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 id="2147483844" r:id="rId2"/>
    <p:sldMasterId id="2147483831" r:id="rId3"/>
    <p:sldMasterId id="2147483819" r:id="rId4"/>
    <p:sldMasterId id="2147483806" r:id="rId5"/>
  </p:sldMasterIdLst>
  <p:notesMasterIdLst>
    <p:notesMasterId r:id="rId68"/>
  </p:notesMasterIdLst>
  <p:handoutMasterIdLst>
    <p:handoutMasterId r:id="rId69"/>
  </p:handoutMasterIdLst>
  <p:sldIdLst>
    <p:sldId id="381" r:id="rId6"/>
    <p:sldId id="607" r:id="rId7"/>
    <p:sldId id="617" r:id="rId8"/>
    <p:sldId id="619" r:id="rId9"/>
    <p:sldId id="618" r:id="rId10"/>
    <p:sldId id="625" r:id="rId11"/>
    <p:sldId id="575" r:id="rId12"/>
    <p:sldId id="630" r:id="rId13"/>
    <p:sldId id="589" r:id="rId14"/>
    <p:sldId id="581" r:id="rId15"/>
    <p:sldId id="616" r:id="rId16"/>
    <p:sldId id="587" r:id="rId17"/>
    <p:sldId id="590" r:id="rId18"/>
    <p:sldId id="599" r:id="rId19"/>
    <p:sldId id="487" r:id="rId20"/>
    <p:sldId id="605" r:id="rId21"/>
    <p:sldId id="606" r:id="rId22"/>
    <p:sldId id="631" r:id="rId23"/>
    <p:sldId id="632" r:id="rId24"/>
    <p:sldId id="530" r:id="rId25"/>
    <p:sldId id="529" r:id="rId26"/>
    <p:sldId id="569" r:id="rId27"/>
    <p:sldId id="593" r:id="rId28"/>
    <p:sldId id="528" r:id="rId29"/>
    <p:sldId id="621" r:id="rId30"/>
    <p:sldId id="622" r:id="rId31"/>
    <p:sldId id="578" r:id="rId32"/>
    <p:sldId id="518" r:id="rId33"/>
    <p:sldId id="633" r:id="rId34"/>
    <p:sldId id="517" r:id="rId35"/>
    <p:sldId id="611" r:id="rId36"/>
    <p:sldId id="511" r:id="rId37"/>
    <p:sldId id="620" r:id="rId38"/>
    <p:sldId id="626" r:id="rId39"/>
    <p:sldId id="627" r:id="rId40"/>
    <p:sldId id="567" r:id="rId41"/>
    <p:sldId id="566" r:id="rId42"/>
    <p:sldId id="628" r:id="rId43"/>
    <p:sldId id="612" r:id="rId44"/>
    <p:sldId id="568" r:id="rId45"/>
    <p:sldId id="523" r:id="rId46"/>
    <p:sldId id="629" r:id="rId47"/>
    <p:sldId id="623" r:id="rId48"/>
    <p:sldId id="510" r:id="rId49"/>
    <p:sldId id="634" r:id="rId50"/>
    <p:sldId id="635" r:id="rId51"/>
    <p:sldId id="636" r:id="rId52"/>
    <p:sldId id="637" r:id="rId53"/>
    <p:sldId id="638" r:id="rId54"/>
    <p:sldId id="639" r:id="rId55"/>
    <p:sldId id="640" r:id="rId56"/>
    <p:sldId id="641" r:id="rId57"/>
    <p:sldId id="642" r:id="rId58"/>
    <p:sldId id="643" r:id="rId59"/>
    <p:sldId id="644" r:id="rId60"/>
    <p:sldId id="649" r:id="rId61"/>
    <p:sldId id="648" r:id="rId62"/>
    <p:sldId id="647" r:id="rId63"/>
    <p:sldId id="646" r:id="rId64"/>
    <p:sldId id="650" r:id="rId65"/>
    <p:sldId id="651" r:id="rId66"/>
    <p:sldId id="65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471" autoAdjust="0"/>
    <p:restoredTop sz="94660"/>
  </p:normalViewPr>
  <p:slideViewPr>
    <p:cSldViewPr snapToGrid="0">
      <p:cViewPr varScale="1">
        <p:scale>
          <a:sx n="113" d="100"/>
          <a:sy n="113" d="100"/>
        </p:scale>
        <p:origin x="-63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IVIL%20HOD\Downloads\New%20Microsoft%20Excel%20Worksheet%20(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CIVIL%20HOD\Downloads\New%20Microsoft%20Excel%20Worksheet%20(1).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IVIL%20HOD\Downloads\New%20Microsoft%20Excel%20Worksheet%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IVIL%20HOD\Downloads\New%20Microsoft%20Excel%20Worksheet%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Desktop\GRAP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Desktop\CR%207\ACTIONS\GRAPH.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attainment</c:v>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Sheet1!$B$2:$P$2</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Sheet1!$B$6:$P$6</c:f>
              <c:numCache>
                <c:formatCode>General</c:formatCode>
                <c:ptCount val="15"/>
                <c:pt idx="0">
                  <c:v>73</c:v>
                </c:pt>
                <c:pt idx="1">
                  <c:v>76</c:v>
                </c:pt>
                <c:pt idx="2">
                  <c:v>81</c:v>
                </c:pt>
                <c:pt idx="3">
                  <c:v>87</c:v>
                </c:pt>
                <c:pt idx="4">
                  <c:v>85</c:v>
                </c:pt>
                <c:pt idx="5">
                  <c:v>91</c:v>
                </c:pt>
                <c:pt idx="6">
                  <c:v>96</c:v>
                </c:pt>
                <c:pt idx="7">
                  <c:v>96</c:v>
                </c:pt>
                <c:pt idx="8">
                  <c:v>89</c:v>
                </c:pt>
                <c:pt idx="9">
                  <c:v>89</c:v>
                </c:pt>
                <c:pt idx="10">
                  <c:v>87</c:v>
                </c:pt>
                <c:pt idx="11">
                  <c:v>91</c:v>
                </c:pt>
                <c:pt idx="12">
                  <c:v>77</c:v>
                </c:pt>
                <c:pt idx="13">
                  <c:v>85</c:v>
                </c:pt>
                <c:pt idx="14">
                  <c:v>88</c:v>
                </c:pt>
              </c:numCache>
            </c:numRef>
          </c:val>
          <c:extLst xmlns:c16r2="http://schemas.microsoft.com/office/drawing/2015/06/chart">
            <c:ext xmlns:c16="http://schemas.microsoft.com/office/drawing/2014/chart" uri="{C3380CC4-5D6E-409C-BE32-E72D297353CC}">
              <c16:uniqueId val="{00000000-0620-4C85-BBED-1CCF49852EBB}"/>
            </c:ext>
          </c:extLst>
        </c:ser>
        <c:dLbls>
          <c:showVal val="1"/>
        </c:dLbls>
        <c:gapWidth val="219"/>
        <c:overlap val="-27"/>
        <c:axId val="91544192"/>
        <c:axId val="99263232"/>
      </c:barChart>
      <c:catAx>
        <c:axId val="91544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63232"/>
        <c:crosses val="autoZero"/>
        <c:auto val="1"/>
        <c:lblAlgn val="ctr"/>
        <c:lblOffset val="100"/>
      </c:catAx>
      <c:valAx>
        <c:axId val="99263232"/>
        <c:scaling>
          <c:orientation val="minMax"/>
        </c:scaling>
        <c:axPos val="l"/>
        <c:title>
          <c:tx>
            <c:rich>
              <a:bodyPr rot="-5400000" spcFirstLastPara="1" vertOverflow="ellipsis" vert="horz" wrap="square" anchor="ctr" anchorCtr="1"/>
              <a:lstStyle/>
              <a:p>
                <a:pPr>
                  <a:defRPr sz="12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r>
                  <a:rPr lang="en-US" sz="1200" b="1">
                    <a:solidFill>
                      <a:srgbClr val="7030A0"/>
                    </a:solidFill>
                    <a:latin typeface="Times New Roman" panose="02020603050405020304" pitchFamily="18" charset="0"/>
                    <a:cs typeface="Times New Roman" panose="02020603050405020304" pitchFamily="18" charset="0"/>
                  </a:rPr>
                  <a:t> %</a:t>
                </a:r>
                <a:r>
                  <a:rPr lang="en-US" sz="1200" b="1" baseline="0">
                    <a:solidFill>
                      <a:srgbClr val="7030A0"/>
                    </a:solidFill>
                    <a:latin typeface="Times New Roman" panose="02020603050405020304" pitchFamily="18" charset="0"/>
                    <a:cs typeface="Times New Roman" panose="02020603050405020304" pitchFamily="18" charset="0"/>
                  </a:rPr>
                  <a:t> ATTAINED</a:t>
                </a:r>
                <a:endParaRPr lang="en-US" sz="1200" b="1">
                  <a:solidFill>
                    <a:srgbClr val="7030A0"/>
                  </a:solidFill>
                  <a:latin typeface="Times New Roman" panose="02020603050405020304" pitchFamily="18" charset="0"/>
                  <a:cs typeface="Times New Roman" panose="02020603050405020304" pitchFamily="18" charset="0"/>
                </a:endParaRPr>
              </a:p>
            </c:rich>
          </c:tx>
          <c:layout>
            <c:manualLayout>
              <c:xMode val="edge"/>
              <c:yMode val="edge"/>
              <c:x val="1.4054514009090866E-2"/>
              <c:y val="0.20094005541941526"/>
            </c:manualLayout>
          </c:layout>
          <c:spPr>
            <a:solidFill>
              <a:schemeClr val="accent2">
                <a:lumMod val="20000"/>
                <a:lumOff val="80000"/>
              </a:schemeClr>
            </a:solid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4419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Total number of students</c:v>
          </c:tx>
          <c:dLbls>
            <c:txPr>
              <a:bodyPr/>
              <a:lstStyle/>
              <a:p>
                <a:pPr>
                  <a:defRPr lang="en-US"/>
                </a:pPr>
                <a:endParaRPr lang="en-US"/>
              </a:p>
            </c:txPr>
            <c:showVal val="1"/>
          </c:dLbls>
          <c:cat>
            <c:strRef>
              <c:f>Sheet1!$E$38:$E$40</c:f>
              <c:strCache>
                <c:ptCount val="3"/>
                <c:pt idx="0">
                  <c:v>2016-17</c:v>
                </c:pt>
                <c:pt idx="1">
                  <c:v>2015-16</c:v>
                </c:pt>
                <c:pt idx="2">
                  <c:v>2014-15</c:v>
                </c:pt>
              </c:strCache>
            </c:strRef>
          </c:cat>
          <c:val>
            <c:numRef>
              <c:f>Sheet1!$E$33:$E$35</c:f>
              <c:numCache>
                <c:formatCode>General</c:formatCode>
                <c:ptCount val="3"/>
                <c:pt idx="0">
                  <c:v>77</c:v>
                </c:pt>
                <c:pt idx="1">
                  <c:v>75</c:v>
                </c:pt>
                <c:pt idx="2">
                  <c:v>78</c:v>
                </c:pt>
              </c:numCache>
            </c:numRef>
          </c:val>
        </c:ser>
        <c:ser>
          <c:idx val="1"/>
          <c:order val="1"/>
          <c:tx>
            <c:v>No of students graduated without backlogs</c:v>
          </c:tx>
          <c:dLbls>
            <c:txPr>
              <a:bodyPr/>
              <a:lstStyle/>
              <a:p>
                <a:pPr>
                  <a:defRPr lang="en-US"/>
                </a:pPr>
                <a:endParaRPr lang="en-US"/>
              </a:p>
            </c:txPr>
            <c:showVal val="1"/>
          </c:dLbls>
          <c:cat>
            <c:strRef>
              <c:f>Sheet1!$E$38:$E$40</c:f>
              <c:strCache>
                <c:ptCount val="3"/>
                <c:pt idx="0">
                  <c:v>2016-17</c:v>
                </c:pt>
                <c:pt idx="1">
                  <c:v>2015-16</c:v>
                </c:pt>
                <c:pt idx="2">
                  <c:v>2014-15</c:v>
                </c:pt>
              </c:strCache>
            </c:strRef>
          </c:cat>
          <c:val>
            <c:numRef>
              <c:f>Sheet1!$F$33:$F$35</c:f>
              <c:numCache>
                <c:formatCode>General</c:formatCode>
                <c:ptCount val="3"/>
                <c:pt idx="0">
                  <c:v>21</c:v>
                </c:pt>
                <c:pt idx="1">
                  <c:v>27</c:v>
                </c:pt>
                <c:pt idx="2">
                  <c:v>25</c:v>
                </c:pt>
              </c:numCache>
            </c:numRef>
          </c:val>
        </c:ser>
        <c:ser>
          <c:idx val="2"/>
          <c:order val="2"/>
          <c:tx>
            <c:v>No of students graduated with &amp; without backlogs</c:v>
          </c:tx>
          <c:spPr>
            <a:solidFill>
              <a:schemeClr val="accent6">
                <a:lumMod val="60000"/>
                <a:lumOff val="40000"/>
              </a:schemeClr>
            </a:solidFill>
          </c:spPr>
          <c:dLbls>
            <c:txPr>
              <a:bodyPr/>
              <a:lstStyle/>
              <a:p>
                <a:pPr>
                  <a:defRPr lang="en-US"/>
                </a:pPr>
                <a:endParaRPr lang="en-US"/>
              </a:p>
            </c:txPr>
            <c:showVal val="1"/>
          </c:dLbls>
          <c:cat>
            <c:strRef>
              <c:f>Sheet1!$E$38:$E$40</c:f>
              <c:strCache>
                <c:ptCount val="3"/>
                <c:pt idx="0">
                  <c:v>2016-17</c:v>
                </c:pt>
                <c:pt idx="1">
                  <c:v>2015-16</c:v>
                </c:pt>
                <c:pt idx="2">
                  <c:v>2014-15</c:v>
                </c:pt>
              </c:strCache>
            </c:strRef>
          </c:cat>
          <c:val>
            <c:numRef>
              <c:f>Sheet1!$G$33:$G$35</c:f>
              <c:numCache>
                <c:formatCode>General</c:formatCode>
                <c:ptCount val="3"/>
                <c:pt idx="0">
                  <c:v>57</c:v>
                </c:pt>
                <c:pt idx="1">
                  <c:v>55</c:v>
                </c:pt>
                <c:pt idx="2">
                  <c:v>62</c:v>
                </c:pt>
              </c:numCache>
            </c:numRef>
          </c:val>
        </c:ser>
        <c:axId val="94489600"/>
        <c:axId val="99468032"/>
      </c:barChart>
      <c:catAx>
        <c:axId val="94489600"/>
        <c:scaling>
          <c:orientation val="minMax"/>
        </c:scaling>
        <c:axPos val="b"/>
        <c:numFmt formatCode="General" sourceLinked="1"/>
        <c:tickLblPos val="nextTo"/>
        <c:txPr>
          <a:bodyPr/>
          <a:lstStyle/>
          <a:p>
            <a:pPr>
              <a:defRPr lang="en-US"/>
            </a:pPr>
            <a:endParaRPr lang="en-US"/>
          </a:p>
        </c:txPr>
        <c:crossAx val="99468032"/>
        <c:crosses val="autoZero"/>
        <c:auto val="1"/>
        <c:lblAlgn val="ctr"/>
        <c:lblOffset val="100"/>
      </c:catAx>
      <c:valAx>
        <c:axId val="99468032"/>
        <c:scaling>
          <c:orientation val="minMax"/>
        </c:scaling>
        <c:axPos val="l"/>
        <c:numFmt formatCode="General" sourceLinked="1"/>
        <c:tickLblPos val="nextTo"/>
        <c:txPr>
          <a:bodyPr/>
          <a:lstStyle/>
          <a:p>
            <a:pPr>
              <a:defRPr lang="en-US"/>
            </a:pPr>
            <a:endParaRPr lang="en-US"/>
          </a:p>
        </c:txPr>
        <c:crossAx val="94489600"/>
        <c:crosses val="autoZero"/>
        <c:crossBetween val="between"/>
      </c:valAx>
    </c:plotArea>
    <c:legend>
      <c:legendPos val="r"/>
      <c:layout/>
      <c:txPr>
        <a:bodyPr/>
        <a:lstStyle/>
        <a:p>
          <a:pPr>
            <a:defRPr lang="en-US"/>
          </a:pPr>
          <a:endParaRPr lang="en-US"/>
        </a:p>
      </c:txPr>
    </c:legend>
    <c:plotVisOnly val="1"/>
  </c:chart>
  <c:txPr>
    <a:bodyPr/>
    <a:lstStyle/>
    <a:p>
      <a:pPr>
        <a:defRPr sz="14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1"/>
  <c:chart>
    <c:autoTitleDeleted val="1"/>
    <c:plotArea>
      <c:layout>
        <c:manualLayout>
          <c:layoutTarget val="inner"/>
          <c:xMode val="edge"/>
          <c:yMode val="edge"/>
          <c:x val="0.13811775892204026"/>
          <c:y val="4.0987467939799932E-2"/>
          <c:w val="0.52451562380587069"/>
          <c:h val="0.75935166079412875"/>
        </c:manualLayout>
      </c:layout>
      <c:barChart>
        <c:barDir val="col"/>
        <c:grouping val="clustered"/>
        <c:ser>
          <c:idx val="0"/>
          <c:order val="0"/>
          <c:tx>
            <c:v>Placement</c:v>
          </c:tx>
          <c:dLbls>
            <c:txPr>
              <a:bodyPr rot="0" vert="horz"/>
              <a:lstStyle/>
              <a:p>
                <a:pPr>
                  <a:defRPr lang="en-US"/>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Sheet1!$R$88:$R$90</c:f>
              <c:strCache>
                <c:ptCount val="3"/>
                <c:pt idx="0">
                  <c:v>2019-20</c:v>
                </c:pt>
                <c:pt idx="1">
                  <c:v>2018-19</c:v>
                </c:pt>
                <c:pt idx="2">
                  <c:v>2017-18</c:v>
                </c:pt>
              </c:strCache>
            </c:strRef>
          </c:cat>
          <c:val>
            <c:numRef>
              <c:f>Sheet1!$S$88:$S$90</c:f>
              <c:numCache>
                <c:formatCode>General</c:formatCode>
                <c:ptCount val="3"/>
                <c:pt idx="0">
                  <c:v>28</c:v>
                </c:pt>
                <c:pt idx="1">
                  <c:v>28</c:v>
                </c:pt>
                <c:pt idx="2">
                  <c:v>30</c:v>
                </c:pt>
              </c:numCache>
            </c:numRef>
          </c:val>
          <c:extLst xmlns:c16r2="http://schemas.microsoft.com/office/drawing/2015/06/chart">
            <c:ext xmlns:c16="http://schemas.microsoft.com/office/drawing/2014/chart" uri="{C3380CC4-5D6E-409C-BE32-E72D297353CC}">
              <c16:uniqueId val="{00000000-FA31-4E31-B7D9-0989F1D2E77E}"/>
            </c:ext>
          </c:extLst>
        </c:ser>
        <c:ser>
          <c:idx val="1"/>
          <c:order val="1"/>
          <c:tx>
            <c:v>Higher studies</c:v>
          </c:tx>
          <c:dLbls>
            <c:txPr>
              <a:bodyPr rot="0" vert="horz"/>
              <a:lstStyle/>
              <a:p>
                <a:pPr>
                  <a:defRPr lang="en-US"/>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Sheet1!$R$88:$R$90</c:f>
              <c:strCache>
                <c:ptCount val="3"/>
                <c:pt idx="0">
                  <c:v>2019-20</c:v>
                </c:pt>
                <c:pt idx="1">
                  <c:v>2018-19</c:v>
                </c:pt>
                <c:pt idx="2">
                  <c:v>2017-18</c:v>
                </c:pt>
              </c:strCache>
            </c:strRef>
          </c:cat>
          <c:val>
            <c:numRef>
              <c:f>Sheet1!$T$88:$T$90</c:f>
              <c:numCache>
                <c:formatCode>General</c:formatCode>
                <c:ptCount val="3"/>
                <c:pt idx="0">
                  <c:v>6</c:v>
                </c:pt>
                <c:pt idx="1">
                  <c:v>0</c:v>
                </c:pt>
                <c:pt idx="2">
                  <c:v>4</c:v>
                </c:pt>
              </c:numCache>
            </c:numRef>
          </c:val>
          <c:extLst xmlns:c16r2="http://schemas.microsoft.com/office/drawing/2015/06/chart">
            <c:ext xmlns:c16="http://schemas.microsoft.com/office/drawing/2014/chart" uri="{C3380CC4-5D6E-409C-BE32-E72D297353CC}">
              <c16:uniqueId val="{00000001-FA31-4E31-B7D9-0989F1D2E77E}"/>
            </c:ext>
          </c:extLst>
        </c:ser>
        <c:ser>
          <c:idx val="2"/>
          <c:order val="2"/>
          <c:tx>
            <c:v>Entrepreneur</c:v>
          </c:tx>
          <c:dLbls>
            <c:txPr>
              <a:bodyPr rot="0" vert="horz"/>
              <a:lstStyle/>
              <a:p>
                <a:pPr>
                  <a:defRPr lang="en-US"/>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Sheet1!$R$88:$R$90</c:f>
              <c:strCache>
                <c:ptCount val="3"/>
                <c:pt idx="0">
                  <c:v>2019-20</c:v>
                </c:pt>
                <c:pt idx="1">
                  <c:v>2018-19</c:v>
                </c:pt>
                <c:pt idx="2">
                  <c:v>2017-18</c:v>
                </c:pt>
              </c:strCache>
            </c:strRef>
          </c:cat>
          <c:val>
            <c:numRef>
              <c:f>Sheet1!$U$88:$U$90</c:f>
              <c:numCache>
                <c:formatCode>General</c:formatCode>
                <c:ptCount val="3"/>
                <c:pt idx="0">
                  <c:v>0</c:v>
                </c:pt>
                <c:pt idx="1">
                  <c:v>1</c:v>
                </c:pt>
                <c:pt idx="2">
                  <c:v>2</c:v>
                </c:pt>
              </c:numCache>
            </c:numRef>
          </c:val>
          <c:extLst xmlns:c16r2="http://schemas.microsoft.com/office/drawing/2015/06/chart">
            <c:ext xmlns:c16="http://schemas.microsoft.com/office/drawing/2014/chart" uri="{C3380CC4-5D6E-409C-BE32-E72D297353CC}">
              <c16:uniqueId val="{00000002-FA31-4E31-B7D9-0989F1D2E77E}"/>
            </c:ext>
          </c:extLst>
        </c:ser>
        <c:gapWidth val="100"/>
        <c:overlap val="-24"/>
        <c:axId val="99548544"/>
        <c:axId val="99566720"/>
      </c:barChart>
      <c:catAx>
        <c:axId val="99548544"/>
        <c:scaling>
          <c:orientation val="minMax"/>
        </c:scaling>
        <c:axPos val="b"/>
        <c:numFmt formatCode="General" sourceLinked="1"/>
        <c:majorTickMark val="none"/>
        <c:tickLblPos val="nextTo"/>
        <c:txPr>
          <a:bodyPr rot="-60000000" vert="horz"/>
          <a:lstStyle/>
          <a:p>
            <a:pPr>
              <a:defRPr lang="en-US"/>
            </a:pPr>
            <a:endParaRPr lang="en-US"/>
          </a:p>
        </c:txPr>
        <c:crossAx val="99566720"/>
        <c:crosses val="autoZero"/>
        <c:auto val="1"/>
        <c:lblAlgn val="ctr"/>
        <c:lblOffset val="100"/>
      </c:catAx>
      <c:valAx>
        <c:axId val="99566720"/>
        <c:scaling>
          <c:orientation val="minMax"/>
        </c:scaling>
        <c:axPos val="l"/>
        <c:title>
          <c:tx>
            <c:rich>
              <a:bodyPr rot="-5400000" vert="horz"/>
              <a:lstStyle/>
              <a:p>
                <a:pPr>
                  <a:defRPr lang="en-US"/>
                </a:pPr>
                <a:r>
                  <a:rPr lang="en-IN"/>
                  <a:t>Number of Students</a:t>
                </a:r>
              </a:p>
            </c:rich>
          </c:tx>
          <c:layout/>
        </c:title>
        <c:numFmt formatCode="General" sourceLinked="1"/>
        <c:majorTickMark val="none"/>
        <c:tickLblPos val="nextTo"/>
        <c:txPr>
          <a:bodyPr rot="-60000000" vert="horz"/>
          <a:lstStyle/>
          <a:p>
            <a:pPr>
              <a:defRPr lang="en-US"/>
            </a:pPr>
            <a:endParaRPr lang="en-US"/>
          </a:p>
        </c:txPr>
        <c:crossAx val="99548544"/>
        <c:crosses val="autoZero"/>
        <c:crossBetween val="between"/>
      </c:valAx>
    </c:plotArea>
    <c:legend>
      <c:legendPos val="r"/>
      <c:layout>
        <c:manualLayout>
          <c:xMode val="edge"/>
          <c:yMode val="edge"/>
          <c:x val="0.64750732730342364"/>
          <c:y val="0.40223312552170837"/>
          <c:w val="0.28802330127236664"/>
          <c:h val="0.20253093068935973"/>
        </c:manualLayout>
      </c:layout>
      <c:txPr>
        <a:bodyPr rot="0" vert="horz"/>
        <a:lstStyle/>
        <a:p>
          <a:pPr>
            <a:defRPr lang="en-US"/>
          </a:pPr>
          <a:endParaRPr lang="en-US"/>
        </a:p>
      </c:txPr>
    </c:legend>
    <c:plotVisOnly val="1"/>
    <c:dispBlanksAs val="gap"/>
  </c:chart>
  <c:txPr>
    <a:bodyPr/>
    <a:lstStyle/>
    <a:p>
      <a:pPr>
        <a:defRPr sz="11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solidFill>
                  <a:srgbClr val="C00000"/>
                </a:solidFill>
              </a:defRPr>
            </a:pPr>
            <a:r>
              <a:rPr lang="en-US">
                <a:solidFill>
                  <a:srgbClr val="C00000"/>
                </a:solidFill>
              </a:rPr>
              <a:t>Faculty Participation in FDP</a:t>
            </a:r>
          </a:p>
        </c:rich>
      </c:tx>
      <c:layout/>
    </c:title>
    <c:plotArea>
      <c:layout/>
      <c:barChart>
        <c:barDir val="col"/>
        <c:grouping val="clustered"/>
        <c:ser>
          <c:idx val="0"/>
          <c:order val="1"/>
          <c:cat>
            <c:multiLvlStrRef>
              <c:f>Sheet1!$B$7:$B$11</c:f>
            </c:multiLvlStrRef>
          </c:cat>
          <c:val>
            <c:numRef>
              <c:f>Sheet1!$D$7:$D$11</c:f>
            </c:numRef>
          </c:val>
        </c:ser>
        <c:ser>
          <c:idx val="1"/>
          <c:order val="0"/>
          <c:dLbls>
            <c:dLblPos val="outEnd"/>
            <c:showVal val="1"/>
          </c:dLbls>
          <c:cat>
            <c:strRef>
              <c:f>'[New Microsoft Excel Worksheet (1).xlsx]Sheet1'!$Q$17:$Q$19</c:f>
              <c:strCache>
                <c:ptCount val="3"/>
                <c:pt idx="0">
                  <c:v>2019-20  </c:v>
                </c:pt>
                <c:pt idx="1">
                  <c:v>2018-19  </c:v>
                </c:pt>
                <c:pt idx="2">
                  <c:v>2017-18  </c:v>
                </c:pt>
              </c:strCache>
            </c:strRef>
          </c:cat>
          <c:val>
            <c:numRef>
              <c:f>'[New Microsoft Excel Worksheet (1).xlsx]Sheet1'!$R$17:$R$19</c:f>
              <c:numCache>
                <c:formatCode>General</c:formatCode>
                <c:ptCount val="3"/>
                <c:pt idx="0">
                  <c:v>7</c:v>
                </c:pt>
                <c:pt idx="1">
                  <c:v>9</c:v>
                </c:pt>
                <c:pt idx="2">
                  <c:v>8</c:v>
                </c:pt>
              </c:numCache>
            </c:numRef>
          </c:val>
        </c:ser>
        <c:axId val="99662848"/>
        <c:axId val="99664640"/>
      </c:barChart>
      <c:catAx>
        <c:axId val="99662848"/>
        <c:scaling>
          <c:orientation val="minMax"/>
        </c:scaling>
        <c:axPos val="b"/>
        <c:numFmt formatCode="General" sourceLinked="1"/>
        <c:tickLblPos val="nextTo"/>
        <c:txPr>
          <a:bodyPr/>
          <a:lstStyle/>
          <a:p>
            <a:pPr>
              <a:defRPr lang="en-IN">
                <a:solidFill>
                  <a:schemeClr val="accent6">
                    <a:lumMod val="50000"/>
                  </a:schemeClr>
                </a:solidFill>
              </a:defRPr>
            </a:pPr>
            <a:endParaRPr lang="en-US"/>
          </a:p>
        </c:txPr>
        <c:crossAx val="99664640"/>
        <c:crosses val="autoZero"/>
        <c:auto val="1"/>
        <c:lblAlgn val="ctr"/>
        <c:lblOffset val="100"/>
      </c:catAx>
      <c:valAx>
        <c:axId val="99664640"/>
        <c:scaling>
          <c:orientation val="minMax"/>
        </c:scaling>
        <c:axPos val="l"/>
        <c:numFmt formatCode="General" sourceLinked="1"/>
        <c:tickLblPos val="nextTo"/>
        <c:txPr>
          <a:bodyPr/>
          <a:lstStyle/>
          <a:p>
            <a:pPr>
              <a:defRPr lang="en-IN"/>
            </a:pPr>
            <a:endParaRPr lang="en-US"/>
          </a:p>
        </c:txPr>
        <c:crossAx val="99662848"/>
        <c:crosses val="autoZero"/>
        <c:crossBetween val="between"/>
      </c:valAx>
    </c:plotArea>
    <c:plotVisOnly val="1"/>
  </c:chart>
  <c:txPr>
    <a:bodyPr/>
    <a:lstStyle/>
    <a:p>
      <a:pPr>
        <a:defRPr sz="16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lang="en-IN" sz="2000">
                <a:solidFill>
                  <a:srgbClr val="00B050"/>
                </a:solidFill>
              </a:defRPr>
            </a:pPr>
            <a:r>
              <a:rPr lang="en-US" sz="2000" dirty="0">
                <a:solidFill>
                  <a:srgbClr val="00B050"/>
                </a:solidFill>
              </a:rPr>
              <a:t>CITATIONS</a:t>
            </a:r>
          </a:p>
        </c:rich>
      </c:tx>
      <c:layout/>
      <c:spPr>
        <a:ln>
          <a:solidFill>
            <a:schemeClr val="accent4">
              <a:lumMod val="75000"/>
            </a:schemeClr>
          </a:solidFill>
        </a:ln>
      </c:spPr>
    </c:title>
    <c:plotArea>
      <c:layout/>
      <c:barChart>
        <c:barDir val="col"/>
        <c:grouping val="clustered"/>
        <c:ser>
          <c:idx val="0"/>
          <c:order val="0"/>
          <c:dLbls>
            <c:dLbl>
              <c:idx val="5"/>
              <c:layout/>
              <c:tx>
                <c:rich>
                  <a:bodyPr/>
                  <a:lstStyle/>
                  <a:p>
                    <a:r>
                      <a:rPr smtClean="0"/>
                      <a:t>8</a:t>
                    </a:r>
                    <a:endParaRPr/>
                  </a:p>
                </c:rich>
              </c:tx>
              <c:dLblPos val="outEnd"/>
              <c:showVal val="1"/>
            </c:dLbl>
            <c:txPr>
              <a:bodyPr/>
              <a:lstStyle/>
              <a:p>
                <a:pPr>
                  <a:defRPr lang="en-IN" sz="1600"/>
                </a:pPr>
                <a:endParaRPr lang="en-US"/>
              </a:p>
            </c:txPr>
            <c:dLblPos val="outEnd"/>
            <c:showVal val="1"/>
          </c:dLbls>
          <c:cat>
            <c:strRef>
              <c:f>Sheet1!$B$4:$B$9</c:f>
              <c:strCache>
                <c:ptCount val="6"/>
                <c:pt idx="0">
                  <c:v>Dr. B K Narendra</c:v>
                </c:pt>
                <c:pt idx="1">
                  <c:v>Dr. T Mahadevaiah</c:v>
                </c:pt>
                <c:pt idx="2">
                  <c:v>Dr. H J Puttabasavegowda</c:v>
                </c:pt>
                <c:pt idx="3">
                  <c:v>Mrs. Kavya B.M</c:v>
                </c:pt>
                <c:pt idx="4">
                  <c:v>Mrs. Manjula K</c:v>
                </c:pt>
                <c:pt idx="5">
                  <c:v>Mr. Gagan Krishna R R</c:v>
                </c:pt>
              </c:strCache>
            </c:strRef>
          </c:cat>
          <c:val>
            <c:numRef>
              <c:f>Sheet1!$C$4:$C$9</c:f>
              <c:numCache>
                <c:formatCode>General</c:formatCode>
                <c:ptCount val="6"/>
                <c:pt idx="0">
                  <c:v>29</c:v>
                </c:pt>
                <c:pt idx="1">
                  <c:v>3</c:v>
                </c:pt>
                <c:pt idx="2">
                  <c:v>2</c:v>
                </c:pt>
                <c:pt idx="3">
                  <c:v>5</c:v>
                </c:pt>
                <c:pt idx="4">
                  <c:v>1</c:v>
                </c:pt>
                <c:pt idx="5">
                  <c:v>7</c:v>
                </c:pt>
              </c:numCache>
            </c:numRef>
          </c:val>
        </c:ser>
        <c:axId val="99901440"/>
        <c:axId val="99902976"/>
      </c:barChart>
      <c:catAx>
        <c:axId val="99901440"/>
        <c:scaling>
          <c:orientation val="minMax"/>
        </c:scaling>
        <c:axPos val="b"/>
        <c:tickLblPos val="nextTo"/>
        <c:txPr>
          <a:bodyPr/>
          <a:lstStyle/>
          <a:p>
            <a:pPr>
              <a:defRPr lang="en-IN" sz="1000"/>
            </a:pPr>
            <a:endParaRPr lang="en-US"/>
          </a:p>
        </c:txPr>
        <c:crossAx val="99902976"/>
        <c:crosses val="autoZero"/>
        <c:auto val="1"/>
        <c:lblAlgn val="ctr"/>
        <c:lblOffset val="100"/>
      </c:catAx>
      <c:valAx>
        <c:axId val="99902976"/>
        <c:scaling>
          <c:orientation val="minMax"/>
          <c:max val="30"/>
        </c:scaling>
        <c:axPos val="l"/>
        <c:numFmt formatCode="General" sourceLinked="1"/>
        <c:tickLblPos val="nextTo"/>
        <c:txPr>
          <a:bodyPr/>
          <a:lstStyle/>
          <a:p>
            <a:pPr>
              <a:defRPr lang="en-IN" sz="1400"/>
            </a:pPr>
            <a:endParaRPr lang="en-US"/>
          </a:p>
        </c:txPr>
        <c:crossAx val="99901440"/>
        <c:crosses val="autoZero"/>
        <c:crossBetween val="between"/>
      </c:valAx>
    </c:plotArea>
    <c:plotVisOnly val="1"/>
  </c:chart>
  <c:txPr>
    <a:bodyPr/>
    <a:lstStyle/>
    <a:p>
      <a:pPr>
        <a:defRPr sz="1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800" b="0"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en-US" sz="1800">
                <a:solidFill>
                  <a:srgbClr val="FF0000"/>
                </a:solidFill>
                <a:latin typeface="Times New Roman" panose="02020603050405020304" pitchFamily="18" charset="0"/>
                <a:cs typeface="Times New Roman" panose="02020603050405020304" pitchFamily="18" charset="0"/>
              </a:rPr>
              <a:t>PO-PSO ATTAINMENT</a:t>
            </a:r>
          </a:p>
        </c:rich>
      </c:tx>
      <c:layout>
        <c:manualLayout>
          <c:xMode val="edge"/>
          <c:yMode val="edge"/>
          <c:x val="0.34714121968287781"/>
          <c:y val="5.4738338895755113E-2"/>
        </c:manualLayout>
      </c:layout>
      <c:spPr>
        <a:noFill/>
        <a:ln>
          <a:noFill/>
        </a:ln>
        <a:effectLst/>
      </c:spPr>
    </c:title>
    <c:plotArea>
      <c:layout/>
      <c:barChart>
        <c:barDir val="col"/>
        <c:grouping val="clustered"/>
        <c:ser>
          <c:idx val="0"/>
          <c:order val="0"/>
          <c:tx>
            <c:v>% Attained (2017-18 Batch)</c:v>
          </c:tx>
          <c:spPr>
            <a:solidFill>
              <a:schemeClr val="accent1"/>
            </a:solidFill>
            <a:ln>
              <a:noFill/>
            </a:ln>
            <a:effectLst/>
          </c:spPr>
          <c:dLbls>
            <c:delete val="1"/>
          </c:dLbls>
          <c:cat>
            <c:strRef>
              <c:f>Sheet1!$B$16:$P$16</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Sheet1!$B$6:$P$6</c:f>
              <c:numCache>
                <c:formatCode>General</c:formatCode>
                <c:ptCount val="15"/>
                <c:pt idx="0">
                  <c:v>74</c:v>
                </c:pt>
                <c:pt idx="1">
                  <c:v>77</c:v>
                </c:pt>
                <c:pt idx="2">
                  <c:v>89</c:v>
                </c:pt>
                <c:pt idx="3">
                  <c:v>91</c:v>
                </c:pt>
                <c:pt idx="4">
                  <c:v>96</c:v>
                </c:pt>
                <c:pt idx="5">
                  <c:v>80</c:v>
                </c:pt>
                <c:pt idx="6">
                  <c:v>96</c:v>
                </c:pt>
                <c:pt idx="7">
                  <c:v>80</c:v>
                </c:pt>
                <c:pt idx="8">
                  <c:v>95</c:v>
                </c:pt>
                <c:pt idx="9">
                  <c:v>86</c:v>
                </c:pt>
                <c:pt idx="10">
                  <c:v>93</c:v>
                </c:pt>
                <c:pt idx="11">
                  <c:v>86</c:v>
                </c:pt>
                <c:pt idx="12">
                  <c:v>83</c:v>
                </c:pt>
                <c:pt idx="13">
                  <c:v>87</c:v>
                </c:pt>
                <c:pt idx="14">
                  <c:v>93</c:v>
                </c:pt>
              </c:numCache>
            </c:numRef>
          </c:val>
          <c:extLst xmlns:c16r2="http://schemas.microsoft.com/office/drawing/2015/06/chart">
            <c:ext xmlns:c16="http://schemas.microsoft.com/office/drawing/2014/chart" uri="{C3380CC4-5D6E-409C-BE32-E72D297353CC}">
              <c16:uniqueId val="{00000000-A31E-46C2-9C83-EFBDBE947F2F}"/>
            </c:ext>
          </c:extLst>
        </c:ser>
        <c:ser>
          <c:idx val="1"/>
          <c:order val="1"/>
          <c:tx>
            <c:v>% Attained (2018-19 Batch)</c:v>
          </c:tx>
          <c:spPr>
            <a:solidFill>
              <a:schemeClr val="accent2"/>
            </a:solidFill>
            <a:ln>
              <a:noFill/>
            </a:ln>
            <a:effectLst/>
          </c:spPr>
          <c:dLbls>
            <c:delete val="1"/>
          </c:dLbls>
          <c:cat>
            <c:strRef>
              <c:f>Sheet1!$B$16:$P$16</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Sheet1!$B$13:$P$13</c:f>
              <c:numCache>
                <c:formatCode>0</c:formatCode>
                <c:ptCount val="15"/>
                <c:pt idx="0">
                  <c:v>76.22461448938067</c:v>
                </c:pt>
                <c:pt idx="1">
                  <c:v>78.193336877547097</c:v>
                </c:pt>
                <c:pt idx="2">
                  <c:v>81.42011834319527</c:v>
                </c:pt>
                <c:pt idx="3">
                  <c:v>87.48633026089675</c:v>
                </c:pt>
                <c:pt idx="4">
                  <c:v>87.974225450446127</c:v>
                </c:pt>
                <c:pt idx="5">
                  <c:v>90.65844367857791</c:v>
                </c:pt>
                <c:pt idx="6">
                  <c:v>94.171544922372107</c:v>
                </c:pt>
                <c:pt idx="7">
                  <c:v>98.020628575214801</c:v>
                </c:pt>
                <c:pt idx="8">
                  <c:v>93.776427591099051</c:v>
                </c:pt>
                <c:pt idx="9">
                  <c:v>90.934660906960318</c:v>
                </c:pt>
                <c:pt idx="10">
                  <c:v>91.927330173775658</c:v>
                </c:pt>
                <c:pt idx="11">
                  <c:v>93.054187192118178</c:v>
                </c:pt>
                <c:pt idx="12">
                  <c:v>81.596961152882159</c:v>
                </c:pt>
                <c:pt idx="13">
                  <c:v>84.697567229822965</c:v>
                </c:pt>
                <c:pt idx="14">
                  <c:v>92.327849759790354</c:v>
                </c:pt>
              </c:numCache>
            </c:numRef>
          </c:val>
          <c:extLst xmlns:c16r2="http://schemas.microsoft.com/office/drawing/2015/06/chart">
            <c:ext xmlns:c16="http://schemas.microsoft.com/office/drawing/2014/chart" uri="{C3380CC4-5D6E-409C-BE32-E72D297353CC}">
              <c16:uniqueId val="{00000001-A31E-46C2-9C83-EFBDBE947F2F}"/>
            </c:ext>
          </c:extLst>
        </c:ser>
        <c:ser>
          <c:idx val="2"/>
          <c:order val="2"/>
          <c:tx>
            <c:v>% Attained (2019-20 Batch)</c:v>
          </c:tx>
          <c:spPr>
            <a:solidFill>
              <a:schemeClr val="accent3"/>
            </a:solidFill>
            <a:ln>
              <a:noFill/>
            </a:ln>
            <a:effectLst/>
          </c:spPr>
          <c:dLbls>
            <c:delete val="1"/>
          </c:dLbls>
          <c:cat>
            <c:strRef>
              <c:f>Sheet1!$B$16:$P$16</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Sheet1!$B$20:$P$20</c:f>
              <c:numCache>
                <c:formatCode>General</c:formatCode>
                <c:ptCount val="15"/>
                <c:pt idx="0">
                  <c:v>73</c:v>
                </c:pt>
                <c:pt idx="1">
                  <c:v>76</c:v>
                </c:pt>
                <c:pt idx="2">
                  <c:v>81</c:v>
                </c:pt>
                <c:pt idx="3">
                  <c:v>87</c:v>
                </c:pt>
                <c:pt idx="4">
                  <c:v>85</c:v>
                </c:pt>
                <c:pt idx="5">
                  <c:v>91</c:v>
                </c:pt>
                <c:pt idx="6">
                  <c:v>96</c:v>
                </c:pt>
                <c:pt idx="7">
                  <c:v>96</c:v>
                </c:pt>
                <c:pt idx="8">
                  <c:v>89</c:v>
                </c:pt>
                <c:pt idx="9">
                  <c:v>89</c:v>
                </c:pt>
                <c:pt idx="10">
                  <c:v>87</c:v>
                </c:pt>
                <c:pt idx="11">
                  <c:v>91</c:v>
                </c:pt>
                <c:pt idx="12">
                  <c:v>77</c:v>
                </c:pt>
                <c:pt idx="13">
                  <c:v>85</c:v>
                </c:pt>
                <c:pt idx="14">
                  <c:v>88</c:v>
                </c:pt>
              </c:numCache>
            </c:numRef>
          </c:val>
          <c:extLst xmlns:c16r2="http://schemas.microsoft.com/office/drawing/2015/06/chart">
            <c:ext xmlns:c16="http://schemas.microsoft.com/office/drawing/2014/chart" uri="{C3380CC4-5D6E-409C-BE32-E72D297353CC}">
              <c16:uniqueId val="{00000002-A31E-46C2-9C83-EFBDBE947F2F}"/>
            </c:ext>
          </c:extLst>
        </c:ser>
        <c:dLbls>
          <c:showVal val="1"/>
        </c:dLbls>
        <c:gapWidth val="219"/>
        <c:overlap val="-27"/>
        <c:axId val="100336384"/>
        <c:axId val="100337920"/>
      </c:barChart>
      <c:catAx>
        <c:axId val="1003363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37920"/>
        <c:crosses val="autoZero"/>
        <c:auto val="1"/>
        <c:lblAlgn val="ctr"/>
        <c:lblOffset val="100"/>
      </c:catAx>
      <c:valAx>
        <c:axId val="100337920"/>
        <c:scaling>
          <c:orientation val="minMax"/>
        </c:scaling>
        <c:axPos val="l"/>
        <c:title>
          <c:tx>
            <c:rich>
              <a:bodyPr rot="-5400000" spcFirstLastPara="1" vertOverflow="ellipsis" vert="horz" wrap="square" anchor="ctr" anchorCtr="1"/>
              <a:lstStyle/>
              <a:p>
                <a:pPr>
                  <a:defRPr sz="11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r>
                  <a:rPr lang="en-US" sz="1100">
                    <a:solidFill>
                      <a:srgbClr val="FF0000"/>
                    </a:solidFill>
                    <a:latin typeface="Times New Roman" panose="02020603050405020304" pitchFamily="18" charset="0"/>
                    <a:cs typeface="Times New Roman" panose="02020603050405020304" pitchFamily="18" charset="0"/>
                  </a:rPr>
                  <a:t>%</a:t>
                </a:r>
                <a:r>
                  <a:rPr lang="en-US" sz="1100" baseline="0">
                    <a:solidFill>
                      <a:srgbClr val="FF0000"/>
                    </a:solidFill>
                    <a:latin typeface="Times New Roman" panose="02020603050405020304" pitchFamily="18" charset="0"/>
                    <a:cs typeface="Times New Roman" panose="02020603050405020304" pitchFamily="18" charset="0"/>
                  </a:rPr>
                  <a:t> PO-PSO ATTAINMENT</a:t>
                </a:r>
                <a:endParaRPr lang="en-US" sz="1100">
                  <a:solidFill>
                    <a:srgbClr val="FF0000"/>
                  </a:solidFill>
                  <a:latin typeface="Times New Roman" panose="02020603050405020304" pitchFamily="18" charset="0"/>
                  <a:cs typeface="Times New Roman" panose="02020603050405020304" pitchFamily="18" charset="0"/>
                </a:endParaRPr>
              </a:p>
            </c:rich>
          </c:tx>
          <c:layout>
            <c:manualLayout>
              <c:xMode val="edge"/>
              <c:yMode val="edge"/>
              <c:x val="1.3738552108056417E-2"/>
              <c:y val="0.1602000504567089"/>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36384"/>
        <c:crosses val="autoZero"/>
        <c:crossBetween val="between"/>
      </c:valAx>
      <c:spPr>
        <a:noFill/>
        <a:ln w="25400">
          <a:noFill/>
        </a:ln>
        <a:effectLst/>
      </c:spPr>
    </c:plotArea>
    <c:legend>
      <c:legendPos val="r"/>
      <c:layout>
        <c:manualLayout>
          <c:xMode val="edge"/>
          <c:yMode val="edge"/>
          <c:x val="0.64007556560116763"/>
          <c:y val="5.4260791235170532E-2"/>
          <c:w val="0.17378727528813098"/>
          <c:h val="0.2080895143589021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accent2">
                    <a:lumMod val="75000"/>
                  </a:schemeClr>
                </a:solidFill>
                <a:latin typeface="+mn-lt"/>
                <a:ea typeface="+mn-ea"/>
                <a:cs typeface="+mn-cs"/>
              </a:defRPr>
            </a:pPr>
            <a:r>
              <a:rPr lang="en-US" sz="1400" b="1">
                <a:solidFill>
                  <a:schemeClr val="accent2">
                    <a:lumMod val="75000"/>
                  </a:schemeClr>
                </a:solidFill>
                <a:latin typeface="Times New Roman" panose="02020603050405020304" pitchFamily="18" charset="0"/>
                <a:cs typeface="Times New Roman" panose="02020603050405020304" pitchFamily="18" charset="0"/>
              </a:rPr>
              <a:t>CET RANK STUDENTS</a:t>
            </a:r>
          </a:p>
        </c:rich>
      </c:tx>
      <c:layout/>
      <c:spPr>
        <a:noFill/>
        <a:ln>
          <a:noFill/>
        </a:ln>
        <a:effectLst/>
      </c:spPr>
    </c:title>
    <c:plotArea>
      <c:layout/>
      <c:barChart>
        <c:barDir val="col"/>
        <c:grouping val="clustered"/>
        <c:ser>
          <c:idx val="0"/>
          <c:order val="0"/>
          <c:tx>
            <c:v>Opening Rank</c:v>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2020-21</c:v>
                </c:pt>
                <c:pt idx="1">
                  <c:v>2019-20</c:v>
                </c:pt>
                <c:pt idx="2">
                  <c:v>2018-19</c:v>
                </c:pt>
              </c:strCache>
            </c:strRef>
          </c:cat>
          <c:val>
            <c:numRef>
              <c:f>Sheet2!$B$2:$B$4</c:f>
              <c:numCache>
                <c:formatCode>General</c:formatCode>
                <c:ptCount val="3"/>
                <c:pt idx="0">
                  <c:v>50580</c:v>
                </c:pt>
                <c:pt idx="1">
                  <c:v>30054</c:v>
                </c:pt>
                <c:pt idx="2">
                  <c:v>36570</c:v>
                </c:pt>
              </c:numCache>
            </c:numRef>
          </c:val>
          <c:extLst xmlns:c16r2="http://schemas.microsoft.com/office/drawing/2015/06/chart">
            <c:ext xmlns:c16="http://schemas.microsoft.com/office/drawing/2014/chart" uri="{C3380CC4-5D6E-409C-BE32-E72D297353CC}">
              <c16:uniqueId val="{00000000-CF84-4DBD-9EAF-F354C499879E}"/>
            </c:ext>
          </c:extLst>
        </c:ser>
        <c:ser>
          <c:idx val="1"/>
          <c:order val="1"/>
          <c:tx>
            <c:v>Closing Rank</c:v>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2020-21</c:v>
                </c:pt>
                <c:pt idx="1">
                  <c:v>2019-20</c:v>
                </c:pt>
                <c:pt idx="2">
                  <c:v>2018-19</c:v>
                </c:pt>
              </c:strCache>
            </c:strRef>
          </c:cat>
          <c:val>
            <c:numRef>
              <c:f>Sheet2!$C$2:$C$4</c:f>
              <c:numCache>
                <c:formatCode>General</c:formatCode>
                <c:ptCount val="3"/>
                <c:pt idx="0">
                  <c:v>128000</c:v>
                </c:pt>
                <c:pt idx="1">
                  <c:v>210853</c:v>
                </c:pt>
                <c:pt idx="2">
                  <c:v>135283</c:v>
                </c:pt>
              </c:numCache>
            </c:numRef>
          </c:val>
          <c:extLst xmlns:c16r2="http://schemas.microsoft.com/office/drawing/2015/06/chart">
            <c:ext xmlns:c16="http://schemas.microsoft.com/office/drawing/2014/chart" uri="{C3380CC4-5D6E-409C-BE32-E72D297353CC}">
              <c16:uniqueId val="{00000001-CF84-4DBD-9EAF-F354C499879E}"/>
            </c:ext>
          </c:extLst>
        </c:ser>
        <c:dLbls>
          <c:showVal val="1"/>
        </c:dLbls>
        <c:gapWidth val="219"/>
        <c:overlap val="-27"/>
        <c:axId val="152831488"/>
        <c:axId val="152833408"/>
      </c:barChart>
      <c:catAx>
        <c:axId val="152831488"/>
        <c:scaling>
          <c:orientation val="minMax"/>
        </c:scaling>
        <c:axPos val="b"/>
        <c:title>
          <c:tx>
            <c:rich>
              <a:bodyPr rot="0" spcFirstLastPara="1" vertOverflow="ellipsis" vert="horz" wrap="square" anchor="ctr" anchorCtr="1"/>
              <a:lstStyle/>
              <a:p>
                <a:pPr>
                  <a:defRPr sz="1000" b="1" i="0" u="none" strike="noStrike" kern="1200" baseline="0">
                    <a:solidFill>
                      <a:schemeClr val="accent4">
                        <a:lumMod val="75000"/>
                      </a:schemeClr>
                    </a:solidFill>
                    <a:latin typeface="Times New Roman" panose="02020603050405020304" pitchFamily="18" charset="0"/>
                    <a:ea typeface="+mn-ea"/>
                    <a:cs typeface="Times New Roman" panose="02020603050405020304" pitchFamily="18" charset="0"/>
                  </a:defRPr>
                </a:pPr>
                <a:r>
                  <a:rPr lang="en-US" b="1">
                    <a:solidFill>
                      <a:schemeClr val="accent4">
                        <a:lumMod val="75000"/>
                      </a:schemeClr>
                    </a:solidFill>
                    <a:latin typeface="Times New Roman" panose="02020603050405020304" pitchFamily="18" charset="0"/>
                    <a:cs typeface="Times New Roman" panose="02020603050405020304" pitchFamily="18" charset="0"/>
                  </a:rPr>
                  <a:t>ACADEMIC YEAR </a:t>
                </a:r>
              </a:p>
            </c:rich>
          </c:tx>
          <c:layout>
            <c:manualLayout>
              <c:xMode val="edge"/>
              <c:yMode val="edge"/>
              <c:x val="0.33895013123359674"/>
              <c:y val="0.87868037328667437"/>
            </c:manualLayout>
          </c:layout>
          <c:spPr>
            <a:noFill/>
            <a:ln>
              <a:noFill/>
            </a:ln>
            <a:effectLst/>
          </c:spPr>
        </c:title>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833408"/>
        <c:crosses val="autoZero"/>
        <c:auto val="1"/>
        <c:lblAlgn val="ctr"/>
        <c:lblOffset val="100"/>
      </c:catAx>
      <c:valAx>
        <c:axId val="152833408"/>
        <c:scaling>
          <c:orientation val="minMax"/>
        </c:scaling>
        <c:axPos val="l"/>
        <c:title>
          <c:tx>
            <c:rich>
              <a:bodyPr rot="-5400000" spcFirstLastPara="1" vertOverflow="ellipsis" vert="horz" wrap="square" anchor="ctr" anchorCtr="1"/>
              <a:lstStyle/>
              <a:p>
                <a:pPr>
                  <a:defRPr sz="1000" b="1" i="0" u="none" strike="noStrike" kern="1200" baseline="0">
                    <a:solidFill>
                      <a:schemeClr val="accent3">
                        <a:lumMod val="75000"/>
                      </a:schemeClr>
                    </a:solidFill>
                    <a:latin typeface="Times New Roman" panose="02020603050405020304" pitchFamily="18" charset="0"/>
                    <a:ea typeface="+mn-ea"/>
                    <a:cs typeface="Times New Roman" panose="02020603050405020304" pitchFamily="18" charset="0"/>
                  </a:defRPr>
                </a:pPr>
                <a:r>
                  <a:rPr lang="en-US" b="1">
                    <a:solidFill>
                      <a:schemeClr val="accent3">
                        <a:lumMod val="75000"/>
                      </a:schemeClr>
                    </a:solidFill>
                    <a:latin typeface="Times New Roman" panose="02020603050405020304" pitchFamily="18" charset="0"/>
                    <a:cs typeface="Times New Roman" panose="02020603050405020304" pitchFamily="18" charset="0"/>
                  </a:rPr>
                  <a:t>CET</a:t>
                </a:r>
                <a:r>
                  <a:rPr lang="en-US" b="1" baseline="0">
                    <a:solidFill>
                      <a:schemeClr val="accent3">
                        <a:lumMod val="75000"/>
                      </a:schemeClr>
                    </a:solidFill>
                    <a:latin typeface="Times New Roman" panose="02020603050405020304" pitchFamily="18" charset="0"/>
                    <a:cs typeface="Times New Roman" panose="02020603050405020304" pitchFamily="18" charset="0"/>
                  </a:rPr>
                  <a:t> RANK</a:t>
                </a:r>
                <a:endParaRPr lang="en-US" b="1">
                  <a:solidFill>
                    <a:schemeClr val="accent3">
                      <a:lumMod val="75000"/>
                    </a:schemeClr>
                  </a:solidFill>
                  <a:latin typeface="Times New Roman" panose="02020603050405020304" pitchFamily="18" charset="0"/>
                  <a:cs typeface="Times New Roman" panose="02020603050405020304" pitchFamily="18" charset="0"/>
                </a:endParaRP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831488"/>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1" i="0" u="none" strike="noStrike" kern="1200" spc="0" baseline="0">
                <a:solidFill>
                  <a:schemeClr val="accent2">
                    <a:lumMod val="75000"/>
                  </a:schemeClr>
                </a:solidFill>
                <a:latin typeface="Times New Roman" panose="02020603050405020304" pitchFamily="18" charset="0"/>
                <a:ea typeface="+mn-ea"/>
                <a:cs typeface="Times New Roman" panose="02020603050405020304" pitchFamily="18" charset="0"/>
              </a:defRPr>
            </a:pPr>
            <a:r>
              <a:rPr lang="en-US" b="1">
                <a:solidFill>
                  <a:schemeClr val="accent2">
                    <a:lumMod val="75000"/>
                  </a:schemeClr>
                </a:solidFill>
                <a:latin typeface="Times New Roman" panose="02020603050405020304" pitchFamily="18" charset="0"/>
                <a:cs typeface="Times New Roman" panose="02020603050405020304" pitchFamily="18" charset="0"/>
              </a:rPr>
              <a:t>DCET RANK STUDENTS</a:t>
            </a:r>
          </a:p>
        </c:rich>
      </c:tx>
      <c:layout/>
      <c:spPr>
        <a:noFill/>
        <a:ln>
          <a:noFill/>
        </a:ln>
        <a:effectLst/>
      </c:spPr>
    </c:title>
    <c:plotArea>
      <c:layout/>
      <c:barChart>
        <c:barDir val="col"/>
        <c:grouping val="clustered"/>
        <c:ser>
          <c:idx val="0"/>
          <c:order val="0"/>
          <c:tx>
            <c:v>Opening Rank</c:v>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2020-21</c:v>
                </c:pt>
                <c:pt idx="1">
                  <c:v>2019-20</c:v>
                </c:pt>
                <c:pt idx="2">
                  <c:v>2018-19</c:v>
                </c:pt>
              </c:strCache>
            </c:strRef>
          </c:cat>
          <c:val>
            <c:numRef>
              <c:f>Sheet1!$B$2:$B$4</c:f>
              <c:numCache>
                <c:formatCode>General</c:formatCode>
                <c:ptCount val="3"/>
                <c:pt idx="0">
                  <c:v>6680</c:v>
                </c:pt>
                <c:pt idx="1">
                  <c:v>2110</c:v>
                </c:pt>
                <c:pt idx="2">
                  <c:v>4200</c:v>
                </c:pt>
              </c:numCache>
            </c:numRef>
          </c:val>
          <c:extLst xmlns:c16r2="http://schemas.microsoft.com/office/drawing/2015/06/chart">
            <c:ext xmlns:c16="http://schemas.microsoft.com/office/drawing/2014/chart" uri="{C3380CC4-5D6E-409C-BE32-E72D297353CC}">
              <c16:uniqueId val="{00000000-3DBA-4728-B433-31517341596F}"/>
            </c:ext>
          </c:extLst>
        </c:ser>
        <c:ser>
          <c:idx val="1"/>
          <c:order val="1"/>
          <c:tx>
            <c:v>Closing Rank</c:v>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2020-21</c:v>
                </c:pt>
                <c:pt idx="1">
                  <c:v>2019-20</c:v>
                </c:pt>
                <c:pt idx="2">
                  <c:v>2018-19</c:v>
                </c:pt>
              </c:strCache>
            </c:strRef>
          </c:cat>
          <c:val>
            <c:numRef>
              <c:f>Sheet1!$C$2:$C$4</c:f>
              <c:numCache>
                <c:formatCode>General</c:formatCode>
                <c:ptCount val="3"/>
                <c:pt idx="0">
                  <c:v>6838</c:v>
                </c:pt>
                <c:pt idx="1">
                  <c:v>3159</c:v>
                </c:pt>
                <c:pt idx="2">
                  <c:v>9259</c:v>
                </c:pt>
              </c:numCache>
            </c:numRef>
          </c:val>
          <c:extLst xmlns:c16r2="http://schemas.microsoft.com/office/drawing/2015/06/chart">
            <c:ext xmlns:c16="http://schemas.microsoft.com/office/drawing/2014/chart" uri="{C3380CC4-5D6E-409C-BE32-E72D297353CC}">
              <c16:uniqueId val="{00000001-3DBA-4728-B433-31517341596F}"/>
            </c:ext>
          </c:extLst>
        </c:ser>
        <c:dLbls>
          <c:showVal val="1"/>
        </c:dLbls>
        <c:gapWidth val="219"/>
        <c:overlap val="-27"/>
        <c:axId val="152749184"/>
        <c:axId val="152751104"/>
      </c:barChart>
      <c:catAx>
        <c:axId val="152749184"/>
        <c:scaling>
          <c:orientation val="minMax"/>
        </c:scaling>
        <c:axPos val="b"/>
        <c:title>
          <c:tx>
            <c:rich>
              <a:bodyPr rot="0" spcFirstLastPara="1" vertOverflow="ellipsis" vert="horz" wrap="square" anchor="ctr" anchorCtr="1"/>
              <a:lstStyle/>
              <a:p>
                <a:pPr>
                  <a:defRPr sz="1050" b="0" i="0" u="none" strike="noStrike" kern="1200" baseline="0">
                    <a:solidFill>
                      <a:schemeClr val="accent4">
                        <a:lumMod val="75000"/>
                      </a:schemeClr>
                    </a:solidFill>
                    <a:latin typeface="Times New Roman" panose="02020603050405020304" pitchFamily="18" charset="0"/>
                    <a:ea typeface="+mn-ea"/>
                    <a:cs typeface="Times New Roman" panose="02020603050405020304" pitchFamily="18" charset="0"/>
                  </a:defRPr>
                </a:pPr>
                <a:r>
                  <a:rPr lang="en-US" sz="1050" b="1">
                    <a:solidFill>
                      <a:schemeClr val="accent4">
                        <a:lumMod val="75000"/>
                      </a:schemeClr>
                    </a:solidFill>
                    <a:latin typeface="Times New Roman" panose="02020603050405020304" pitchFamily="18" charset="0"/>
                    <a:cs typeface="Times New Roman" panose="02020603050405020304" pitchFamily="18" charset="0"/>
                  </a:rPr>
                  <a:t>ACADEMIC YEAR</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51104"/>
        <c:crosses val="autoZero"/>
        <c:auto val="1"/>
        <c:lblAlgn val="ctr"/>
        <c:lblOffset val="100"/>
      </c:catAx>
      <c:valAx>
        <c:axId val="152751104"/>
        <c:scaling>
          <c:orientation val="minMax"/>
        </c:scaling>
        <c:axPos val="l"/>
        <c:title>
          <c:tx>
            <c:rich>
              <a:bodyPr rot="-5400000" spcFirstLastPara="1" vertOverflow="ellipsis" vert="horz" wrap="square" anchor="ctr" anchorCtr="1"/>
              <a:lstStyle/>
              <a:p>
                <a:pPr>
                  <a:defRPr sz="1050" b="1" i="0" u="none" strike="noStrike" kern="1200" baseline="0">
                    <a:solidFill>
                      <a:schemeClr val="accent3">
                        <a:lumMod val="75000"/>
                      </a:schemeClr>
                    </a:solidFill>
                    <a:latin typeface="Times New Roman" panose="02020603050405020304" pitchFamily="18" charset="0"/>
                    <a:ea typeface="+mn-ea"/>
                    <a:cs typeface="Times New Roman" panose="02020603050405020304" pitchFamily="18" charset="0"/>
                  </a:defRPr>
                </a:pPr>
                <a:r>
                  <a:rPr lang="en-US" sz="1050" b="1">
                    <a:solidFill>
                      <a:schemeClr val="accent3">
                        <a:lumMod val="75000"/>
                      </a:schemeClr>
                    </a:solidFill>
                    <a:latin typeface="Times New Roman" panose="02020603050405020304" pitchFamily="18" charset="0"/>
                    <a:cs typeface="Times New Roman" panose="02020603050405020304" pitchFamily="18" charset="0"/>
                  </a:rPr>
                  <a:t>CET</a:t>
                </a:r>
                <a:r>
                  <a:rPr lang="en-US" sz="1050" b="1" baseline="0">
                    <a:solidFill>
                      <a:schemeClr val="accent3">
                        <a:lumMod val="75000"/>
                      </a:schemeClr>
                    </a:solidFill>
                    <a:latin typeface="Times New Roman" panose="02020603050405020304" pitchFamily="18" charset="0"/>
                    <a:cs typeface="Times New Roman" panose="02020603050405020304" pitchFamily="18" charset="0"/>
                  </a:rPr>
                  <a:t> RANK</a:t>
                </a:r>
                <a:endParaRPr lang="en-US" sz="1050" b="1">
                  <a:solidFill>
                    <a:schemeClr val="accent3">
                      <a:lumMod val="75000"/>
                    </a:schemeClr>
                  </a:solidFill>
                  <a:latin typeface="Times New Roman" panose="02020603050405020304" pitchFamily="18" charset="0"/>
                  <a:cs typeface="Times New Roman" panose="02020603050405020304" pitchFamily="18" charset="0"/>
                </a:endParaRP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49184"/>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738613-659B-4077-90B4-319B6470B169}" type="datetimeFigureOut">
              <a:rPr lang="en-US" smtClean="0"/>
              <a:pPr/>
              <a:t>9/20/2021</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4433DF-4016-498C-87A0-8EA84923001A}" type="slidenum">
              <a:rPr lang="en-IN" smtClean="0"/>
              <a:pPr/>
              <a:t>‹#›</a:t>
            </a:fld>
            <a:endParaRPr lang="en-I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4D1D1-5307-4ADD-A5F4-AC5787ACC26C}" type="datetimeFigureOut">
              <a:rPr lang="en-US" smtClean="0"/>
              <a:pPr/>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5018F-EC18-4DCD-BB4F-C24B22D47CA2}" type="slidenum">
              <a:rPr lang="en-US" smtClean="0"/>
              <a:pPr/>
              <a:t>‹#›</a:t>
            </a:fld>
            <a:endParaRPr lang="en-US"/>
          </a:p>
        </p:txBody>
      </p:sp>
    </p:spTree>
    <p:extLst>
      <p:ext uri="{BB962C8B-B14F-4D97-AF65-F5344CB8AC3E}">
        <p14:creationId xmlns:p14="http://schemas.microsoft.com/office/powerpoint/2010/main" xmlns="" val="131629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FC332FD-DFA7-4E22-9FF1-09CC229487BE}" type="datetimeFigureOut">
              <a:rPr lang="en-US"/>
              <a:pPr/>
              <a:t>9/20/2021</a:t>
            </a:fld>
            <a:endParaRPr lang="en-US"/>
          </a:p>
        </p:txBody>
      </p:sp>
      <p:sp>
        <p:nvSpPr>
          <p:cNvPr id="6" name="Rectangle 7"/>
          <p:cNvSpPr>
            <a:spLocks noGrp="1" noChangeArrowheads="1"/>
          </p:cNvSpPr>
          <p:nvPr>
            <p:ph type="sldNum" sz="quarter" idx="5"/>
          </p:nvPr>
        </p:nvSpPr>
        <p:spPr>
          <a:ln/>
        </p:spPr>
        <p:txBody>
          <a:bodyPr/>
          <a:lstStyle/>
          <a:p>
            <a:fld id="{271FF846-D8F6-49D3-A429-917B3802A450}" type="slidenum">
              <a:rPr lang="en-US"/>
              <a:pPr/>
              <a:t>1</a:t>
            </a:fld>
            <a:endParaRPr lang="en-US"/>
          </a:p>
        </p:txBody>
      </p:sp>
      <p:sp>
        <p:nvSpPr>
          <p:cNvPr id="450562" name="Rectangle 2"/>
          <p:cNvSpPr>
            <a:spLocks noGrp="1" noRot="1" noChangeAspect="1" noChangeArrowheads="1" noTextEdit="1"/>
          </p:cNvSpPr>
          <p:nvPr>
            <p:ph type="sldImg"/>
          </p:nvPr>
        </p:nvSpPr>
        <p:spPr>
          <a:xfrm>
            <a:off x="685800" y="1143000"/>
            <a:ext cx="5486400" cy="3086100"/>
          </a:xfrm>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0063"/>
            <a:ext cx="4443413" cy="2500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458CC-76EF-463B-BA91-E69282B2C79F}" type="slidenum">
              <a:rPr lang="en-US" smtClean="0"/>
              <a:pPr/>
              <a:t>7</a:t>
            </a:fld>
            <a:endParaRPr lang="en-US"/>
          </a:p>
        </p:txBody>
      </p:sp>
      <p:sp>
        <p:nvSpPr>
          <p:cNvPr id="5" name="Date Placeholder 4"/>
          <p:cNvSpPr>
            <a:spLocks noGrp="1"/>
          </p:cNvSpPr>
          <p:nvPr>
            <p:ph type="dt" idx="11"/>
          </p:nvPr>
        </p:nvSpPr>
        <p:spPr/>
        <p:txBody>
          <a:bodyPr/>
          <a:lstStyle/>
          <a:p>
            <a:fld id="{4CDB1436-4AA8-4A1E-BD4A-58F87B2C06FE}" type="datetime1">
              <a:rPr lang="en-US" smtClean="0"/>
              <a:pPr/>
              <a:t>9/20/2021</a:t>
            </a:fld>
            <a:endParaRPr lang="en-US"/>
          </a:p>
        </p:txBody>
      </p:sp>
    </p:spTree>
    <p:extLst>
      <p:ext uri="{BB962C8B-B14F-4D97-AF65-F5344CB8AC3E}">
        <p14:creationId xmlns="" xmlns:p14="http://schemas.microsoft.com/office/powerpoint/2010/main" val="82545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0063"/>
            <a:ext cx="4443413" cy="2500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458CC-76EF-463B-BA91-E69282B2C79F}" type="slidenum">
              <a:rPr lang="en-US" smtClean="0"/>
              <a:pPr/>
              <a:t>8</a:t>
            </a:fld>
            <a:endParaRPr lang="en-US"/>
          </a:p>
        </p:txBody>
      </p:sp>
      <p:sp>
        <p:nvSpPr>
          <p:cNvPr id="5" name="Date Placeholder 4"/>
          <p:cNvSpPr>
            <a:spLocks noGrp="1"/>
          </p:cNvSpPr>
          <p:nvPr>
            <p:ph type="dt" idx="11"/>
          </p:nvPr>
        </p:nvSpPr>
        <p:spPr/>
        <p:txBody>
          <a:bodyPr/>
          <a:lstStyle/>
          <a:p>
            <a:fld id="{4CDB1436-4AA8-4A1E-BD4A-58F87B2C06FE}" type="datetime1">
              <a:rPr lang="en-US" smtClean="0"/>
              <a:pPr/>
              <a:t>9/20/2021</a:t>
            </a:fld>
            <a:endParaRPr lang="en-US"/>
          </a:p>
        </p:txBody>
      </p:sp>
    </p:spTree>
    <p:extLst>
      <p:ext uri="{BB962C8B-B14F-4D97-AF65-F5344CB8AC3E}">
        <p14:creationId xmlns="" xmlns:p14="http://schemas.microsoft.com/office/powerpoint/2010/main" val="82545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fld id="{74D7FEA4-81FC-4255-9E3B-6184EE3E45C3}" type="datetime1">
              <a:rPr lang="en-US" smtClean="0"/>
              <a:pPr/>
              <a:t>9/20/2021</a:t>
            </a:fld>
            <a:endParaRPr lang="en-US"/>
          </a:p>
        </p:txBody>
      </p:sp>
      <p:sp>
        <p:nvSpPr>
          <p:cNvPr id="6" name="Slide Number Placeholder 5"/>
          <p:cNvSpPr>
            <a:spLocks noGrp="1"/>
          </p:cNvSpPr>
          <p:nvPr>
            <p:ph type="sldNum" sz="quarter" idx="12"/>
          </p:nvPr>
        </p:nvSpPr>
        <p:spPr/>
        <p:txBody>
          <a:bodyPr/>
          <a:lstStyle/>
          <a:p>
            <a:fld id="{F25458CC-76EF-463B-BA91-E69282B2C79F}" type="slidenum">
              <a:rPr lang="en-US" smtClean="0"/>
              <a:pPr/>
              <a:t>20</a:t>
            </a:fld>
            <a:endParaRPr lang="en-US"/>
          </a:p>
        </p:txBody>
      </p:sp>
    </p:spTree>
    <p:extLst>
      <p:ext uri="{BB962C8B-B14F-4D97-AF65-F5344CB8AC3E}">
        <p14:creationId xmlns="" xmlns:p14="http://schemas.microsoft.com/office/powerpoint/2010/main" val="193547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fld id="{74D7FEA4-81FC-4255-9E3B-6184EE3E45C3}" type="datetime1">
              <a:rPr lang="en-US" smtClean="0"/>
              <a:pPr/>
              <a:t>9/20/2021</a:t>
            </a:fld>
            <a:endParaRPr lang="en-US"/>
          </a:p>
        </p:txBody>
      </p:sp>
      <p:sp>
        <p:nvSpPr>
          <p:cNvPr id="6" name="Slide Number Placeholder 5"/>
          <p:cNvSpPr>
            <a:spLocks noGrp="1"/>
          </p:cNvSpPr>
          <p:nvPr>
            <p:ph type="sldNum" sz="quarter" idx="12"/>
          </p:nvPr>
        </p:nvSpPr>
        <p:spPr/>
        <p:txBody>
          <a:bodyPr/>
          <a:lstStyle/>
          <a:p>
            <a:fld id="{F25458CC-76EF-463B-BA91-E69282B2C79F}" type="slidenum">
              <a:rPr lang="en-US" smtClean="0"/>
              <a:pPr/>
              <a:t>25</a:t>
            </a:fld>
            <a:endParaRPr lang="en-US"/>
          </a:p>
        </p:txBody>
      </p:sp>
    </p:spTree>
    <p:extLst>
      <p:ext uri="{BB962C8B-B14F-4D97-AF65-F5344CB8AC3E}">
        <p14:creationId xmlns="" xmlns:p14="http://schemas.microsoft.com/office/powerpoint/2010/main" val="193547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fld id="{74D7FEA4-81FC-4255-9E3B-6184EE3E45C3}" type="datetime1">
              <a:rPr lang="en-US" smtClean="0"/>
              <a:pPr/>
              <a:t>9/20/2021</a:t>
            </a:fld>
            <a:endParaRPr lang="en-US"/>
          </a:p>
        </p:txBody>
      </p:sp>
      <p:sp>
        <p:nvSpPr>
          <p:cNvPr id="6" name="Slide Number Placeholder 5"/>
          <p:cNvSpPr>
            <a:spLocks noGrp="1"/>
          </p:cNvSpPr>
          <p:nvPr>
            <p:ph type="sldNum" sz="quarter" idx="12"/>
          </p:nvPr>
        </p:nvSpPr>
        <p:spPr/>
        <p:txBody>
          <a:bodyPr/>
          <a:lstStyle/>
          <a:p>
            <a:fld id="{F25458CC-76EF-463B-BA91-E69282B2C79F}" type="slidenum">
              <a:rPr lang="en-US" smtClean="0"/>
              <a:pPr/>
              <a:t>26</a:t>
            </a:fld>
            <a:endParaRPr lang="en-US"/>
          </a:p>
        </p:txBody>
      </p:sp>
    </p:spTree>
    <p:extLst>
      <p:ext uri="{BB962C8B-B14F-4D97-AF65-F5344CB8AC3E}">
        <p14:creationId xmlns="" xmlns:p14="http://schemas.microsoft.com/office/powerpoint/2010/main" val="193547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fld id="{74D7FEA4-81FC-4255-9E3B-6184EE3E45C3}" type="datetime1">
              <a:rPr lang="en-US" smtClean="0"/>
              <a:pPr/>
              <a:t>9/20/2021</a:t>
            </a:fld>
            <a:endParaRPr lang="en-US"/>
          </a:p>
        </p:txBody>
      </p:sp>
      <p:sp>
        <p:nvSpPr>
          <p:cNvPr id="6" name="Slide Number Placeholder 5"/>
          <p:cNvSpPr>
            <a:spLocks noGrp="1"/>
          </p:cNvSpPr>
          <p:nvPr>
            <p:ph type="sldNum" sz="quarter" idx="12"/>
          </p:nvPr>
        </p:nvSpPr>
        <p:spPr/>
        <p:txBody>
          <a:bodyPr/>
          <a:lstStyle/>
          <a:p>
            <a:fld id="{F25458CC-76EF-463B-BA91-E69282B2C79F}" type="slidenum">
              <a:rPr lang="en-US" smtClean="0"/>
              <a:pPr/>
              <a:t>35</a:t>
            </a:fld>
            <a:endParaRPr lang="en-US"/>
          </a:p>
        </p:txBody>
      </p:sp>
    </p:spTree>
    <p:extLst>
      <p:ext uri="{BB962C8B-B14F-4D97-AF65-F5344CB8AC3E}">
        <p14:creationId xmlns:p14="http://schemas.microsoft.com/office/powerpoint/2010/main" xmlns="" val="235239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fld id="{74D7FEA4-81FC-4255-9E3B-6184EE3E45C3}" type="datetime1">
              <a:rPr lang="en-US" smtClean="0"/>
              <a:pPr/>
              <a:t>9/20/2021</a:t>
            </a:fld>
            <a:endParaRPr lang="en-US"/>
          </a:p>
        </p:txBody>
      </p:sp>
      <p:sp>
        <p:nvSpPr>
          <p:cNvPr id="6" name="Slide Number Placeholder 5"/>
          <p:cNvSpPr>
            <a:spLocks noGrp="1"/>
          </p:cNvSpPr>
          <p:nvPr>
            <p:ph type="sldNum" sz="quarter" idx="12"/>
          </p:nvPr>
        </p:nvSpPr>
        <p:spPr/>
        <p:txBody>
          <a:bodyPr/>
          <a:lstStyle/>
          <a:p>
            <a:fld id="{F25458CC-76EF-463B-BA91-E69282B2C79F}" type="slidenum">
              <a:rPr lang="en-US" smtClean="0"/>
              <a:pPr/>
              <a:t>36</a:t>
            </a:fld>
            <a:endParaRPr lang="en-US"/>
          </a:p>
        </p:txBody>
      </p:sp>
    </p:spTree>
    <p:extLst>
      <p:ext uri="{BB962C8B-B14F-4D97-AF65-F5344CB8AC3E}">
        <p14:creationId xmlns:p14="http://schemas.microsoft.com/office/powerpoint/2010/main" xmlns="" val="235239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F67FD7-F587-4661-9B90-73F4781A9FD5}" type="datetime5">
              <a:rPr lang="en-US" smtClean="0"/>
              <a:pPr/>
              <a:t>20-Sep-21</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a:xfrm>
            <a:off x="11379200" y="6224868"/>
            <a:ext cx="720000" cy="324000"/>
          </a:xfrm>
          <a:prstGeom prst="round2SameRect">
            <a:avLst/>
          </a:prstGeom>
        </p:spPr>
        <p:style>
          <a:lnRef idx="1">
            <a:schemeClr val="accent6"/>
          </a:lnRef>
          <a:fillRef idx="3">
            <a:schemeClr val="accent6"/>
          </a:fillRef>
          <a:effectRef idx="2">
            <a:schemeClr val="accent6"/>
          </a:effectRef>
          <a:fontRef idx="none"/>
        </p:style>
        <p:txBody>
          <a:bodyPr/>
          <a:lstStyle>
            <a:lvl1pPr>
              <a:defRPr sz="3200">
                <a:solidFill>
                  <a:srgbClr val="FF0000"/>
                </a:solidFill>
                <a:latin typeface="Times New Roman" pitchFamily="18" charset="0"/>
                <a:cs typeface="Times New Roman" pitchFamily="18" charset="0"/>
              </a:defRPr>
            </a:lvl1pPr>
          </a:lstStyle>
          <a:p>
            <a:fld id="{655D1332-1337-463C-A5CC-B07214B4945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40D6C-57A3-4EDD-B463-412DC67B1EDA}" type="datetime5">
              <a:rPr lang="en-US" smtClean="0"/>
              <a:pPr/>
              <a:t>20-Sep-21</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FA72-6902-4A74-8678-AEEF767BE8FB}" type="datetime5">
              <a:rPr lang="en-US" smtClean="0"/>
              <a:pPr/>
              <a:t>20-Sep-21</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96313D5-2018-4865-9150-EE94DB6033E0}" type="datetime5">
              <a:rPr lang="en-US" smtClean="0"/>
              <a:pPr/>
              <a:t>20-Sep-21</a:t>
            </a:fld>
            <a:endParaRPr lang="en-US" dirty="0"/>
          </a:p>
        </p:txBody>
      </p:sp>
      <p:sp>
        <p:nvSpPr>
          <p:cNvPr id="4" name="Footer Placeholder 3"/>
          <p:cNvSpPr>
            <a:spLocks noGrp="1"/>
          </p:cNvSpPr>
          <p:nvPr>
            <p:ph type="ftr" sz="quarter" idx="11"/>
          </p:nvPr>
        </p:nvSpPr>
        <p:spPr/>
        <p:txBody>
          <a:bodyPr/>
          <a:lstStyle/>
          <a:p>
            <a:r>
              <a:rPr lang="en-US" smtClean="0"/>
              <a:t>Department of Civil Engineering</a:t>
            </a:r>
            <a:endParaRPr lang="en-US" dirty="0"/>
          </a:p>
        </p:txBody>
      </p:sp>
      <p:sp>
        <p:nvSpPr>
          <p:cNvPr id="5" name="Slide Number Placeholder 4"/>
          <p:cNvSpPr>
            <a:spLocks noGrp="1"/>
          </p:cNvSpPr>
          <p:nvPr>
            <p:ph type="sldNum" sz="quarter" idx="12"/>
          </p:nvPr>
        </p:nvSpPr>
        <p:spPr/>
        <p:txBody>
          <a:bodyPr/>
          <a:lstStyle/>
          <a:p>
            <a:fld id="{655D1332-1337-463C-A5CC-B07214B4945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85A69EB-138E-4111-BD1D-1BFF84FC979B}" type="datetime5">
              <a:rPr lang="en-US" smtClean="0"/>
              <a:pPr/>
              <a:t>20-Sep-21</a:t>
            </a:fld>
            <a:endParaRPr lang="en-US" dirty="0"/>
          </a:p>
        </p:txBody>
      </p:sp>
      <p:sp>
        <p:nvSpPr>
          <p:cNvPr id="4" name="Footer Placeholder 3"/>
          <p:cNvSpPr>
            <a:spLocks noGrp="1"/>
          </p:cNvSpPr>
          <p:nvPr>
            <p:ph type="ftr" sz="quarter" idx="11"/>
          </p:nvPr>
        </p:nvSpPr>
        <p:spPr/>
        <p:txBody>
          <a:bodyPr/>
          <a:lstStyle/>
          <a:p>
            <a:r>
              <a:rPr lang="en-US" smtClean="0"/>
              <a:t>Department of Civil Engineering</a:t>
            </a:r>
            <a:endParaRPr lang="en-US" dirty="0"/>
          </a:p>
        </p:txBody>
      </p:sp>
      <p:sp>
        <p:nvSpPr>
          <p:cNvPr id="5" name="Slide Number Placeholder 4"/>
          <p:cNvSpPr>
            <a:spLocks noGrp="1"/>
          </p:cNvSpPr>
          <p:nvPr>
            <p:ph type="sldNum" sz="quarter" idx="12"/>
          </p:nvPr>
        </p:nvSpPr>
        <p:spPr/>
        <p:txBody>
          <a:bodyPr/>
          <a:lstStyle/>
          <a:p>
            <a:fld id="{655D1332-1337-463C-A5CC-B07214B4945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35509A2-9F35-4E7C-8897-8E502E5E0314}"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FB4C2A-7946-486C-B7C2-B711F7F44702}"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4DB0A-6501-4FFD-81C7-43D4D1DFF34A}"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7F2DA92-E092-4989-A89A-74CDA8F19BD7}"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50079C-56EF-4D32-85F5-88B65E22EC5C}" type="datetime5">
              <a:rPr lang="en-US" smtClean="0"/>
              <a:pPr/>
              <a:t>20-Sep-21</a:t>
            </a:fld>
            <a:endParaRPr lang="en-IN"/>
          </a:p>
        </p:txBody>
      </p:sp>
      <p:sp>
        <p:nvSpPr>
          <p:cNvPr id="8" name="Footer Placeholder 7"/>
          <p:cNvSpPr>
            <a:spLocks noGrp="1"/>
          </p:cNvSpPr>
          <p:nvPr>
            <p:ph type="ftr" sz="quarter" idx="11"/>
          </p:nvPr>
        </p:nvSpPr>
        <p:spPr/>
        <p:txBody>
          <a:bodyPr/>
          <a:lstStyle/>
          <a:p>
            <a:r>
              <a:rPr lang="en-IN" smtClean="0"/>
              <a:t>Department of Civil Engineering</a:t>
            </a:r>
            <a:endParaRPr lang="en-IN"/>
          </a:p>
        </p:txBody>
      </p:sp>
      <p:sp>
        <p:nvSpPr>
          <p:cNvPr id="9" name="Slide Number Placeholder 8"/>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BFE5529-5E81-4F5A-B281-CF3637121B03}" type="datetime5">
              <a:rPr lang="en-US" smtClean="0"/>
              <a:pPr/>
              <a:t>20-Sep-21</a:t>
            </a:fld>
            <a:endParaRPr lang="en-IN"/>
          </a:p>
        </p:txBody>
      </p:sp>
      <p:sp>
        <p:nvSpPr>
          <p:cNvPr id="4" name="Footer Placeholder 3"/>
          <p:cNvSpPr>
            <a:spLocks noGrp="1"/>
          </p:cNvSpPr>
          <p:nvPr>
            <p:ph type="ftr" sz="quarter" idx="11"/>
          </p:nvPr>
        </p:nvSpPr>
        <p:spPr/>
        <p:txBody>
          <a:bodyPr/>
          <a:lstStyle/>
          <a:p>
            <a:r>
              <a:rPr lang="en-IN" smtClean="0"/>
              <a:t>Department of Civil Engineering</a:t>
            </a:r>
            <a:endParaRPr lang="en-IN"/>
          </a:p>
        </p:txBody>
      </p:sp>
      <p:sp>
        <p:nvSpPr>
          <p:cNvPr id="5" name="Slide Number Placeholder 4"/>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5D8C6-710A-4423-A5BF-961A2F6D3356}" type="datetime5">
              <a:rPr lang="en-US" smtClean="0"/>
              <a:pPr/>
              <a:t>20-Sep-21</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55E1D-E176-4DB1-8F27-5D1FDB71F563}" type="datetime5">
              <a:rPr lang="en-US" smtClean="0"/>
              <a:pPr/>
              <a:t>20-Sep-21</a:t>
            </a:fld>
            <a:endParaRPr lang="en-IN"/>
          </a:p>
        </p:txBody>
      </p:sp>
      <p:sp>
        <p:nvSpPr>
          <p:cNvPr id="3" name="Footer Placeholder 2"/>
          <p:cNvSpPr>
            <a:spLocks noGrp="1"/>
          </p:cNvSpPr>
          <p:nvPr>
            <p:ph type="ftr" sz="quarter" idx="11"/>
          </p:nvPr>
        </p:nvSpPr>
        <p:spPr/>
        <p:txBody>
          <a:bodyPr/>
          <a:lstStyle/>
          <a:p>
            <a:r>
              <a:rPr lang="en-IN" smtClean="0"/>
              <a:t>Department of Civil Engineering</a:t>
            </a:r>
            <a:endParaRPr lang="en-IN"/>
          </a:p>
        </p:txBody>
      </p:sp>
      <p:sp>
        <p:nvSpPr>
          <p:cNvPr id="4" name="Slide Number Placeholder 3"/>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BD83F-65EF-4914-A0BF-A7BF792CB0B4}"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BCAC7-99EB-44A1-8FB5-5E60AC699278}"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8203B4-3499-4C27-954E-1EF47009F2ED}"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CEE842-CDC7-40EA-B2B8-8DE57D8DAC1C}"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AA0A7FED-D61E-4849-B02D-50B907BF1C64}"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9FEEA45-4D78-416E-AEA7-B9E9178C4B2B}"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36FEDC8-11FD-4B51-ADB6-1F4EC26095FE}"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D43C9-DAB9-4411-B08A-96046A6BB551}"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9B99AC5-7C38-4E76-89E2-7AF004914595}"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1645FBF-7581-47DC-89E2-E878380FC1F8}" type="datetime5">
              <a:rPr lang="en-US" smtClean="0"/>
              <a:pPr/>
              <a:t>20-Sep-21</a:t>
            </a:fld>
            <a:endParaRPr lang="en-IN"/>
          </a:p>
        </p:txBody>
      </p:sp>
      <p:sp>
        <p:nvSpPr>
          <p:cNvPr id="8" name="Footer Placeholder 7"/>
          <p:cNvSpPr>
            <a:spLocks noGrp="1"/>
          </p:cNvSpPr>
          <p:nvPr>
            <p:ph type="ftr" sz="quarter" idx="11"/>
          </p:nvPr>
        </p:nvSpPr>
        <p:spPr/>
        <p:txBody>
          <a:bodyPr/>
          <a:lstStyle/>
          <a:p>
            <a:r>
              <a:rPr lang="en-IN" smtClean="0"/>
              <a:t>Department of Civil Engineering</a:t>
            </a:r>
            <a:endParaRPr lang="en-IN"/>
          </a:p>
        </p:txBody>
      </p:sp>
      <p:sp>
        <p:nvSpPr>
          <p:cNvPr id="9" name="Slide Number Placeholder 8"/>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6DDC0-6716-4EE1-9934-4072DD0849E6}" type="datetime5">
              <a:rPr lang="en-US" smtClean="0"/>
              <a:pPr/>
              <a:t>20-Sep-21</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4E005E8-5B54-4BAC-9499-45C18F424966}" type="datetime5">
              <a:rPr lang="en-US" smtClean="0"/>
              <a:pPr/>
              <a:t>20-Sep-21</a:t>
            </a:fld>
            <a:endParaRPr lang="en-IN"/>
          </a:p>
        </p:txBody>
      </p:sp>
      <p:sp>
        <p:nvSpPr>
          <p:cNvPr id="4" name="Footer Placeholder 3"/>
          <p:cNvSpPr>
            <a:spLocks noGrp="1"/>
          </p:cNvSpPr>
          <p:nvPr>
            <p:ph type="ftr" sz="quarter" idx="11"/>
          </p:nvPr>
        </p:nvSpPr>
        <p:spPr/>
        <p:txBody>
          <a:bodyPr/>
          <a:lstStyle/>
          <a:p>
            <a:r>
              <a:rPr lang="en-IN" smtClean="0"/>
              <a:t>Department of Civil Engineering</a:t>
            </a:r>
            <a:endParaRPr lang="en-IN"/>
          </a:p>
        </p:txBody>
      </p:sp>
      <p:sp>
        <p:nvSpPr>
          <p:cNvPr id="5" name="Slide Number Placeholder 4"/>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093E7-6FBF-4D43-8544-FC10872F06C7}" type="datetime5">
              <a:rPr lang="en-US" smtClean="0"/>
              <a:pPr/>
              <a:t>20-Sep-21</a:t>
            </a:fld>
            <a:endParaRPr lang="en-IN"/>
          </a:p>
        </p:txBody>
      </p:sp>
      <p:sp>
        <p:nvSpPr>
          <p:cNvPr id="3" name="Footer Placeholder 2"/>
          <p:cNvSpPr>
            <a:spLocks noGrp="1"/>
          </p:cNvSpPr>
          <p:nvPr>
            <p:ph type="ftr" sz="quarter" idx="11"/>
          </p:nvPr>
        </p:nvSpPr>
        <p:spPr/>
        <p:txBody>
          <a:bodyPr/>
          <a:lstStyle/>
          <a:p>
            <a:r>
              <a:rPr lang="en-IN" smtClean="0"/>
              <a:t>Department of Civil Engineering</a:t>
            </a:r>
            <a:endParaRPr lang="en-IN"/>
          </a:p>
        </p:txBody>
      </p:sp>
      <p:sp>
        <p:nvSpPr>
          <p:cNvPr id="4" name="Slide Number Placeholder 3"/>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CEE0B-A5EA-4E1B-A273-B3E9D67AD12A}"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8EA1D-E732-47F4-81E9-CB7C7CDFE421}"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531384F-9670-4EAD-8674-1BF5743760BD}"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18A9B9-6198-4C8E-AB33-52CDA20C7081}"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FD6D52D-6AAB-4469-A747-DE17223A296E}" type="slidenum">
              <a:rPr lang="en-IN" smtClean="0"/>
              <a:pPr/>
              <a:t>‹#›</a:t>
            </a:fld>
            <a:endParaRPr lang="en-I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2A9B06C-B583-43DC-A1B3-B11905B4FE82}"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790A08C-70CF-4ECA-83A0-AC7CC1CFDBA1}"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8D41C-B6B8-4A5F-B7FE-CFF4FC1A2E2A}"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F455603-4950-45EC-9E83-18E6A574FFC5}"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0F07D7-DDCE-4F64-8752-EA5D92A7B41D}" type="datetime5">
              <a:rPr lang="en-US" smtClean="0"/>
              <a:pPr/>
              <a:t>20-Sep-21</a:t>
            </a:fld>
            <a:endParaRPr lang="en-US"/>
          </a:p>
        </p:txBody>
      </p:sp>
      <p:sp>
        <p:nvSpPr>
          <p:cNvPr id="6" name="Footer Placeholder 5"/>
          <p:cNvSpPr>
            <a:spLocks noGrp="1"/>
          </p:cNvSpPr>
          <p:nvPr>
            <p:ph type="ftr" sz="quarter" idx="11"/>
          </p:nvPr>
        </p:nvSpPr>
        <p:spPr/>
        <p:txBody>
          <a:bodyPr/>
          <a:lstStyle/>
          <a:p>
            <a:r>
              <a:rPr lang="en-US" smtClean="0"/>
              <a:t>Department of Civil Engineering</a:t>
            </a:r>
            <a:endParaRPr lang="en-US"/>
          </a:p>
        </p:txBody>
      </p:sp>
      <p:sp>
        <p:nvSpPr>
          <p:cNvPr id="7" name="Slide Number Placeholder 6"/>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18BD680-394E-4F7D-A95E-907F8AE9254E}" type="datetime5">
              <a:rPr lang="en-US" smtClean="0"/>
              <a:pPr/>
              <a:t>20-Sep-21</a:t>
            </a:fld>
            <a:endParaRPr lang="en-IN"/>
          </a:p>
        </p:txBody>
      </p:sp>
      <p:sp>
        <p:nvSpPr>
          <p:cNvPr id="8" name="Footer Placeholder 7"/>
          <p:cNvSpPr>
            <a:spLocks noGrp="1"/>
          </p:cNvSpPr>
          <p:nvPr>
            <p:ph type="ftr" sz="quarter" idx="11"/>
          </p:nvPr>
        </p:nvSpPr>
        <p:spPr/>
        <p:txBody>
          <a:bodyPr/>
          <a:lstStyle/>
          <a:p>
            <a:r>
              <a:rPr lang="en-IN" smtClean="0"/>
              <a:t>Department of Civil Engineering</a:t>
            </a:r>
            <a:endParaRPr lang="en-IN"/>
          </a:p>
        </p:txBody>
      </p:sp>
      <p:sp>
        <p:nvSpPr>
          <p:cNvPr id="9" name="Slide Number Placeholder 8"/>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1A7ADCD-2650-4F02-B19C-5115D2E2B3C5}" type="datetime5">
              <a:rPr lang="en-US" smtClean="0"/>
              <a:pPr/>
              <a:t>20-Sep-21</a:t>
            </a:fld>
            <a:endParaRPr lang="en-IN"/>
          </a:p>
        </p:txBody>
      </p:sp>
      <p:sp>
        <p:nvSpPr>
          <p:cNvPr id="4" name="Footer Placeholder 3"/>
          <p:cNvSpPr>
            <a:spLocks noGrp="1"/>
          </p:cNvSpPr>
          <p:nvPr>
            <p:ph type="ftr" sz="quarter" idx="11"/>
          </p:nvPr>
        </p:nvSpPr>
        <p:spPr/>
        <p:txBody>
          <a:bodyPr/>
          <a:lstStyle/>
          <a:p>
            <a:r>
              <a:rPr lang="en-IN" smtClean="0"/>
              <a:t>Department of Civil Engineering</a:t>
            </a:r>
            <a:endParaRPr lang="en-IN"/>
          </a:p>
        </p:txBody>
      </p:sp>
      <p:sp>
        <p:nvSpPr>
          <p:cNvPr id="5" name="Slide Number Placeholder 4"/>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99C67-6EF9-4F6C-80DA-6E4C837697BC}" type="datetime5">
              <a:rPr lang="en-US" smtClean="0"/>
              <a:pPr/>
              <a:t>20-Sep-21</a:t>
            </a:fld>
            <a:endParaRPr lang="en-IN"/>
          </a:p>
        </p:txBody>
      </p:sp>
      <p:sp>
        <p:nvSpPr>
          <p:cNvPr id="3" name="Footer Placeholder 2"/>
          <p:cNvSpPr>
            <a:spLocks noGrp="1"/>
          </p:cNvSpPr>
          <p:nvPr>
            <p:ph type="ftr" sz="quarter" idx="11"/>
          </p:nvPr>
        </p:nvSpPr>
        <p:spPr/>
        <p:txBody>
          <a:bodyPr/>
          <a:lstStyle/>
          <a:p>
            <a:r>
              <a:rPr lang="en-IN" smtClean="0"/>
              <a:t>Department of Civil Engineering</a:t>
            </a:r>
            <a:endParaRPr lang="en-IN"/>
          </a:p>
        </p:txBody>
      </p:sp>
      <p:sp>
        <p:nvSpPr>
          <p:cNvPr id="4" name="Slide Number Placeholder 3"/>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17026-D639-421C-A009-A0C6C9A78F79}"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10BE7-F4C4-4D55-8863-A2014BCCB0C3}"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2CFA14F-1070-41CC-85A8-CE929F788CA7}"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927D987-AF4F-466B-BD9A-7714835E5C9E}"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97D204B4-3DF6-4AFA-8D2F-37D9D9039A8F}" type="slidenum">
              <a:rPr lang="en-IN" smtClean="0"/>
              <a:pPr/>
              <a:t>‹#›</a:t>
            </a:fld>
            <a:endParaRPr lang="en-I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A5030D9-0E8D-4EBF-B923-3B8320B61B73}"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D9DE51B-4774-4B2A-87D2-1494EDB45B38}"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3245-5C93-4D27-88CF-B43E723FB091}"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D8684-DB98-4102-8F67-E513769C5C42}" type="datetime5">
              <a:rPr lang="en-US" smtClean="0"/>
              <a:pPr/>
              <a:t>20-Sep-21</a:t>
            </a:fld>
            <a:endParaRPr lang="en-US"/>
          </a:p>
        </p:txBody>
      </p:sp>
      <p:sp>
        <p:nvSpPr>
          <p:cNvPr id="8" name="Footer Placeholder 7"/>
          <p:cNvSpPr>
            <a:spLocks noGrp="1"/>
          </p:cNvSpPr>
          <p:nvPr>
            <p:ph type="ftr" sz="quarter" idx="11"/>
          </p:nvPr>
        </p:nvSpPr>
        <p:spPr/>
        <p:txBody>
          <a:bodyPr/>
          <a:lstStyle/>
          <a:p>
            <a:r>
              <a:rPr lang="en-US" smtClean="0"/>
              <a:t>Department of Civil Engineering</a:t>
            </a:r>
            <a:endParaRPr lang="en-US"/>
          </a:p>
        </p:txBody>
      </p:sp>
      <p:sp>
        <p:nvSpPr>
          <p:cNvPr id="9" name="Slide Number Placeholder 8"/>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F3FA996-6045-406D-A1CB-9DA1084FC812}"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D03E9E1-C40F-4550-B2F8-59E0F458F58A}" type="datetime5">
              <a:rPr lang="en-US" smtClean="0"/>
              <a:pPr/>
              <a:t>20-Sep-21</a:t>
            </a:fld>
            <a:endParaRPr lang="en-IN"/>
          </a:p>
        </p:txBody>
      </p:sp>
      <p:sp>
        <p:nvSpPr>
          <p:cNvPr id="8" name="Footer Placeholder 7"/>
          <p:cNvSpPr>
            <a:spLocks noGrp="1"/>
          </p:cNvSpPr>
          <p:nvPr>
            <p:ph type="ftr" sz="quarter" idx="11"/>
          </p:nvPr>
        </p:nvSpPr>
        <p:spPr/>
        <p:txBody>
          <a:bodyPr/>
          <a:lstStyle/>
          <a:p>
            <a:r>
              <a:rPr lang="en-IN" smtClean="0"/>
              <a:t>Department of Civil Engineering</a:t>
            </a:r>
            <a:endParaRPr lang="en-IN"/>
          </a:p>
        </p:txBody>
      </p:sp>
      <p:sp>
        <p:nvSpPr>
          <p:cNvPr id="9" name="Slide Number Placeholder 8"/>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A57EB49-C5B2-43B5-95E3-2350D891ACE7}" type="datetime5">
              <a:rPr lang="en-US" smtClean="0"/>
              <a:pPr/>
              <a:t>20-Sep-21</a:t>
            </a:fld>
            <a:endParaRPr lang="en-IN"/>
          </a:p>
        </p:txBody>
      </p:sp>
      <p:sp>
        <p:nvSpPr>
          <p:cNvPr id="4" name="Footer Placeholder 3"/>
          <p:cNvSpPr>
            <a:spLocks noGrp="1"/>
          </p:cNvSpPr>
          <p:nvPr>
            <p:ph type="ftr" sz="quarter" idx="11"/>
          </p:nvPr>
        </p:nvSpPr>
        <p:spPr/>
        <p:txBody>
          <a:bodyPr/>
          <a:lstStyle/>
          <a:p>
            <a:r>
              <a:rPr lang="en-IN" smtClean="0"/>
              <a:t>Department of Civil Engineering</a:t>
            </a:r>
            <a:endParaRPr lang="en-IN"/>
          </a:p>
        </p:txBody>
      </p:sp>
      <p:sp>
        <p:nvSpPr>
          <p:cNvPr id="5" name="Slide Number Placeholder 4"/>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07332-5786-413A-9FF2-F484DBE195DA}" type="datetime5">
              <a:rPr lang="en-US" smtClean="0"/>
              <a:pPr/>
              <a:t>20-Sep-21</a:t>
            </a:fld>
            <a:endParaRPr lang="en-IN"/>
          </a:p>
        </p:txBody>
      </p:sp>
      <p:sp>
        <p:nvSpPr>
          <p:cNvPr id="3" name="Footer Placeholder 2"/>
          <p:cNvSpPr>
            <a:spLocks noGrp="1"/>
          </p:cNvSpPr>
          <p:nvPr>
            <p:ph type="ftr" sz="quarter" idx="11"/>
          </p:nvPr>
        </p:nvSpPr>
        <p:spPr/>
        <p:txBody>
          <a:bodyPr/>
          <a:lstStyle/>
          <a:p>
            <a:r>
              <a:rPr lang="en-IN" smtClean="0"/>
              <a:t>Department of Civil Engineering</a:t>
            </a:r>
            <a:endParaRPr lang="en-IN"/>
          </a:p>
        </p:txBody>
      </p:sp>
      <p:sp>
        <p:nvSpPr>
          <p:cNvPr id="4" name="Slide Number Placeholder 3"/>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E3E77-605D-4B11-85AB-DBB926528F52}"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F7A42-8432-48BE-B7C1-7EAEB96BD2CF}" type="datetime5">
              <a:rPr lang="en-US" smtClean="0"/>
              <a:pPr/>
              <a:t>20-Sep-21</a:t>
            </a:fld>
            <a:endParaRPr lang="en-IN"/>
          </a:p>
        </p:txBody>
      </p:sp>
      <p:sp>
        <p:nvSpPr>
          <p:cNvPr id="6" name="Footer Placeholder 5"/>
          <p:cNvSpPr>
            <a:spLocks noGrp="1"/>
          </p:cNvSpPr>
          <p:nvPr>
            <p:ph type="ftr" sz="quarter" idx="11"/>
          </p:nvPr>
        </p:nvSpPr>
        <p:spPr/>
        <p:txBody>
          <a:bodyPr/>
          <a:lstStyle/>
          <a:p>
            <a:r>
              <a:rPr lang="en-IN" smtClean="0"/>
              <a:t>Department of Civil Engineering</a:t>
            </a:r>
            <a:endParaRPr lang="en-IN"/>
          </a:p>
        </p:txBody>
      </p:sp>
      <p:sp>
        <p:nvSpPr>
          <p:cNvPr id="7" name="Slide Number Placeholder 6"/>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6A32C89-91E1-464A-A3E7-F83942E48A9F}"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1077D6-5E5D-4E8C-B9F1-8BB5F38657A9}" type="datetime5">
              <a:rPr lang="en-US" smtClean="0"/>
              <a:pPr/>
              <a:t>20-Sep-21</a:t>
            </a:fld>
            <a:endParaRPr lang="en-IN"/>
          </a:p>
        </p:txBody>
      </p:sp>
      <p:sp>
        <p:nvSpPr>
          <p:cNvPr id="5" name="Footer Placeholder 4"/>
          <p:cNvSpPr>
            <a:spLocks noGrp="1"/>
          </p:cNvSpPr>
          <p:nvPr>
            <p:ph type="ftr" sz="quarter" idx="11"/>
          </p:nvPr>
        </p:nvSpPr>
        <p:spPr/>
        <p:txBody>
          <a:bodyPr/>
          <a:lstStyle/>
          <a:p>
            <a:r>
              <a:rPr lang="en-IN" smtClean="0"/>
              <a:t>Department of Civil Engineering</a:t>
            </a:r>
            <a:endParaRPr lang="en-IN"/>
          </a:p>
        </p:txBody>
      </p:sp>
      <p:sp>
        <p:nvSpPr>
          <p:cNvPr id="6" name="Slide Number Placeholder 5"/>
          <p:cNvSpPr>
            <a:spLocks noGrp="1"/>
          </p:cNvSpPr>
          <p:nvPr>
            <p:ph type="sldNum" sz="quarter" idx="12"/>
          </p:nvPr>
        </p:nvSpPr>
        <p:spPr/>
        <p:txBody>
          <a:bodyPr/>
          <a:lstStyle/>
          <a:p>
            <a:fld id="{42E4809F-824A-482E-8E7A-54492C83632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8C626-F39F-4645-AD92-78898D3179D2}" type="datetime5">
              <a:rPr lang="en-US" smtClean="0"/>
              <a:pPr/>
              <a:t>20-Sep-21</a:t>
            </a:fld>
            <a:endParaRPr lang="en-US"/>
          </a:p>
        </p:txBody>
      </p:sp>
      <p:sp>
        <p:nvSpPr>
          <p:cNvPr id="4" name="Footer Placeholder 3"/>
          <p:cNvSpPr>
            <a:spLocks noGrp="1"/>
          </p:cNvSpPr>
          <p:nvPr>
            <p:ph type="ftr" sz="quarter" idx="11"/>
          </p:nvPr>
        </p:nvSpPr>
        <p:spPr/>
        <p:txBody>
          <a:bodyPr/>
          <a:lstStyle/>
          <a:p>
            <a:r>
              <a:rPr lang="en-US" smtClean="0"/>
              <a:t>Department of Civil Engineering</a:t>
            </a:r>
            <a:endParaRPr lang="en-US"/>
          </a:p>
        </p:txBody>
      </p:sp>
      <p:sp>
        <p:nvSpPr>
          <p:cNvPr id="5" name="Slide Number Placeholder 4"/>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0CC4A-4603-4DD1-A3F3-92D5309A8011}" type="datetime5">
              <a:rPr lang="en-US" smtClean="0"/>
              <a:pPr/>
              <a:t>20-Sep-21</a:t>
            </a:fld>
            <a:endParaRPr lang="en-US"/>
          </a:p>
        </p:txBody>
      </p:sp>
      <p:sp>
        <p:nvSpPr>
          <p:cNvPr id="3" name="Footer Placeholder 2"/>
          <p:cNvSpPr>
            <a:spLocks noGrp="1"/>
          </p:cNvSpPr>
          <p:nvPr>
            <p:ph type="ftr" sz="quarter" idx="11"/>
          </p:nvPr>
        </p:nvSpPr>
        <p:spPr/>
        <p:txBody>
          <a:bodyPr/>
          <a:lstStyle/>
          <a:p>
            <a:r>
              <a:rPr lang="en-US" smtClean="0"/>
              <a:t>Department of Civil Engineering</a:t>
            </a:r>
            <a:endParaRPr lang="en-US"/>
          </a:p>
        </p:txBody>
      </p:sp>
      <p:sp>
        <p:nvSpPr>
          <p:cNvPr id="4" name="Slide Number Placeholder 3"/>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A53D9-75CD-4F2E-A6EC-7449F9A5FC4F}" type="datetime5">
              <a:rPr lang="en-US" smtClean="0"/>
              <a:pPr/>
              <a:t>20-Sep-21</a:t>
            </a:fld>
            <a:endParaRPr lang="en-US"/>
          </a:p>
        </p:txBody>
      </p:sp>
      <p:sp>
        <p:nvSpPr>
          <p:cNvPr id="6" name="Footer Placeholder 5"/>
          <p:cNvSpPr>
            <a:spLocks noGrp="1"/>
          </p:cNvSpPr>
          <p:nvPr>
            <p:ph type="ftr" sz="quarter" idx="11"/>
          </p:nvPr>
        </p:nvSpPr>
        <p:spPr/>
        <p:txBody>
          <a:bodyPr/>
          <a:lstStyle/>
          <a:p>
            <a:r>
              <a:rPr lang="en-US" smtClean="0"/>
              <a:t>Department of Civil Engineering</a:t>
            </a:r>
            <a:endParaRPr lang="en-US"/>
          </a:p>
        </p:txBody>
      </p:sp>
      <p:sp>
        <p:nvSpPr>
          <p:cNvPr id="7" name="Slide Number Placeholder 6"/>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9C7A3-F13B-4DAC-9590-F0FAA0AF0E2B}" type="datetime5">
              <a:rPr lang="en-US" smtClean="0"/>
              <a:pPr/>
              <a:t>20-Sep-21</a:t>
            </a:fld>
            <a:endParaRPr lang="en-US"/>
          </a:p>
        </p:txBody>
      </p:sp>
      <p:sp>
        <p:nvSpPr>
          <p:cNvPr id="6" name="Footer Placeholder 5"/>
          <p:cNvSpPr>
            <a:spLocks noGrp="1"/>
          </p:cNvSpPr>
          <p:nvPr>
            <p:ph type="ftr" sz="quarter" idx="11"/>
          </p:nvPr>
        </p:nvSpPr>
        <p:spPr/>
        <p:txBody>
          <a:bodyPr/>
          <a:lstStyle/>
          <a:p>
            <a:r>
              <a:rPr lang="en-US" smtClean="0"/>
              <a:t>Department of Civil Engineering</a:t>
            </a:r>
            <a:endParaRPr lang="en-US"/>
          </a:p>
        </p:txBody>
      </p:sp>
      <p:sp>
        <p:nvSpPr>
          <p:cNvPr id="7" name="Slide Number Placeholder 6"/>
          <p:cNvSpPr>
            <a:spLocks noGrp="1"/>
          </p:cNvSpPr>
          <p:nvPr>
            <p:ph type="sldNum" sz="quarter" idx="12"/>
          </p:nvPr>
        </p:nvSpPr>
        <p:spPr/>
        <p:txBody>
          <a:bodyPr/>
          <a:lstStyle/>
          <a:p>
            <a:fld id="{655D1332-1337-463C-A5CC-B07214B494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465943"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465942" y="6309886"/>
            <a:ext cx="2844800" cy="324000"/>
          </a:xfrm>
          <a:prstGeom prst="round2DiagRect">
            <a:avLst/>
          </a:prstGeom>
        </p:spPr>
        <p:style>
          <a:lnRef idx="1">
            <a:schemeClr val="accent6"/>
          </a:lnRef>
          <a:fillRef idx="3">
            <a:schemeClr val="accent6"/>
          </a:fillRef>
          <a:effectRef idx="2">
            <a:schemeClr val="accent6"/>
          </a:effectRef>
          <a:fontRef idx="none"/>
        </p:style>
        <p:txBody>
          <a:bodyPr vert="horz" lIns="91440" tIns="45720" rIns="91440" bIns="45720" rtlCol="0" anchor="ctr"/>
          <a:lstStyle>
            <a:lvl1pPr algn="l">
              <a:defRPr sz="2000" b="0" cap="none" spc="0">
                <a:ln>
                  <a:noFill/>
                </a:ln>
                <a:solidFill>
                  <a:srgbClr val="FF0000"/>
                </a:solidFill>
                <a:effectLst/>
                <a:latin typeface="Times New Roman" pitchFamily="18" charset="0"/>
                <a:cs typeface="Times New Roman" pitchFamily="18" charset="0"/>
              </a:defRPr>
            </a:lvl1pPr>
          </a:lstStyle>
          <a:p>
            <a:fld id="{10212909-A114-4449-AA84-12019C1E82D5}" type="datetime5">
              <a:rPr lang="en-US" smtClean="0"/>
              <a:pPr/>
              <a:t>20-Sep-21</a:t>
            </a:fld>
            <a:endParaRPr lang="en-US" dirty="0"/>
          </a:p>
        </p:txBody>
      </p:sp>
      <p:sp>
        <p:nvSpPr>
          <p:cNvPr id="5" name="Footer Placeholder 4"/>
          <p:cNvSpPr>
            <a:spLocks noGrp="1"/>
          </p:cNvSpPr>
          <p:nvPr>
            <p:ph type="ftr" sz="quarter" idx="3"/>
          </p:nvPr>
        </p:nvSpPr>
        <p:spPr>
          <a:xfrm>
            <a:off x="4368801" y="6298306"/>
            <a:ext cx="5080000" cy="365125"/>
          </a:xfrm>
          <a:prstGeom prst="round2DiagRect">
            <a:avLst/>
          </a:prstGeom>
        </p:spPr>
        <p:style>
          <a:lnRef idx="0">
            <a:schemeClr val="accent6"/>
          </a:lnRef>
          <a:fillRef idx="3">
            <a:schemeClr val="accent6"/>
          </a:fillRef>
          <a:effectRef idx="3">
            <a:schemeClr val="accent6"/>
          </a:effectRef>
          <a:fontRef idx="none"/>
        </p:style>
        <p:txBody>
          <a:bodyPr vert="horz" lIns="91440" tIns="45720" rIns="91440" bIns="45720" rtlCol="0" anchor="ctr"/>
          <a:lstStyle>
            <a:lvl1pPr algn="ctr">
              <a:defRPr sz="2000">
                <a:solidFill>
                  <a:srgbClr val="FF0000"/>
                </a:solidFill>
                <a:latin typeface="Times New Roman" pitchFamily="18" charset="0"/>
                <a:cs typeface="Times New Roman" pitchFamily="18" charset="0"/>
              </a:defRPr>
            </a:lvl1pPr>
          </a:lstStyle>
          <a:p>
            <a:r>
              <a:rPr lang="en-US" dirty="0" smtClean="0"/>
              <a:t>Department of Civil Engineering</a:t>
            </a:r>
            <a:endParaRPr lang="en-US" dirty="0"/>
          </a:p>
        </p:txBody>
      </p:sp>
      <p:sp>
        <p:nvSpPr>
          <p:cNvPr id="6" name="Slide Number Placeholder 5"/>
          <p:cNvSpPr>
            <a:spLocks noGrp="1"/>
          </p:cNvSpPr>
          <p:nvPr>
            <p:ph type="sldNum" sz="quarter" idx="4"/>
          </p:nvPr>
        </p:nvSpPr>
        <p:spPr>
          <a:xfrm>
            <a:off x="11379201" y="6211220"/>
            <a:ext cx="812799" cy="365125"/>
          </a:xfrm>
          <a:prstGeom prst="round2SameRect">
            <a:avLst/>
          </a:prstGeom>
        </p:spPr>
        <p:style>
          <a:lnRef idx="1">
            <a:schemeClr val="accent6"/>
          </a:lnRef>
          <a:fillRef idx="3">
            <a:schemeClr val="accent6"/>
          </a:fillRef>
          <a:effectRef idx="2">
            <a:schemeClr val="accent6"/>
          </a:effectRef>
          <a:fontRef idx="none"/>
        </p:style>
        <p:txBody>
          <a:bodyPr vert="horz" lIns="91440" tIns="45720" rIns="91440" bIns="45720" rtlCol="0" anchor="ctr"/>
          <a:lstStyle>
            <a:lvl1pPr algn="r">
              <a:defRPr sz="1200">
                <a:solidFill>
                  <a:schemeClr val="tx1">
                    <a:tint val="75000"/>
                  </a:schemeClr>
                </a:solidFill>
              </a:defRPr>
            </a:lvl1pPr>
          </a:lstStyle>
          <a:p>
            <a:fld id="{655D1332-1337-463C-A5CC-B07214B49452}" type="slidenum">
              <a:rPr lang="en-US" smtClean="0"/>
              <a:pPr/>
              <a:t>‹#›</a:t>
            </a:fld>
            <a:endParaRPr lang="en-US" dirty="0"/>
          </a:p>
        </p:txBody>
      </p:sp>
      <p:pic>
        <p:nvPicPr>
          <p:cNvPr id="11" name="image1.jpeg"/>
          <p:cNvPicPr/>
          <p:nvPr/>
        </p:nvPicPr>
        <p:blipFill>
          <a:blip r:embed="rId15" cstate="print"/>
          <a:stretch>
            <a:fillRect/>
          </a:stretch>
        </p:blipFill>
        <p:spPr>
          <a:xfrm>
            <a:off x="152401" y="0"/>
            <a:ext cx="1126067" cy="1168400"/>
          </a:xfrm>
          <a:prstGeom prst="ellipse">
            <a:avLst/>
          </a:prstGeom>
        </p:spPr>
      </p:pic>
      <p:cxnSp>
        <p:nvCxnSpPr>
          <p:cNvPr id="14" name="Straight Connector 13"/>
          <p:cNvCxnSpPr/>
          <p:nvPr/>
        </p:nvCxnSpPr>
        <p:spPr>
          <a:xfrm>
            <a:off x="1460310" y="750627"/>
            <a:ext cx="10731690" cy="1588"/>
          </a:xfrm>
          <a:prstGeom prst="line">
            <a:avLst/>
          </a:prstGeom>
          <a:ln w="38100"/>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18" r:id="rId12"/>
    <p:sldLayoutId id="2147483843"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2A2EE-E28C-4A46-BC2D-2054F761B5BE}" type="datetime5">
              <a:rPr lang="en-US" smtClean="0"/>
              <a:pPr/>
              <a:t>20-Sep-21</a:t>
            </a:fld>
            <a:endParaRPr lang="en-IN"/>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Department of Civil Engineering</a:t>
            </a:r>
            <a:endParaRPr lang="en-I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A7FED-D61E-4849-B02D-50B907BF1C6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ED59F-7A55-49BD-9BE7-5132115F2F26}" type="datetime5">
              <a:rPr lang="en-US" smtClean="0"/>
              <a:pPr/>
              <a:t>20-Sep-21</a:t>
            </a:fld>
            <a:endParaRPr lang="en-IN"/>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Department of Civil Engineering</a:t>
            </a:r>
            <a:endParaRPr lang="en-I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6D52D-6AAB-4469-A747-DE17223A296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2E6EF-0F08-4376-91E5-BAD228B194B9}" type="datetime5">
              <a:rPr lang="en-US" smtClean="0"/>
              <a:pPr/>
              <a:t>20-Sep-21</a:t>
            </a:fld>
            <a:endParaRPr lang="en-IN"/>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Department of Civil Engineering</a:t>
            </a:r>
            <a:endParaRPr lang="en-I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204B4-3DF6-4AFA-8D2F-37D9D9039A8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99940-5AF1-4F02-9EDA-CBAAE1450177}" type="datetime5">
              <a:rPr lang="en-US" smtClean="0"/>
              <a:pPr/>
              <a:t>20-Sep-21</a:t>
            </a:fld>
            <a:endParaRPr lang="en-IN"/>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Department of Civil Engineering</a:t>
            </a:r>
            <a:endParaRPr lang="en-I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4809F-824A-482E-8E7A-54492C836324}" type="slidenum">
              <a:rPr lang="en-IN" smtClean="0"/>
              <a:pPr/>
              <a:t>‹#›</a:t>
            </a:fld>
            <a:endParaRPr lang="en-IN"/>
          </a:p>
        </p:txBody>
      </p:sp>
      <p:pic>
        <p:nvPicPr>
          <p:cNvPr id="7" name="Picture 6" descr="Gagan..jpg"/>
          <p:cNvPicPr>
            <a:picLocks noChangeAspect="1"/>
          </p:cNvPicPr>
          <p:nvPr/>
        </p:nvPicPr>
        <p:blipFill>
          <a:blip r:embed="rId13"/>
          <a:stretch>
            <a:fillRect/>
          </a:stretch>
        </p:blipFill>
        <p:spPr>
          <a:xfrm>
            <a:off x="798285" y="395731"/>
            <a:ext cx="684000" cy="8789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hodcv@bgsit.ac.in"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45" name="WordArt 9"/>
          <p:cNvSpPr>
            <a:spLocks noChangeArrowheads="1" noChangeShapeType="1" noTextEdit="1"/>
          </p:cNvSpPr>
          <p:nvPr/>
        </p:nvSpPr>
        <p:spPr bwMode="auto">
          <a:xfrm>
            <a:off x="1727200" y="3276601"/>
            <a:ext cx="8534400" cy="544513"/>
          </a:xfrm>
          <a:prstGeom prst="rect">
            <a:avLst/>
          </a:prstGeom>
        </p:spPr>
        <p:txBody>
          <a:bodyPr wrap="none" fromWordArt="1">
            <a:prstTxWarp prst="textPlain">
              <a:avLst>
                <a:gd name="adj" fmla="val 50000"/>
              </a:avLst>
            </a:prstTxWarp>
          </a:bodyPr>
          <a:lstStyle/>
          <a:p>
            <a:pPr algn="ctr"/>
            <a:endParaRPr lang="en-IN" sz="3600" kern="10" dirty="0">
              <a:ln w="19050" cmpd="sng">
                <a:solidFill>
                  <a:srgbClr val="99CCFF"/>
                </a:solidFill>
                <a:prstDash val="solid"/>
                <a:round/>
                <a:headEnd type="none" w="sm" len="sm"/>
                <a:tailEnd type="none" w="sm" len="sm"/>
              </a:ln>
              <a:solidFill>
                <a:srgbClr val="0066CC"/>
              </a:solidFill>
              <a:effectLst>
                <a:outerShdw dist="35921" dir="2700000" algn="ctr" rotWithShape="0">
                  <a:srgbClr val="990000"/>
                </a:outerShdw>
              </a:effectLst>
              <a:latin typeface="Impact"/>
            </a:endParaRPr>
          </a:p>
        </p:txBody>
      </p:sp>
      <p:sp>
        <p:nvSpPr>
          <p:cNvPr id="15" name="Rounded Rectangle 14"/>
          <p:cNvSpPr/>
          <p:nvPr/>
        </p:nvSpPr>
        <p:spPr>
          <a:xfrm>
            <a:off x="2556933" y="4718546"/>
            <a:ext cx="7509934" cy="783193"/>
          </a:xfrm>
          <a:prstGeom prst="roundRect">
            <a:avLst/>
          </a:prstGeom>
          <a:solidFill>
            <a:schemeClr val="accent5">
              <a:lumMod val="60000"/>
              <a:lumOff val="40000"/>
            </a:schemeClr>
          </a:solidFill>
          <a:ln>
            <a:solidFill>
              <a:schemeClr val="accent6">
                <a:lumMod val="50000"/>
              </a:schemeClr>
            </a:solidFill>
          </a:ln>
        </p:spPr>
        <p:txBody>
          <a:bodyPr wrap="square">
            <a:spAutoFit/>
          </a:bodyPr>
          <a:lstStyle/>
          <a:p>
            <a:pPr algn="ctr"/>
            <a:r>
              <a:rPr lang="en-US" sz="2000" b="1" dirty="0" smtClean="0">
                <a:solidFill>
                  <a:srgbClr val="FF0000"/>
                </a:solidFill>
                <a:latin typeface="Palatino Linotype"/>
                <a:cs typeface="Palatino Linotype"/>
              </a:rPr>
              <a:t> </a:t>
            </a:r>
            <a:r>
              <a:rPr lang="en-US" sz="2000" b="1" kern="10" dirty="0" smtClean="0">
                <a:ln w="9525" cap="sq">
                  <a:noFill/>
                  <a:round/>
                  <a:headEnd type="none" w="sm" len="sm"/>
                  <a:tailEnd type="none" w="sm" len="sm"/>
                </a:ln>
                <a:solidFill>
                  <a:srgbClr val="FF0000"/>
                </a:solidFill>
                <a:latin typeface="Times New Roman"/>
                <a:cs typeface="Times New Roman"/>
              </a:rPr>
              <a:t>HEARTY WELCOME TO</a:t>
            </a:r>
          </a:p>
          <a:p>
            <a:pPr algn="ctr"/>
            <a:r>
              <a:rPr lang="en-US" sz="2000" b="1" kern="10" dirty="0" smtClean="0">
                <a:ln w="9525" cap="sq">
                  <a:noFill/>
                  <a:round/>
                  <a:headEnd type="none" w="sm" len="sm"/>
                  <a:tailEnd type="none" w="sm" len="sm"/>
                </a:ln>
                <a:solidFill>
                  <a:srgbClr val="FF0000"/>
                </a:solidFill>
                <a:latin typeface="Times New Roman"/>
                <a:cs typeface="Times New Roman"/>
              </a:rPr>
              <a:t>NBA CHAIRMAN &amp; COMMITTEE MEMBERS</a:t>
            </a:r>
          </a:p>
        </p:txBody>
      </p:sp>
      <p:sp>
        <p:nvSpPr>
          <p:cNvPr id="321548" name="Rectangle 12"/>
          <p:cNvSpPr>
            <a:spLocks noChangeArrowheads="1"/>
          </p:cNvSpPr>
          <p:nvPr/>
        </p:nvSpPr>
        <p:spPr bwMode="auto">
          <a:xfrm>
            <a:off x="2379141" y="321733"/>
            <a:ext cx="7543799" cy="1785104"/>
          </a:xfrm>
          <a:prstGeom prst="rect">
            <a:avLst/>
          </a:prstGeom>
          <a:ln>
            <a:headEnd/>
            <a:tailEnd/>
          </a:ln>
          <a:effectLst>
            <a:glow rad="63500">
              <a:schemeClr val="accent4">
                <a:satMod val="175000"/>
                <a:alpha val="40000"/>
              </a:schemeClr>
            </a:glow>
          </a:effectLst>
        </p:spPr>
        <p:style>
          <a:lnRef idx="2">
            <a:schemeClr val="accent6"/>
          </a:lnRef>
          <a:fillRef idx="1001">
            <a:schemeClr val="lt1"/>
          </a:fillRef>
          <a:effectRef idx="0">
            <a:schemeClr val="accent6"/>
          </a:effectRef>
          <a:fontRef idx="minor">
            <a:schemeClr val="dk1"/>
          </a:fontRef>
        </p:style>
        <p:txBody>
          <a:bodyPr wrap="square">
            <a:spAutoFit/>
          </a:bodyPr>
          <a:lstStyle/>
          <a:p>
            <a:pPr algn="ctr" eaLnBrk="0" hangingPunct="0"/>
            <a:r>
              <a:rPr kumimoji="1" lang="en-US" sz="1400" b="1" dirty="0">
                <a:solidFill>
                  <a:schemeClr val="tx2"/>
                </a:solidFill>
                <a:latin typeface="Bookman Old Style" pitchFamily="18" charset="0"/>
              </a:rPr>
              <a:t>||JAI SRI GURUDEV||</a:t>
            </a:r>
          </a:p>
          <a:p>
            <a:pPr algn="ctr" eaLnBrk="0" hangingPunct="0">
              <a:lnSpc>
                <a:spcPct val="150000"/>
              </a:lnSpc>
            </a:pPr>
            <a:r>
              <a:rPr kumimoji="1" lang="en-US" sz="2000" b="1" dirty="0">
                <a:solidFill>
                  <a:schemeClr val="tx2"/>
                </a:solidFill>
                <a:latin typeface="Bookman Old Style" pitchFamily="18" charset="0"/>
              </a:rPr>
              <a:t>SRI ADICHUNCHANAGIRI SHIKSHANA TRUST ®</a:t>
            </a:r>
          </a:p>
          <a:p>
            <a:pPr algn="ctr" eaLnBrk="0" hangingPunct="0">
              <a:lnSpc>
                <a:spcPct val="150000"/>
              </a:lnSpc>
            </a:pPr>
            <a:r>
              <a:rPr kumimoji="1" lang="en-US" sz="2000" b="1" dirty="0" smtClean="0">
                <a:solidFill>
                  <a:srgbClr val="FF3300"/>
                </a:solidFill>
                <a:latin typeface="Bookman Old Style" pitchFamily="18" charset="0"/>
              </a:rPr>
              <a:t>BGS INSTITUTE </a:t>
            </a:r>
            <a:r>
              <a:rPr kumimoji="1" lang="en-US" sz="2000" b="1" dirty="0">
                <a:solidFill>
                  <a:srgbClr val="FF3300"/>
                </a:solidFill>
                <a:latin typeface="Bookman Old Style" pitchFamily="18" charset="0"/>
              </a:rPr>
              <a:t>OF TECHNOLOGY, </a:t>
            </a:r>
            <a:r>
              <a:rPr kumimoji="1" lang="en-US" sz="2000" b="1" dirty="0" smtClean="0">
                <a:solidFill>
                  <a:srgbClr val="FF3300"/>
                </a:solidFill>
                <a:latin typeface="Bookman Old Style" pitchFamily="18" charset="0"/>
              </a:rPr>
              <a:t>BG NAGARA</a:t>
            </a:r>
            <a:r>
              <a:rPr kumimoji="1" lang="en-US" sz="2400" b="1" dirty="0">
                <a:solidFill>
                  <a:srgbClr val="CC3300"/>
                </a:solidFill>
                <a:latin typeface="Bookman Old Style" pitchFamily="18" charset="0"/>
              </a:rPr>
              <a:t/>
            </a:r>
            <a:br>
              <a:rPr kumimoji="1" lang="en-US" sz="2400" b="1" dirty="0">
                <a:solidFill>
                  <a:srgbClr val="CC3300"/>
                </a:solidFill>
                <a:latin typeface="Bookman Old Style" pitchFamily="18" charset="0"/>
              </a:rPr>
            </a:br>
            <a:r>
              <a:rPr kumimoji="1" lang="en-US" sz="2400" b="1" dirty="0">
                <a:solidFill>
                  <a:schemeClr val="accent5"/>
                </a:solidFill>
                <a:latin typeface="Times New Roman" pitchFamily="18" charset="0"/>
                <a:cs typeface="Times New Roman" pitchFamily="18" charset="0"/>
              </a:rPr>
              <a:t>DEPARTMENT </a:t>
            </a:r>
            <a:r>
              <a:rPr kumimoji="1" lang="en-US" sz="2400" b="1" dirty="0" smtClean="0">
                <a:solidFill>
                  <a:schemeClr val="accent5"/>
                </a:solidFill>
                <a:latin typeface="Times New Roman" pitchFamily="18" charset="0"/>
                <a:cs typeface="Times New Roman" pitchFamily="18" charset="0"/>
              </a:rPr>
              <a:t>OF  </a:t>
            </a:r>
            <a:r>
              <a:rPr kumimoji="1" lang="en-US" sz="2400" b="1" dirty="0">
                <a:solidFill>
                  <a:schemeClr val="accent5"/>
                </a:solidFill>
                <a:latin typeface="Times New Roman" pitchFamily="18" charset="0"/>
                <a:cs typeface="Times New Roman" pitchFamily="18" charset="0"/>
              </a:rPr>
              <a:t>CIVIL </a:t>
            </a:r>
            <a:r>
              <a:rPr kumimoji="1" lang="en-US" sz="2400" b="1" dirty="0" smtClean="0">
                <a:solidFill>
                  <a:schemeClr val="accent5"/>
                </a:solidFill>
                <a:latin typeface="Times New Roman" pitchFamily="18" charset="0"/>
                <a:cs typeface="Times New Roman" pitchFamily="18" charset="0"/>
              </a:rPr>
              <a:t>ENGINEERING</a:t>
            </a:r>
            <a:endParaRPr kumimoji="1" lang="en-US" sz="2400" b="1" dirty="0">
              <a:solidFill>
                <a:schemeClr val="accent5"/>
              </a:solidFill>
              <a:latin typeface="Times New Roman" pitchFamily="18" charset="0"/>
              <a:cs typeface="Times New Roman" pitchFamily="18" charset="0"/>
            </a:endParaRPr>
          </a:p>
        </p:txBody>
      </p:sp>
      <p:pic>
        <p:nvPicPr>
          <p:cNvPr id="7" name="Picture 3" descr="C:\Users\CIVIL HOD\Desktop\bgs-swamiji.jpg"/>
          <p:cNvPicPr>
            <a:picLocks noChangeAspect="1" noChangeArrowheads="1"/>
          </p:cNvPicPr>
          <p:nvPr/>
        </p:nvPicPr>
        <p:blipFill>
          <a:blip r:embed="rId3"/>
          <a:srcRect/>
          <a:stretch>
            <a:fillRect/>
          </a:stretch>
        </p:blipFill>
        <p:spPr bwMode="auto">
          <a:xfrm>
            <a:off x="340213" y="1314162"/>
            <a:ext cx="1769535" cy="2041770"/>
          </a:xfrm>
          <a:prstGeom prst="rect">
            <a:avLst/>
          </a:prstGeom>
          <a:noFill/>
          <a:effectLst>
            <a:softEdge rad="127000"/>
          </a:effectLst>
        </p:spPr>
      </p:pic>
      <p:pic>
        <p:nvPicPr>
          <p:cNvPr id="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146628" y="1247653"/>
            <a:ext cx="1804459" cy="2074090"/>
          </a:xfrm>
          <a:prstGeom prst="roundRect">
            <a:avLst>
              <a:gd name="adj" fmla="val 8594"/>
            </a:avLst>
          </a:prstGeom>
          <a:solidFill>
            <a:srgbClr val="FFFFFF">
              <a:shade val="85000"/>
            </a:srgbClr>
          </a:solidFill>
          <a:ln>
            <a:noFill/>
          </a:ln>
          <a:effectLst>
            <a:softEdge rad="12700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descr="http://www.bgsit.ac.in/templates/beez3/images/bgsit.jpg"/>
          <p:cNvPicPr>
            <a:picLocks noChangeAspect="1" noChangeArrowheads="1"/>
          </p:cNvPicPr>
          <p:nvPr/>
        </p:nvPicPr>
        <p:blipFill>
          <a:blip r:embed="rId5"/>
          <a:srcRect/>
          <a:stretch>
            <a:fillRect/>
          </a:stretch>
        </p:blipFill>
        <p:spPr bwMode="auto">
          <a:xfrm>
            <a:off x="2881746" y="2235335"/>
            <a:ext cx="6677889" cy="2391076"/>
          </a:xfrm>
          <a:prstGeom prst="rect">
            <a:avLst/>
          </a:prstGeom>
          <a:noFill/>
        </p:spPr>
      </p:pic>
      <p:sp>
        <p:nvSpPr>
          <p:cNvPr id="6" name="Rounded Rectangle 5"/>
          <p:cNvSpPr/>
          <p:nvPr/>
        </p:nvSpPr>
        <p:spPr>
          <a:xfrm>
            <a:off x="7523027" y="5719820"/>
            <a:ext cx="3976245" cy="646986"/>
          </a:xfrm>
          <a:prstGeom prst="round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eaLnBrk="0" fontAlgn="base" hangingPunct="0">
              <a:spcBef>
                <a:spcPct val="0"/>
              </a:spcBef>
              <a:spcAft>
                <a:spcPct val="0"/>
              </a:spcAft>
            </a:pPr>
            <a:r>
              <a:rPr lang="en-US" b="1" dirty="0" smtClean="0">
                <a:solidFill>
                  <a:srgbClr val="FF0000"/>
                </a:solidFill>
                <a:latin typeface="Arial" pitchFamily="34" charset="0"/>
                <a:cs typeface="Times New Roman" pitchFamily="18" charset="0"/>
              </a:rPr>
              <a:t>Dr. T.MAHADEVAIAH</a:t>
            </a:r>
            <a:endParaRPr lang="en-US" b="1" dirty="0" smtClean="0">
              <a:solidFill>
                <a:srgbClr val="FF0000"/>
              </a:solidFill>
              <a:latin typeface="Arial" pitchFamily="34" charset="0"/>
            </a:endParaRPr>
          </a:p>
          <a:p>
            <a:pPr algn="ctr"/>
            <a:r>
              <a:rPr lang="en-US" sz="1400" b="1" dirty="0" smtClean="0">
                <a:solidFill>
                  <a:srgbClr val="002060"/>
                </a:solidFill>
                <a:latin typeface="Lucida Sans" panose="020B0602030504020204" pitchFamily="34" charset="0"/>
                <a:cs typeface="Andalus" panose="02020603050405020304" pitchFamily="18" charset="-78"/>
              </a:rPr>
              <a:t>Professor and HOD-CED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nodePh="1">
                                  <p:stCondLst>
                                    <p:cond delay="0"/>
                                  </p:stCondLst>
                                  <p:endCondLst>
                                    <p:cond evt="begin" delay="0">
                                      <p:tn val="5"/>
                                    </p:cond>
                                  </p:endCondLst>
                                  <p:childTnLst>
                                    <p:set>
                                      <p:cBhvr>
                                        <p:cTn id="6" dur="1" fill="hold">
                                          <p:stCondLst>
                                            <p:cond delay="0"/>
                                          </p:stCondLst>
                                        </p:cTn>
                                        <p:tgtEl>
                                          <p:spTgt spid="321545"/>
                                        </p:tgtEl>
                                        <p:attrNameLst>
                                          <p:attrName>style.visibility</p:attrName>
                                        </p:attrNameLst>
                                      </p:cBhvr>
                                      <p:to>
                                        <p:strVal val="visible"/>
                                      </p:to>
                                    </p:set>
                                    <p:animEffect transition="in" filter="barn(outHorizontal)">
                                      <p:cBhvr>
                                        <p:cTn id="7" dur="500"/>
                                        <p:tgtEl>
                                          <p:spTgt spid="3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5"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 xmlns:a16="http://schemas.microsoft.com/office/drawing/2014/main" id="{26A819EC-894F-425D-972A-B27603D49EF0}"/>
              </a:ext>
            </a:extLst>
          </p:cNvPr>
          <p:cNvSpPr txBox="1">
            <a:spLocks/>
          </p:cNvSpPr>
          <p:nvPr/>
        </p:nvSpPr>
        <p:spPr>
          <a:xfrm>
            <a:off x="1139529" y="3280471"/>
            <a:ext cx="9980683" cy="548481"/>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15000"/>
              </a:lnSpc>
              <a:spcAft>
                <a:spcPts val="1000"/>
              </a:spcAft>
            </a:pPr>
            <a:endParaRPr lang="en-GB" sz="2400" dirty="0">
              <a:solidFill>
                <a:srgbClr val="FF0000"/>
              </a:solidFill>
              <a:effectLst/>
              <a:latin typeface="Calibri" panose="020F0502020204030204" pitchFamily="34" charset="0"/>
              <a:ea typeface="Calibri" panose="020F0502020204030204" pitchFamily="34" charset="0"/>
            </a:endParaRPr>
          </a:p>
        </p:txBody>
      </p:sp>
      <p:sp>
        <p:nvSpPr>
          <p:cNvPr id="37" name="TextBox 36">
            <a:extLst>
              <a:ext uri="{FF2B5EF4-FFF2-40B4-BE49-F238E27FC236}">
                <a16:creationId xmlns="" xmlns:a16="http://schemas.microsoft.com/office/drawing/2014/main" id="{8C6500E0-2B81-4C9D-A424-BC969E820163}"/>
              </a:ext>
            </a:extLst>
          </p:cNvPr>
          <p:cNvSpPr txBox="1"/>
          <p:nvPr/>
        </p:nvSpPr>
        <p:spPr>
          <a:xfrm>
            <a:off x="6658938" y="2913058"/>
            <a:ext cx="718284" cy="369332"/>
          </a:xfrm>
          <a:prstGeom prst="rect">
            <a:avLst/>
          </a:prstGeom>
          <a:noFill/>
        </p:spPr>
        <p:txBody>
          <a:bodyPr wrap="square">
            <a:spAutoFit/>
          </a:bodyPr>
          <a:lstStyle/>
          <a:p>
            <a:r>
              <a:rPr lang="en-GB" sz="1600" b="1" dirty="0">
                <a:latin typeface="Plantagenet Cherokee (Headings)"/>
              </a:rPr>
              <a:t>NO</a:t>
            </a:r>
            <a:r>
              <a:rPr lang="en-GB" b="1" dirty="0">
                <a:latin typeface="Plantagenet Cherokee (Headings)"/>
              </a:rPr>
              <a:t> </a:t>
            </a:r>
          </a:p>
        </p:txBody>
      </p:sp>
      <p:sp>
        <p:nvSpPr>
          <p:cNvPr id="39" name="TextBox 38">
            <a:extLst>
              <a:ext uri="{FF2B5EF4-FFF2-40B4-BE49-F238E27FC236}">
                <a16:creationId xmlns="" xmlns:a16="http://schemas.microsoft.com/office/drawing/2014/main" id="{A836DD4E-9F53-4BCC-AEEA-364D1CFBA872}"/>
              </a:ext>
            </a:extLst>
          </p:cNvPr>
          <p:cNvSpPr txBox="1"/>
          <p:nvPr/>
        </p:nvSpPr>
        <p:spPr>
          <a:xfrm>
            <a:off x="9063140" y="3453897"/>
            <a:ext cx="901141" cy="369332"/>
          </a:xfrm>
          <a:prstGeom prst="rect">
            <a:avLst/>
          </a:prstGeom>
          <a:noFill/>
        </p:spPr>
        <p:txBody>
          <a:bodyPr wrap="square">
            <a:spAutoFit/>
          </a:bodyPr>
          <a:lstStyle/>
          <a:p>
            <a:r>
              <a:rPr lang="en-GB" sz="1400" b="1" dirty="0">
                <a:latin typeface="Plantagenet Cherokee (Headings)"/>
              </a:rPr>
              <a:t>YES</a:t>
            </a:r>
            <a:r>
              <a:rPr lang="en-GB" b="1" dirty="0">
                <a:latin typeface="Plantagenet Cherokee (Headings)"/>
              </a:rPr>
              <a:t> </a:t>
            </a:r>
          </a:p>
        </p:txBody>
      </p:sp>
      <p:sp>
        <p:nvSpPr>
          <p:cNvPr id="42" name="Title 1"/>
          <p:cNvSpPr txBox="1">
            <a:spLocks/>
          </p:cNvSpPr>
          <p:nvPr/>
        </p:nvSpPr>
        <p:spPr>
          <a:xfrm>
            <a:off x="1707187" y="783565"/>
            <a:ext cx="2915612" cy="977501"/>
          </a:xfrm>
          <a:prstGeom prst="round2DiagRect">
            <a:avLst/>
          </a:prstGeom>
          <a:solidFill>
            <a:schemeClr val="accent4">
              <a:lumMod val="40000"/>
              <a:lumOff val="60000"/>
            </a:schemeClr>
          </a:solidFill>
          <a:effectLst>
            <a:innerShdw blurRad="114300">
              <a:prstClr val="black"/>
            </a:inn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US" sz="2000" b="1" dirty="0" smtClean="0">
                <a:solidFill>
                  <a:srgbClr val="002060"/>
                </a:solidFill>
                <a:latin typeface="Times New Roman" panose="02020603050405020304" pitchFamily="18" charset="0"/>
                <a:ea typeface="Times New Roman" panose="02020603050405020304" pitchFamily="18" charset="0"/>
              </a:rPr>
              <a:t>Process for Identifying Curricular Gaps</a:t>
            </a:r>
            <a:endParaRPr lang="en-GB" sz="2000" dirty="0">
              <a:solidFill>
                <a:srgbClr val="002060"/>
              </a:solidFill>
              <a:latin typeface="Calibri" panose="020F0502020204030204" pitchFamily="34" charset="0"/>
              <a:ea typeface="Calibri" panose="020F0502020204030204" pitchFamily="34" charset="0"/>
            </a:endParaRPr>
          </a:p>
        </p:txBody>
      </p:sp>
      <p:sp>
        <p:nvSpPr>
          <p:cNvPr id="46" name="Flowchart: Alternate Process 45"/>
          <p:cNvSpPr/>
          <p:nvPr/>
        </p:nvSpPr>
        <p:spPr>
          <a:xfrm>
            <a:off x="180111" y="1440873"/>
            <a:ext cx="1136071" cy="63731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a:t>
            </a:r>
            <a:endParaRPr lang="en-IN" sz="1400" dirty="0">
              <a:solidFill>
                <a:srgbClr val="002060"/>
              </a:solidFill>
              <a:latin typeface="Times New Roman" pitchFamily="18" charset="0"/>
              <a:cs typeface="Times New Roman" pitchFamily="18" charset="0"/>
            </a:endParaRPr>
          </a:p>
        </p:txBody>
      </p:sp>
      <p:sp>
        <p:nvSpPr>
          <p:cNvPr id="47" name="Flowchart: Alternate Process 46"/>
          <p:cNvSpPr/>
          <p:nvPr/>
        </p:nvSpPr>
        <p:spPr>
          <a:xfrm>
            <a:off x="193964" y="2230583"/>
            <a:ext cx="1136071" cy="720436"/>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 Compliance</a:t>
            </a:r>
            <a:endParaRPr lang="en-IN" sz="1400" dirty="0">
              <a:solidFill>
                <a:srgbClr val="002060"/>
              </a:solidFill>
              <a:latin typeface="Times New Roman" pitchFamily="18" charset="0"/>
              <a:cs typeface="Times New Roman" pitchFamily="18" charset="0"/>
            </a:endParaRPr>
          </a:p>
        </p:txBody>
      </p:sp>
      <p:sp>
        <p:nvSpPr>
          <p:cNvPr id="48" name="Flowchart: Alternate Process 47"/>
          <p:cNvSpPr/>
          <p:nvPr/>
        </p:nvSpPr>
        <p:spPr>
          <a:xfrm>
            <a:off x="207819" y="3186546"/>
            <a:ext cx="1136071" cy="80356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Times New Roman" pitchFamily="18" charset="0"/>
                <a:cs typeface="Times New Roman" pitchFamily="18" charset="0"/>
              </a:rPr>
              <a:t>Teaching Learning Process</a:t>
            </a:r>
            <a:endParaRPr lang="en-IN" sz="1400" dirty="0">
              <a:solidFill>
                <a:srgbClr val="002060"/>
              </a:solidFill>
              <a:latin typeface="Times New Roman" pitchFamily="18" charset="0"/>
              <a:cs typeface="Times New Roman" pitchFamily="18" charset="0"/>
            </a:endParaRPr>
          </a:p>
        </p:txBody>
      </p:sp>
      <p:sp>
        <p:nvSpPr>
          <p:cNvPr id="50"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Criterion-2 : Program Curriculum &amp; TLP</a:t>
            </a:r>
          </a:p>
        </p:txBody>
      </p:sp>
      <p:cxnSp>
        <p:nvCxnSpPr>
          <p:cNvPr id="64" name="Straight Arrow Connector 63">
            <a:extLst>
              <a:ext uri="{FF2B5EF4-FFF2-40B4-BE49-F238E27FC236}">
                <a16:creationId xmlns="" xmlns:a16="http://schemas.microsoft.com/office/drawing/2014/main" id="{16D56457-66F6-40AF-98FC-EA2F82626A70}"/>
              </a:ext>
            </a:extLst>
          </p:cNvPr>
          <p:cNvCxnSpPr/>
          <p:nvPr/>
        </p:nvCxnSpPr>
        <p:spPr>
          <a:xfrm rot="16200000" flipV="1">
            <a:off x="6184904" y="2662771"/>
            <a:ext cx="1083731" cy="42328"/>
          </a:xfrm>
          <a:prstGeom prst="straightConnector1">
            <a:avLst/>
          </a:prstGeom>
          <a:solidFill>
            <a:srgbClr val="00B050"/>
          </a:solid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3" name="Table 72"/>
          <p:cNvGraphicFramePr>
            <a:graphicFrameLocks noGrp="1"/>
          </p:cNvGraphicFramePr>
          <p:nvPr/>
        </p:nvGraphicFramePr>
        <p:xfrm>
          <a:off x="1530157" y="2672034"/>
          <a:ext cx="3753045" cy="2109339"/>
        </p:xfrm>
        <a:graphic>
          <a:graphicData uri="http://schemas.openxmlformats.org/drawingml/2006/table">
            <a:tbl>
              <a:tblPr firstRow="1" firstCol="1" bandRow="1">
                <a:tableStyleId>{5940675A-B579-460E-94D1-54222C63F5DA}</a:tableStyleId>
              </a:tblPr>
              <a:tblGrid>
                <a:gridCol w="707730">
                  <a:extLst>
                    <a:ext uri="{9D8B030D-6E8A-4147-A177-3AD203B41FA5}">
                      <a16:colId xmlns:a16="http://schemas.microsoft.com/office/drawing/2014/main" xmlns="" val="3534941327"/>
                    </a:ext>
                  </a:extLst>
                </a:gridCol>
                <a:gridCol w="507123">
                  <a:extLst>
                    <a:ext uri="{9D8B030D-6E8A-4147-A177-3AD203B41FA5}">
                      <a16:colId xmlns:a16="http://schemas.microsoft.com/office/drawing/2014/main" xmlns="" val="2146259803"/>
                    </a:ext>
                  </a:extLst>
                </a:gridCol>
                <a:gridCol w="507982">
                  <a:extLst>
                    <a:ext uri="{9D8B030D-6E8A-4147-A177-3AD203B41FA5}">
                      <a16:colId xmlns:a16="http://schemas.microsoft.com/office/drawing/2014/main" xmlns="" val="2210951986"/>
                    </a:ext>
                  </a:extLst>
                </a:gridCol>
                <a:gridCol w="507123">
                  <a:extLst>
                    <a:ext uri="{9D8B030D-6E8A-4147-A177-3AD203B41FA5}">
                      <a16:colId xmlns:a16="http://schemas.microsoft.com/office/drawing/2014/main" xmlns="" val="2826815534"/>
                    </a:ext>
                  </a:extLst>
                </a:gridCol>
                <a:gridCol w="507982">
                  <a:extLst>
                    <a:ext uri="{9D8B030D-6E8A-4147-A177-3AD203B41FA5}">
                      <a16:colId xmlns:a16="http://schemas.microsoft.com/office/drawing/2014/main" xmlns="" val="2068614418"/>
                    </a:ext>
                  </a:extLst>
                </a:gridCol>
                <a:gridCol w="507123">
                  <a:extLst>
                    <a:ext uri="{9D8B030D-6E8A-4147-A177-3AD203B41FA5}">
                      <a16:colId xmlns:a16="http://schemas.microsoft.com/office/drawing/2014/main" xmlns="" val="2850339880"/>
                    </a:ext>
                  </a:extLst>
                </a:gridCol>
                <a:gridCol w="507982">
                  <a:extLst>
                    <a:ext uri="{9D8B030D-6E8A-4147-A177-3AD203B41FA5}">
                      <a16:colId xmlns:a16="http://schemas.microsoft.com/office/drawing/2014/main" xmlns="" val="253160137"/>
                    </a:ext>
                  </a:extLst>
                </a:gridCol>
              </a:tblGrid>
              <a:tr h="712059">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Gaps identified based on CO PO matrix for 2015 scheme</a:t>
                      </a:r>
                      <a:endParaRPr lang="en-IN" sz="1800" b="1" dirty="0">
                        <a:latin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hMerge="1">
                  <a:txBody>
                    <a:bodyPr/>
                    <a:lstStyle/>
                    <a:p>
                      <a:pPr marL="68580">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pPr marL="65405">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pPr marL="68580">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pPr algn="r">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pPr marL="67945">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pPr marL="68580">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089943986"/>
                  </a:ext>
                </a:extLst>
              </a:tr>
              <a:tr h="679907">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PO’S</a:t>
                      </a:r>
                      <a:endParaRPr lang="en-IN" sz="1400" dirty="0">
                        <a:effectLst/>
                        <a:latin typeface="Times New Roman" panose="02020603050405020304" pitchFamily="18" charset="0"/>
                        <a:cs typeface="Times New Roman" panose="02020603050405020304" pitchFamily="18" charset="0"/>
                      </a:endParaRPr>
                    </a:p>
                    <a:p>
                      <a:pPr algn="ctr">
                        <a:spcAft>
                          <a:spcPts val="0"/>
                        </a:spcAft>
                      </a:pPr>
                      <a:r>
                        <a:rPr lang="en-US" sz="1400" dirty="0">
                          <a:effectLst/>
                          <a:latin typeface="Times New Roman" panose="02020603050405020304" pitchFamily="18" charset="0"/>
                          <a:cs typeface="Times New Roman" panose="02020603050405020304" pitchFamily="18" charset="0"/>
                        </a:rPr>
                        <a:t>&amp;</a:t>
                      </a:r>
                      <a:endParaRPr lang="en-IN" sz="1400" dirty="0">
                        <a:effectLst/>
                        <a:latin typeface="Times New Roman" panose="02020603050405020304" pitchFamily="18" charset="0"/>
                        <a:cs typeface="Times New Roman" panose="02020603050405020304" pitchFamily="18" charset="0"/>
                      </a:endParaRPr>
                    </a:p>
                    <a:p>
                      <a:pPr algn="ctr">
                        <a:spcAft>
                          <a:spcPts val="0"/>
                        </a:spcAft>
                      </a:pPr>
                      <a:r>
                        <a:rPr lang="en-US" sz="1400" dirty="0">
                          <a:effectLst/>
                          <a:latin typeface="Times New Roman" panose="02020603050405020304" pitchFamily="18" charset="0"/>
                          <a:cs typeface="Times New Roman" panose="02020603050405020304" pitchFamily="18" charset="0"/>
                        </a:rPr>
                        <a:t>PSO’S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marL="68580" algn="ctr">
                        <a:spcAft>
                          <a:spcPts val="0"/>
                        </a:spcAft>
                      </a:pPr>
                      <a:r>
                        <a:rPr lang="en-US" sz="1400" dirty="0">
                          <a:effectLst/>
                          <a:latin typeface="Times New Roman" panose="02020603050405020304" pitchFamily="18" charset="0"/>
                          <a:cs typeface="Times New Roman" panose="02020603050405020304" pitchFamily="18" charset="0"/>
                        </a:rPr>
                        <a:t>PO7</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marL="65405" algn="ctr">
                        <a:spcAft>
                          <a:spcPts val="0"/>
                        </a:spcAft>
                      </a:pPr>
                      <a:r>
                        <a:rPr lang="en-US" sz="1400" dirty="0">
                          <a:effectLst/>
                          <a:latin typeface="Times New Roman" panose="02020603050405020304" pitchFamily="18" charset="0"/>
                          <a:cs typeface="Times New Roman" panose="02020603050405020304" pitchFamily="18" charset="0"/>
                        </a:rPr>
                        <a:t>PO8</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marL="68580" algn="ctr">
                        <a:spcAft>
                          <a:spcPts val="0"/>
                        </a:spcAft>
                      </a:pPr>
                      <a:r>
                        <a:rPr lang="en-US" sz="1400" dirty="0">
                          <a:effectLst/>
                          <a:latin typeface="Times New Roman" panose="02020603050405020304" pitchFamily="18" charset="0"/>
                          <a:cs typeface="Times New Roman" panose="02020603050405020304" pitchFamily="18" charset="0"/>
                        </a:rPr>
                        <a:t>PO9</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PO10</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marL="67945" algn="ctr">
                        <a:spcAft>
                          <a:spcPts val="0"/>
                        </a:spcAft>
                      </a:pPr>
                      <a:r>
                        <a:rPr lang="en-US" sz="1400" dirty="0">
                          <a:effectLst/>
                          <a:latin typeface="Times New Roman" panose="02020603050405020304" pitchFamily="18" charset="0"/>
                          <a:cs typeface="Times New Roman" panose="02020603050405020304" pitchFamily="18" charset="0"/>
                        </a:rPr>
                        <a:t>PO11</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marL="68580" algn="ctr">
                        <a:spcAft>
                          <a:spcPts val="0"/>
                        </a:spcAft>
                      </a:pPr>
                      <a:r>
                        <a:rPr lang="en-US" sz="1400" dirty="0">
                          <a:effectLst/>
                          <a:latin typeface="Times New Roman" panose="02020603050405020304" pitchFamily="18" charset="0"/>
                          <a:cs typeface="Times New Roman" panose="02020603050405020304" pitchFamily="18" charset="0"/>
                        </a:rPr>
                        <a:t>PO12</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818794721"/>
                  </a:ext>
                </a:extLst>
              </a:tr>
              <a:tr h="717373">
                <a:tc>
                  <a:txBody>
                    <a:bodyPr/>
                    <a:lstStyle/>
                    <a:p>
                      <a:pPr marL="69850" algn="ctr">
                        <a:spcAft>
                          <a:spcPts val="0"/>
                        </a:spcAft>
                      </a:pPr>
                      <a:r>
                        <a:rPr lang="en-US" sz="1400" dirty="0">
                          <a:effectLst/>
                          <a:latin typeface="Times New Roman" panose="02020603050405020304" pitchFamily="18" charset="0"/>
                          <a:cs typeface="Times New Roman" panose="02020603050405020304" pitchFamily="18" charset="0"/>
                        </a:rPr>
                        <a:t>GAP</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a:spcAft>
                          <a:spcPts val="0"/>
                        </a:spcAft>
                      </a:pPr>
                      <a:endParaRPr lang="en-IN" sz="1400" dirty="0">
                        <a:latin typeface="Times New Roman"/>
                        <a:ea typeface="Times New Roman"/>
                      </a:endParaRPr>
                    </a:p>
                    <a:p>
                      <a:pPr marL="55245" marR="43815" algn="ctr">
                        <a:lnSpc>
                          <a:spcPts val="840"/>
                        </a:lnSpc>
                        <a:spcAft>
                          <a:spcPts val="0"/>
                        </a:spcAft>
                      </a:pPr>
                      <a:r>
                        <a:rPr lang="en-US" sz="1400" b="1" dirty="0" smtClean="0">
                          <a:solidFill>
                            <a:srgbClr val="FF0000"/>
                          </a:solidFill>
                          <a:latin typeface="Times New Roman"/>
                          <a:ea typeface="Times New Roman"/>
                        </a:rPr>
                        <a:t> </a:t>
                      </a:r>
                    </a:p>
                    <a:p>
                      <a:pPr marL="55245" marR="43815" algn="ctr">
                        <a:lnSpc>
                          <a:spcPts val="840"/>
                        </a:lnSpc>
                        <a:spcAft>
                          <a:spcPts val="0"/>
                        </a:spcAft>
                      </a:pPr>
                      <a:r>
                        <a:rPr lang="en-US" sz="1400" b="1" dirty="0" smtClean="0">
                          <a:solidFill>
                            <a:srgbClr val="FF0000"/>
                          </a:solidFill>
                          <a:latin typeface="Times New Roman"/>
                          <a:ea typeface="Times New Roman"/>
                        </a:rPr>
                        <a:t>Yes</a:t>
                      </a:r>
                      <a:endParaRPr lang="en-IN" sz="1400" dirty="0">
                        <a:latin typeface="Times New Roman"/>
                        <a:ea typeface="Times New Roman"/>
                      </a:endParaRPr>
                    </a:p>
                  </a:txBody>
                  <a:tcPr marL="0" marR="0" marT="0" marB="0"/>
                </a:tc>
                <a:tc>
                  <a:txBody>
                    <a:bodyPr/>
                    <a:lstStyle/>
                    <a:p>
                      <a:pPr>
                        <a:spcAft>
                          <a:spcPts val="0"/>
                        </a:spcAft>
                      </a:pPr>
                      <a:endParaRPr lang="en-IN" sz="1400" dirty="0">
                        <a:latin typeface="Times New Roman"/>
                        <a:ea typeface="Times New Roman"/>
                      </a:endParaRPr>
                    </a:p>
                    <a:p>
                      <a:pPr marL="56515" marR="40640" algn="ctr">
                        <a:lnSpc>
                          <a:spcPts val="840"/>
                        </a:lnSpc>
                        <a:spcAft>
                          <a:spcPts val="0"/>
                        </a:spcAft>
                      </a:pPr>
                      <a:r>
                        <a:rPr lang="en-US" sz="1400" b="1" dirty="0" smtClean="0">
                          <a:solidFill>
                            <a:srgbClr val="FF0000"/>
                          </a:solidFill>
                          <a:latin typeface="Times New Roman"/>
                          <a:ea typeface="Times New Roman"/>
                        </a:rPr>
                        <a:t> </a:t>
                      </a:r>
                    </a:p>
                    <a:p>
                      <a:pPr marL="56515" marR="40640" algn="ctr">
                        <a:lnSpc>
                          <a:spcPts val="840"/>
                        </a:lnSpc>
                        <a:spcAft>
                          <a:spcPts val="0"/>
                        </a:spcAft>
                      </a:pPr>
                      <a:r>
                        <a:rPr lang="en-US" sz="1400" b="1" dirty="0" smtClean="0">
                          <a:solidFill>
                            <a:srgbClr val="FF0000"/>
                          </a:solidFill>
                          <a:latin typeface="Times New Roman"/>
                          <a:ea typeface="Times New Roman"/>
                        </a:rPr>
                        <a:t>Yes</a:t>
                      </a:r>
                      <a:endParaRPr lang="en-IN" sz="1400" dirty="0">
                        <a:latin typeface="Times New Roman"/>
                        <a:ea typeface="Times New Roman"/>
                      </a:endParaRPr>
                    </a:p>
                  </a:txBody>
                  <a:tcPr marL="0" marR="0" marT="0" marB="0"/>
                </a:tc>
                <a:tc>
                  <a:txBody>
                    <a:bodyPr/>
                    <a:lstStyle/>
                    <a:p>
                      <a:pPr>
                        <a:spcAft>
                          <a:spcPts val="0"/>
                        </a:spcAft>
                      </a:pPr>
                      <a:endParaRPr lang="en-IN" sz="1400" dirty="0">
                        <a:latin typeface="Times New Roman"/>
                        <a:ea typeface="Times New Roman"/>
                      </a:endParaRPr>
                    </a:p>
                    <a:p>
                      <a:pPr marR="55245" algn="r">
                        <a:lnSpc>
                          <a:spcPts val="840"/>
                        </a:lnSpc>
                        <a:spcAft>
                          <a:spcPts val="0"/>
                        </a:spcAft>
                      </a:pPr>
                      <a:r>
                        <a:rPr lang="en-US" sz="1400" b="1" dirty="0" smtClean="0">
                          <a:solidFill>
                            <a:srgbClr val="FF0000"/>
                          </a:solidFill>
                          <a:latin typeface="Times New Roman"/>
                          <a:ea typeface="Times New Roman"/>
                        </a:rPr>
                        <a:t> </a:t>
                      </a:r>
                    </a:p>
                    <a:p>
                      <a:pPr marR="55245" algn="r">
                        <a:lnSpc>
                          <a:spcPts val="840"/>
                        </a:lnSpc>
                        <a:spcAft>
                          <a:spcPts val="0"/>
                        </a:spcAft>
                      </a:pPr>
                      <a:r>
                        <a:rPr lang="en-US" sz="1400" b="1" dirty="0" smtClean="0">
                          <a:solidFill>
                            <a:srgbClr val="FF0000"/>
                          </a:solidFill>
                          <a:latin typeface="Times New Roman"/>
                          <a:ea typeface="Times New Roman"/>
                        </a:rPr>
                        <a:t>Yes</a:t>
                      </a:r>
                      <a:endParaRPr lang="en-IN" sz="1400" dirty="0">
                        <a:latin typeface="Times New Roman"/>
                        <a:ea typeface="Times New Roman"/>
                      </a:endParaRPr>
                    </a:p>
                  </a:txBody>
                  <a:tcPr marL="0" marR="0" marT="0" marB="0"/>
                </a:tc>
                <a:tc>
                  <a:txBody>
                    <a:bodyPr/>
                    <a:lstStyle/>
                    <a:p>
                      <a:pPr>
                        <a:spcAft>
                          <a:spcPts val="0"/>
                        </a:spcAft>
                      </a:pPr>
                      <a:endParaRPr lang="en-IN" sz="1400" dirty="0">
                        <a:latin typeface="Times New Roman"/>
                        <a:ea typeface="Times New Roman"/>
                      </a:endParaRPr>
                    </a:p>
                    <a:p>
                      <a:pPr marR="52705" algn="r">
                        <a:lnSpc>
                          <a:spcPts val="840"/>
                        </a:lnSpc>
                        <a:spcAft>
                          <a:spcPts val="0"/>
                        </a:spcAft>
                      </a:pPr>
                      <a:r>
                        <a:rPr lang="en-US" sz="1400" b="1" dirty="0" smtClean="0">
                          <a:solidFill>
                            <a:srgbClr val="FF0000"/>
                          </a:solidFill>
                          <a:latin typeface="Times New Roman"/>
                          <a:ea typeface="Times New Roman"/>
                        </a:rPr>
                        <a:t> </a:t>
                      </a:r>
                    </a:p>
                    <a:p>
                      <a:pPr marR="52705" algn="r">
                        <a:lnSpc>
                          <a:spcPts val="840"/>
                        </a:lnSpc>
                        <a:spcAft>
                          <a:spcPts val="0"/>
                        </a:spcAft>
                      </a:pPr>
                      <a:r>
                        <a:rPr lang="en-US" sz="1400" b="1" dirty="0" smtClean="0">
                          <a:solidFill>
                            <a:srgbClr val="FF0000"/>
                          </a:solidFill>
                          <a:latin typeface="Times New Roman"/>
                          <a:ea typeface="Times New Roman"/>
                        </a:rPr>
                        <a:t>Yes</a:t>
                      </a:r>
                      <a:endParaRPr lang="en-IN" sz="1400" dirty="0">
                        <a:latin typeface="Times New Roman"/>
                        <a:ea typeface="Times New Roman"/>
                      </a:endParaRPr>
                    </a:p>
                  </a:txBody>
                  <a:tcPr marL="0" marR="0" marT="0" marB="0"/>
                </a:tc>
                <a:tc>
                  <a:txBody>
                    <a:bodyPr/>
                    <a:lstStyle/>
                    <a:p>
                      <a:pPr>
                        <a:spcAft>
                          <a:spcPts val="0"/>
                        </a:spcAft>
                      </a:pPr>
                      <a:endParaRPr lang="en-IN" sz="1400" dirty="0">
                        <a:latin typeface="Times New Roman"/>
                        <a:ea typeface="Times New Roman"/>
                      </a:endParaRPr>
                    </a:p>
                    <a:p>
                      <a:pPr marL="62865" marR="40640" algn="ctr">
                        <a:lnSpc>
                          <a:spcPts val="840"/>
                        </a:lnSpc>
                        <a:spcAft>
                          <a:spcPts val="0"/>
                        </a:spcAft>
                      </a:pPr>
                      <a:r>
                        <a:rPr lang="en-US" sz="1400" b="1" dirty="0" smtClean="0">
                          <a:solidFill>
                            <a:srgbClr val="FF0000"/>
                          </a:solidFill>
                          <a:latin typeface="Times New Roman"/>
                          <a:ea typeface="Times New Roman"/>
                        </a:rPr>
                        <a:t> </a:t>
                      </a:r>
                    </a:p>
                    <a:p>
                      <a:pPr marL="62865" marR="40640" algn="ctr">
                        <a:lnSpc>
                          <a:spcPts val="840"/>
                        </a:lnSpc>
                        <a:spcAft>
                          <a:spcPts val="0"/>
                        </a:spcAft>
                      </a:pPr>
                      <a:r>
                        <a:rPr lang="en-US" sz="1400" b="1" dirty="0" smtClean="0">
                          <a:solidFill>
                            <a:srgbClr val="FF0000"/>
                          </a:solidFill>
                          <a:latin typeface="Times New Roman"/>
                          <a:ea typeface="Times New Roman"/>
                        </a:rPr>
                        <a:t>Yes</a:t>
                      </a:r>
                      <a:endParaRPr lang="en-IN" sz="1400" dirty="0">
                        <a:latin typeface="Times New Roman"/>
                        <a:ea typeface="Times New Roman"/>
                      </a:endParaRPr>
                    </a:p>
                  </a:txBody>
                  <a:tcPr marL="0" marR="0" marT="0" marB="0"/>
                </a:tc>
                <a:tc>
                  <a:txBody>
                    <a:bodyPr/>
                    <a:lstStyle/>
                    <a:p>
                      <a:pPr>
                        <a:spcAft>
                          <a:spcPts val="0"/>
                        </a:spcAft>
                      </a:pPr>
                      <a:endParaRPr lang="en-IN" sz="1400" dirty="0">
                        <a:latin typeface="Times New Roman"/>
                        <a:ea typeface="Times New Roman"/>
                      </a:endParaRPr>
                    </a:p>
                    <a:p>
                      <a:pPr marL="55880" marR="31750" algn="ctr">
                        <a:lnSpc>
                          <a:spcPts val="840"/>
                        </a:lnSpc>
                        <a:spcAft>
                          <a:spcPts val="0"/>
                        </a:spcAft>
                      </a:pPr>
                      <a:r>
                        <a:rPr lang="en-US" sz="1400" b="1" dirty="0" smtClean="0">
                          <a:solidFill>
                            <a:srgbClr val="FF0000"/>
                          </a:solidFill>
                          <a:latin typeface="Times New Roman"/>
                          <a:ea typeface="Times New Roman"/>
                        </a:rPr>
                        <a:t> </a:t>
                      </a:r>
                    </a:p>
                    <a:p>
                      <a:pPr marL="55880" marR="31750" algn="ctr">
                        <a:lnSpc>
                          <a:spcPts val="840"/>
                        </a:lnSpc>
                        <a:spcAft>
                          <a:spcPts val="0"/>
                        </a:spcAft>
                      </a:pPr>
                      <a:r>
                        <a:rPr lang="en-US" sz="1400" b="1" dirty="0" smtClean="0">
                          <a:solidFill>
                            <a:srgbClr val="FF0000"/>
                          </a:solidFill>
                          <a:latin typeface="Times New Roman"/>
                          <a:ea typeface="Times New Roman"/>
                        </a:rPr>
                        <a:t>Yes</a:t>
                      </a:r>
                      <a:endParaRPr lang="en-IN" sz="1400" dirty="0">
                        <a:latin typeface="Times New Roman"/>
                        <a:ea typeface="Times New Roman"/>
                      </a:endParaRPr>
                    </a:p>
                  </a:txBody>
                  <a:tcPr marL="0" marR="0" marT="0" marB="0"/>
                </a:tc>
                <a:extLst>
                  <a:ext uri="{0D108BD9-81ED-4DB2-BD59-A6C34878D82A}">
                    <a16:rowId xmlns:a16="http://schemas.microsoft.com/office/drawing/2014/main" xmlns="" val="4155933116"/>
                  </a:ext>
                </a:extLst>
              </a:tr>
            </a:tbl>
          </a:graphicData>
        </a:graphic>
      </p:graphicFrame>
      <p:sp>
        <p:nvSpPr>
          <p:cNvPr id="49" name="Date Placeholder 48"/>
          <p:cNvSpPr>
            <a:spLocks noGrp="1"/>
          </p:cNvSpPr>
          <p:nvPr>
            <p:ph type="dt" sz="half" idx="10"/>
          </p:nvPr>
        </p:nvSpPr>
        <p:spPr/>
        <p:txBody>
          <a:bodyPr/>
          <a:lstStyle/>
          <a:p>
            <a:fld id="{D11E4BF1-79EB-4D22-B14F-E3A60124264B}" type="datetime5">
              <a:rPr lang="en-US" smtClean="0"/>
              <a:pPr/>
              <a:t>20-Sep-21</a:t>
            </a:fld>
            <a:endParaRPr lang="en-US"/>
          </a:p>
        </p:txBody>
      </p:sp>
      <p:sp>
        <p:nvSpPr>
          <p:cNvPr id="51" name="Slide Number Placeholder 50"/>
          <p:cNvSpPr>
            <a:spLocks noGrp="1"/>
          </p:cNvSpPr>
          <p:nvPr>
            <p:ph type="sldNum" sz="quarter" idx="12"/>
          </p:nvPr>
        </p:nvSpPr>
        <p:spPr/>
        <p:txBody>
          <a:bodyPr/>
          <a:lstStyle/>
          <a:p>
            <a:fld id="{655D1332-1337-463C-A5CC-B07214B49452}" type="slidenum">
              <a:rPr lang="en-US" smtClean="0"/>
              <a:pPr/>
              <a:t>10</a:t>
            </a:fld>
            <a:endParaRPr lang="en-US"/>
          </a:p>
        </p:txBody>
      </p:sp>
      <p:sp>
        <p:nvSpPr>
          <p:cNvPr id="52" name="Footer Placeholder 51"/>
          <p:cNvSpPr>
            <a:spLocks noGrp="1"/>
          </p:cNvSpPr>
          <p:nvPr>
            <p:ph type="ftr" sz="quarter" idx="11"/>
          </p:nvPr>
        </p:nvSpPr>
        <p:spPr/>
        <p:txBody>
          <a:bodyPr/>
          <a:lstStyle/>
          <a:p>
            <a:r>
              <a:rPr lang="en-US" smtClean="0"/>
              <a:t>Department of Civil Engineering</a:t>
            </a:r>
            <a:endParaRPr lang="en-US"/>
          </a:p>
        </p:txBody>
      </p:sp>
      <p:grpSp>
        <p:nvGrpSpPr>
          <p:cNvPr id="2" name="Group 2">
            <a:extLst>
              <a:ext uri="{FF2B5EF4-FFF2-40B4-BE49-F238E27FC236}">
                <a16:creationId xmlns="" xmlns:a16="http://schemas.microsoft.com/office/drawing/2014/main" id="{1F1FAD3B-71A8-44ED-B544-0CDA43AF7DDA}"/>
              </a:ext>
            </a:extLst>
          </p:cNvPr>
          <p:cNvGrpSpPr/>
          <p:nvPr/>
        </p:nvGrpSpPr>
        <p:grpSpPr>
          <a:xfrm>
            <a:off x="5069594" y="896143"/>
            <a:ext cx="6845885" cy="5961857"/>
            <a:chOff x="133350" y="0"/>
            <a:chExt cx="5464175" cy="6619875"/>
          </a:xfrm>
          <a:solidFill>
            <a:srgbClr val="00B050"/>
          </a:solidFill>
        </p:grpSpPr>
        <p:sp>
          <p:nvSpPr>
            <p:cNvPr id="4" name="Rectangle: Rounded Corners 2" descr="Subject Allotment">
              <a:extLst>
                <a:ext uri="{FF2B5EF4-FFF2-40B4-BE49-F238E27FC236}">
                  <a16:creationId xmlns="" xmlns:a16="http://schemas.microsoft.com/office/drawing/2014/main" id="{FEE5B057-98FC-49F5-B348-C90B4DE6C398}"/>
                </a:ext>
              </a:extLst>
            </p:cNvPr>
            <p:cNvSpPr/>
            <p:nvPr/>
          </p:nvSpPr>
          <p:spPr>
            <a:xfrm>
              <a:off x="1943100" y="0"/>
              <a:ext cx="1381125" cy="29527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Course Allotment</a:t>
              </a:r>
              <a:endParaRPr lang="en-GB" sz="1600" dirty="0">
                <a:effectLst/>
                <a:latin typeface="Calibri" panose="020F0502020204030204" pitchFamily="34" charset="0"/>
                <a:ea typeface="Calibri" panose="020F0502020204030204" pitchFamily="34" charset="0"/>
              </a:endParaRPr>
            </a:p>
          </p:txBody>
        </p:sp>
        <p:sp>
          <p:nvSpPr>
            <p:cNvPr id="5" name="Rectangle: Rounded Corners 3" descr="Subject Allotment">
              <a:extLst>
                <a:ext uri="{FF2B5EF4-FFF2-40B4-BE49-F238E27FC236}">
                  <a16:creationId xmlns="" xmlns:a16="http://schemas.microsoft.com/office/drawing/2014/main" id="{3E8C5739-0883-4E31-B3C8-ED40FFFB186D}"/>
                </a:ext>
              </a:extLst>
            </p:cNvPr>
            <p:cNvSpPr/>
            <p:nvPr/>
          </p:nvSpPr>
          <p:spPr>
            <a:xfrm>
              <a:off x="1061266" y="485898"/>
              <a:ext cx="3219450" cy="27622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Course Allotted faculty describe the course outcome</a:t>
              </a:r>
              <a:endParaRPr lang="en-GB" sz="1600" dirty="0">
                <a:effectLst/>
                <a:latin typeface="Calibri" panose="020F0502020204030204" pitchFamily="34" charset="0"/>
                <a:ea typeface="Calibri" panose="020F0502020204030204" pitchFamily="34" charset="0"/>
              </a:endParaRPr>
            </a:p>
          </p:txBody>
        </p:sp>
        <p:sp>
          <p:nvSpPr>
            <p:cNvPr id="6" name="Rectangle: Rounded Corners 4" descr="Subject Allotment">
              <a:extLst>
                <a:ext uri="{FF2B5EF4-FFF2-40B4-BE49-F238E27FC236}">
                  <a16:creationId xmlns="" xmlns:a16="http://schemas.microsoft.com/office/drawing/2014/main" id="{0763A006-E9FA-4424-920A-416F09526E8F}"/>
                </a:ext>
              </a:extLst>
            </p:cNvPr>
            <p:cNvSpPr/>
            <p:nvPr/>
          </p:nvSpPr>
          <p:spPr>
            <a:xfrm>
              <a:off x="4219575" y="1047750"/>
              <a:ext cx="1377950" cy="679450"/>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Program Specific Outcome approved by DAB committee</a:t>
              </a:r>
              <a:endParaRPr lang="en-GB" sz="1600" dirty="0">
                <a:effectLst/>
                <a:latin typeface="Calibri" panose="020F0502020204030204" pitchFamily="34" charset="0"/>
                <a:ea typeface="Calibri" panose="020F0502020204030204" pitchFamily="34" charset="0"/>
              </a:endParaRPr>
            </a:p>
          </p:txBody>
        </p:sp>
        <p:sp>
          <p:nvSpPr>
            <p:cNvPr id="7" name="Rectangle: Rounded Corners 5" descr="Subject Allotment">
              <a:extLst>
                <a:ext uri="{FF2B5EF4-FFF2-40B4-BE49-F238E27FC236}">
                  <a16:creationId xmlns="" xmlns:a16="http://schemas.microsoft.com/office/drawing/2014/main" id="{E0DB5CB4-AD71-4384-A0D1-16CA32B9A709}"/>
                </a:ext>
              </a:extLst>
            </p:cNvPr>
            <p:cNvSpPr/>
            <p:nvPr/>
          </p:nvSpPr>
          <p:spPr>
            <a:xfrm>
              <a:off x="133350" y="1152525"/>
              <a:ext cx="800100" cy="52387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Program Outcome</a:t>
              </a:r>
              <a:endParaRPr lang="en-GB" sz="1600" dirty="0">
                <a:effectLst/>
                <a:latin typeface="Calibri" panose="020F0502020204030204" pitchFamily="34" charset="0"/>
                <a:ea typeface="Calibri" panose="020F0502020204030204" pitchFamily="34" charset="0"/>
              </a:endParaRPr>
            </a:p>
          </p:txBody>
        </p:sp>
        <p:sp>
          <p:nvSpPr>
            <p:cNvPr id="8" name="Rectangle: Rounded Corners 6" descr="Subject Allotment">
              <a:extLst>
                <a:ext uri="{FF2B5EF4-FFF2-40B4-BE49-F238E27FC236}">
                  <a16:creationId xmlns="" xmlns:a16="http://schemas.microsoft.com/office/drawing/2014/main" id="{56F9BD3C-2257-453A-A22F-FA426251EA44}"/>
                </a:ext>
              </a:extLst>
            </p:cNvPr>
            <p:cNvSpPr/>
            <p:nvPr/>
          </p:nvSpPr>
          <p:spPr>
            <a:xfrm>
              <a:off x="209550" y="666750"/>
              <a:ext cx="666750" cy="266700"/>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100" b="1" dirty="0">
                  <a:solidFill>
                    <a:srgbClr val="000000"/>
                  </a:solidFill>
                  <a:effectLst/>
                  <a:latin typeface="Times New Roman" panose="02020603050405020304" pitchFamily="18" charset="0"/>
                  <a:ea typeface="Calibri" panose="020F0502020204030204" pitchFamily="34" charset="0"/>
                </a:rPr>
                <a:t>NBA</a:t>
              </a:r>
              <a:endParaRPr lang="en-GB" sz="1400" dirty="0">
                <a:effectLst/>
                <a:latin typeface="Calibri" panose="020F0502020204030204" pitchFamily="34" charset="0"/>
                <a:ea typeface="Calibri" panose="020F0502020204030204" pitchFamily="34" charset="0"/>
              </a:endParaRPr>
            </a:p>
          </p:txBody>
        </p:sp>
        <p:sp>
          <p:nvSpPr>
            <p:cNvPr id="9" name="Rectangle: Rounded Corners 7" descr="Subject Allotment">
              <a:extLst>
                <a:ext uri="{FF2B5EF4-FFF2-40B4-BE49-F238E27FC236}">
                  <a16:creationId xmlns="" xmlns:a16="http://schemas.microsoft.com/office/drawing/2014/main" id="{6248E3EA-1C35-4E3E-A48D-5729A8963409}"/>
                </a:ext>
              </a:extLst>
            </p:cNvPr>
            <p:cNvSpPr/>
            <p:nvPr/>
          </p:nvSpPr>
          <p:spPr>
            <a:xfrm>
              <a:off x="1647825" y="1019175"/>
              <a:ext cx="2105025" cy="79057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100" b="1" dirty="0">
                  <a:solidFill>
                    <a:srgbClr val="000000"/>
                  </a:solidFill>
                  <a:effectLst/>
                  <a:latin typeface="Times New Roman" panose="02020603050405020304" pitchFamily="18" charset="0"/>
                  <a:ea typeface="Calibri" panose="020F0502020204030204" pitchFamily="34" charset="0"/>
                </a:rPr>
                <a:t>CO-PO and CO-PSO Mapping done by the course coordinator &amp; average is calculated</a:t>
              </a:r>
              <a:endParaRPr lang="en-GB" sz="1400" dirty="0">
                <a:effectLst/>
                <a:latin typeface="Calibri" panose="020F0502020204030204" pitchFamily="34" charset="0"/>
                <a:ea typeface="Calibri" panose="020F0502020204030204" pitchFamily="34" charset="0"/>
              </a:endParaRPr>
            </a:p>
          </p:txBody>
        </p:sp>
        <p:sp>
          <p:nvSpPr>
            <p:cNvPr id="10" name="Diamond 9">
              <a:extLst>
                <a:ext uri="{FF2B5EF4-FFF2-40B4-BE49-F238E27FC236}">
                  <a16:creationId xmlns="" xmlns:a16="http://schemas.microsoft.com/office/drawing/2014/main" id="{EADDE859-CC62-4659-8C41-B75BCE9B94FC}"/>
                </a:ext>
              </a:extLst>
            </p:cNvPr>
            <p:cNvSpPr/>
            <p:nvPr/>
          </p:nvSpPr>
          <p:spPr>
            <a:xfrm>
              <a:off x="1752600" y="1952625"/>
              <a:ext cx="1876425" cy="1247775"/>
            </a:xfrm>
            <a:prstGeom prst="diamond">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000" b="1" dirty="0">
                  <a:solidFill>
                    <a:srgbClr val="000000"/>
                  </a:solidFill>
                  <a:effectLst/>
                  <a:latin typeface="Times New Roman" panose="02020603050405020304" pitchFamily="18" charset="0"/>
                  <a:ea typeface="Calibri" panose="020F0502020204030204" pitchFamily="34" charset="0"/>
                </a:rPr>
                <a:t>If approved by the Module Coordinator / Reviewer &amp; HOD</a:t>
              </a:r>
              <a:endParaRPr lang="en-GB" sz="1600" dirty="0">
                <a:effectLst/>
                <a:latin typeface="Calibri" panose="020F0502020204030204" pitchFamily="34" charset="0"/>
                <a:ea typeface="Calibri" panose="020F0502020204030204" pitchFamily="34" charset="0"/>
              </a:endParaRPr>
            </a:p>
          </p:txBody>
        </p:sp>
        <p:sp>
          <p:nvSpPr>
            <p:cNvPr id="11" name="Rectangle: Rounded Corners 9" descr="Subject Allotment">
              <a:extLst>
                <a:ext uri="{FF2B5EF4-FFF2-40B4-BE49-F238E27FC236}">
                  <a16:creationId xmlns="" xmlns:a16="http://schemas.microsoft.com/office/drawing/2014/main" id="{ECF247C9-963A-4BD5-8A31-AB3C39102172}"/>
                </a:ext>
              </a:extLst>
            </p:cNvPr>
            <p:cNvSpPr/>
            <p:nvPr/>
          </p:nvSpPr>
          <p:spPr>
            <a:xfrm>
              <a:off x="1104900" y="3819525"/>
              <a:ext cx="1371600" cy="781050"/>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100" b="1" dirty="0">
                  <a:solidFill>
                    <a:srgbClr val="000000"/>
                  </a:solidFill>
                  <a:effectLst/>
                  <a:latin typeface="Times New Roman" panose="02020603050405020304" pitchFamily="18" charset="0"/>
                  <a:ea typeface="Calibri" panose="020F0502020204030204" pitchFamily="34" charset="0"/>
                </a:rPr>
                <a:t>Calculate sum of CO-PO / PSO mapping (S)</a:t>
              </a:r>
              <a:endParaRPr lang="en-GB" sz="1400" dirty="0">
                <a:effectLst/>
                <a:latin typeface="Calibri" panose="020F0502020204030204" pitchFamily="34" charset="0"/>
                <a:ea typeface="Calibri" panose="020F0502020204030204" pitchFamily="34" charset="0"/>
              </a:endParaRPr>
            </a:p>
          </p:txBody>
        </p:sp>
        <p:sp>
          <p:nvSpPr>
            <p:cNvPr id="12" name="Diamond 11">
              <a:extLst>
                <a:ext uri="{FF2B5EF4-FFF2-40B4-BE49-F238E27FC236}">
                  <a16:creationId xmlns="" xmlns:a16="http://schemas.microsoft.com/office/drawing/2014/main" id="{58D52C8F-3CCE-491F-9C6F-642F2F28DECD}"/>
                </a:ext>
              </a:extLst>
            </p:cNvPr>
            <p:cNvSpPr/>
            <p:nvPr/>
          </p:nvSpPr>
          <p:spPr>
            <a:xfrm>
              <a:off x="1658573" y="4905375"/>
              <a:ext cx="2228850" cy="1057274"/>
            </a:xfrm>
            <a:prstGeom prst="diamond">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100" b="1" dirty="0">
                  <a:solidFill>
                    <a:srgbClr val="000000"/>
                  </a:solidFill>
                  <a:effectLst/>
                  <a:latin typeface="Times New Roman" panose="02020603050405020304" pitchFamily="18" charset="0"/>
                  <a:ea typeface="Calibri" panose="020F0502020204030204" pitchFamily="34" charset="0"/>
                </a:rPr>
                <a:t>% of PO’s / PSO’s Correlation &gt;= 20</a:t>
              </a:r>
              <a:endParaRPr lang="en-GB" sz="1600" dirty="0">
                <a:effectLst/>
                <a:latin typeface="Calibri" panose="020F0502020204030204" pitchFamily="34" charset="0"/>
                <a:ea typeface="Calibri" panose="020F0502020204030204" pitchFamily="34" charset="0"/>
              </a:endParaRPr>
            </a:p>
            <a:p>
              <a:pPr algn="ctr">
                <a:lnSpc>
                  <a:spcPct val="115000"/>
                </a:lnSpc>
                <a:spcAft>
                  <a:spcPts val="1000"/>
                </a:spcAft>
              </a:pPr>
              <a:r>
                <a:rPr lang="en-US" sz="1100" b="1" dirty="0">
                  <a:solidFill>
                    <a:srgbClr val="000000"/>
                  </a:solidFill>
                  <a:effectLst/>
                  <a:latin typeface="Times New Roman" panose="02020603050405020304" pitchFamily="18" charset="0"/>
                  <a:ea typeface="Calibri" panose="020F0502020204030204" pitchFamily="34" charset="0"/>
                </a:rPr>
                <a:t>[</a:t>
              </a:r>
              <a:r>
                <a:rPr lang="en-IN" sz="1100" b="1" dirty="0">
                  <a:solidFill>
                    <a:srgbClr val="000000"/>
                  </a:solidFill>
                  <a:effectLst/>
                  <a:latin typeface="Times New Roman" panose="02020603050405020304" pitchFamily="18" charset="0"/>
                  <a:ea typeface="Calibri" panose="020F0502020204030204" pitchFamily="34" charset="0"/>
                </a:rPr>
                <a:t>G = (S / T) * 100]</a:t>
              </a:r>
              <a:endParaRPr lang="en-GB" sz="1600" dirty="0">
                <a:effectLst/>
                <a:latin typeface="Calibri" panose="020F0502020204030204" pitchFamily="34" charset="0"/>
                <a:ea typeface="Calibri" panose="020F0502020204030204" pitchFamily="34" charset="0"/>
              </a:endParaRPr>
            </a:p>
          </p:txBody>
        </p:sp>
        <p:sp>
          <p:nvSpPr>
            <p:cNvPr id="13" name="Rectangle: Rounded Corners 11" descr="Subject Allotment">
              <a:extLst>
                <a:ext uri="{FF2B5EF4-FFF2-40B4-BE49-F238E27FC236}">
                  <a16:creationId xmlns="" xmlns:a16="http://schemas.microsoft.com/office/drawing/2014/main" id="{699EDD90-DC33-4CBB-8CB5-214D7526C9C6}"/>
                </a:ext>
              </a:extLst>
            </p:cNvPr>
            <p:cNvSpPr/>
            <p:nvPr/>
          </p:nvSpPr>
          <p:spPr>
            <a:xfrm>
              <a:off x="219075" y="5295900"/>
              <a:ext cx="981075" cy="33337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Gap exists</a:t>
              </a:r>
              <a:endParaRPr lang="en-GB" sz="1600" dirty="0">
                <a:effectLst/>
                <a:latin typeface="Calibri" panose="020F0502020204030204" pitchFamily="34" charset="0"/>
                <a:ea typeface="Calibri" panose="020F0502020204030204" pitchFamily="34" charset="0"/>
              </a:endParaRPr>
            </a:p>
          </p:txBody>
        </p:sp>
        <p:sp>
          <p:nvSpPr>
            <p:cNvPr id="14" name="Rectangle: Rounded Corners 12" descr="Subject Allotment">
              <a:extLst>
                <a:ext uri="{FF2B5EF4-FFF2-40B4-BE49-F238E27FC236}">
                  <a16:creationId xmlns="" xmlns:a16="http://schemas.microsoft.com/office/drawing/2014/main" id="{EE2BA0E9-A669-40BF-BEC8-58DE464BB757}"/>
                </a:ext>
              </a:extLst>
            </p:cNvPr>
            <p:cNvSpPr/>
            <p:nvPr/>
          </p:nvSpPr>
          <p:spPr>
            <a:xfrm>
              <a:off x="2152650" y="6353175"/>
              <a:ext cx="1238250" cy="266700"/>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No Gap</a:t>
              </a:r>
              <a:endParaRPr lang="en-GB" sz="1600" dirty="0">
                <a:effectLst/>
                <a:latin typeface="Calibri" panose="020F0502020204030204" pitchFamily="34" charset="0"/>
                <a:ea typeface="Calibri" panose="020F0502020204030204" pitchFamily="34" charset="0"/>
              </a:endParaRPr>
            </a:p>
          </p:txBody>
        </p:sp>
        <p:sp>
          <p:nvSpPr>
            <p:cNvPr id="15" name="Rectangle: Rounded Corners 13" descr="Subject Allotment">
              <a:extLst>
                <a:ext uri="{FF2B5EF4-FFF2-40B4-BE49-F238E27FC236}">
                  <a16:creationId xmlns="" xmlns:a16="http://schemas.microsoft.com/office/drawing/2014/main" id="{D320C91C-710D-408E-B879-D0188E3567F9}"/>
                </a:ext>
              </a:extLst>
            </p:cNvPr>
            <p:cNvSpPr/>
            <p:nvPr/>
          </p:nvSpPr>
          <p:spPr>
            <a:xfrm>
              <a:off x="133350" y="6134100"/>
              <a:ext cx="1181100" cy="304800"/>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Action Taken</a:t>
              </a:r>
              <a:endParaRPr lang="en-GB" sz="1600" dirty="0">
                <a:effectLst/>
                <a:latin typeface="Calibri" panose="020F0502020204030204" pitchFamily="34" charset="0"/>
                <a:ea typeface="Calibri" panose="020F0502020204030204" pitchFamily="34" charset="0"/>
              </a:endParaRPr>
            </a:p>
          </p:txBody>
        </p:sp>
        <p:sp>
          <p:nvSpPr>
            <p:cNvPr id="16" name="Rectangle: Rounded Corners 14" descr="Subject Allotment">
              <a:extLst>
                <a:ext uri="{FF2B5EF4-FFF2-40B4-BE49-F238E27FC236}">
                  <a16:creationId xmlns="" xmlns:a16="http://schemas.microsoft.com/office/drawing/2014/main" id="{FBB012A7-3204-4801-A508-DE5FBF689E16}"/>
                </a:ext>
              </a:extLst>
            </p:cNvPr>
            <p:cNvSpPr/>
            <p:nvPr/>
          </p:nvSpPr>
          <p:spPr>
            <a:xfrm>
              <a:off x="2962275" y="3838575"/>
              <a:ext cx="1371600" cy="65722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Total number of courses addressing each PO/PSO (T)</a:t>
              </a:r>
              <a:endParaRPr lang="en-GB" sz="1600" dirty="0">
                <a:effectLst/>
                <a:latin typeface="Calibri" panose="020F0502020204030204" pitchFamily="34" charset="0"/>
                <a:ea typeface="Calibri" panose="020F0502020204030204" pitchFamily="34" charset="0"/>
              </a:endParaRPr>
            </a:p>
          </p:txBody>
        </p:sp>
        <p:sp>
          <p:nvSpPr>
            <p:cNvPr id="17" name="Rectangle: Rounded Corners 15" descr="Subject Allotment">
              <a:extLst>
                <a:ext uri="{FF2B5EF4-FFF2-40B4-BE49-F238E27FC236}">
                  <a16:creationId xmlns="" xmlns:a16="http://schemas.microsoft.com/office/drawing/2014/main" id="{395EE643-1FB1-41D9-9CB0-21406F48E6B3}"/>
                </a:ext>
              </a:extLst>
            </p:cNvPr>
            <p:cNvSpPr/>
            <p:nvPr/>
          </p:nvSpPr>
          <p:spPr>
            <a:xfrm>
              <a:off x="1104900" y="3314700"/>
              <a:ext cx="3219450" cy="276225"/>
            </a:xfrm>
            <a:prstGeom prst="roundRect">
              <a:avLst/>
            </a:prstGeom>
            <a:solidFill>
              <a:schemeClr val="accent3">
                <a:lumMod val="20000"/>
                <a:lumOff val="80000"/>
              </a:schemeClr>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IN" sz="1200" b="1" dirty="0">
                  <a:solidFill>
                    <a:srgbClr val="000000"/>
                  </a:solidFill>
                  <a:effectLst/>
                  <a:latin typeface="Times New Roman" panose="02020603050405020304" pitchFamily="18" charset="0"/>
                  <a:ea typeface="Calibri" panose="020F0502020204030204" pitchFamily="34" charset="0"/>
                </a:rPr>
                <a:t>Consolidate the CO-PO/PSO mapping for all courses</a:t>
              </a:r>
              <a:endParaRPr lang="en-GB" sz="1600" dirty="0">
                <a:effectLst/>
                <a:latin typeface="Calibri" panose="020F0502020204030204" pitchFamily="34" charset="0"/>
                <a:ea typeface="Calibri" panose="020F0502020204030204" pitchFamily="34" charset="0"/>
              </a:endParaRPr>
            </a:p>
          </p:txBody>
        </p:sp>
        <p:cxnSp>
          <p:nvCxnSpPr>
            <p:cNvPr id="18" name="Straight Arrow Connector 17">
              <a:extLst>
                <a:ext uri="{FF2B5EF4-FFF2-40B4-BE49-F238E27FC236}">
                  <a16:creationId xmlns="" xmlns:a16="http://schemas.microsoft.com/office/drawing/2014/main" id="{899B4A00-A0FA-43DD-B08F-AF201FA4B40D}"/>
                </a:ext>
              </a:extLst>
            </p:cNvPr>
            <p:cNvCxnSpPr/>
            <p:nvPr/>
          </p:nvCxnSpPr>
          <p:spPr>
            <a:xfrm>
              <a:off x="2609850" y="285750"/>
              <a:ext cx="9525" cy="2190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 xmlns:a16="http://schemas.microsoft.com/office/drawing/2014/main" id="{BA9CF70E-7B1B-4DBA-9912-215BB961413D}"/>
                </a:ext>
              </a:extLst>
            </p:cNvPr>
            <p:cNvCxnSpPr/>
            <p:nvPr/>
          </p:nvCxnSpPr>
          <p:spPr>
            <a:xfrm>
              <a:off x="552450" y="933450"/>
              <a:ext cx="9525" cy="23812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 xmlns:a16="http://schemas.microsoft.com/office/drawing/2014/main" id="{1B4EE63D-4AC0-41B5-86CD-AD9401AF5744}"/>
                </a:ext>
              </a:extLst>
            </p:cNvPr>
            <p:cNvCxnSpPr/>
            <p:nvPr/>
          </p:nvCxnSpPr>
          <p:spPr>
            <a:xfrm>
              <a:off x="2638425" y="781050"/>
              <a:ext cx="0" cy="247650"/>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 xmlns:a16="http://schemas.microsoft.com/office/drawing/2014/main" id="{DCF195DB-7675-4C69-91AB-1F82DD7AE3C0}"/>
                </a:ext>
              </a:extLst>
            </p:cNvPr>
            <p:cNvCxnSpPr/>
            <p:nvPr/>
          </p:nvCxnSpPr>
          <p:spPr>
            <a:xfrm flipH="1">
              <a:off x="3743325" y="1362075"/>
              <a:ext cx="476250" cy="0"/>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 xmlns:a16="http://schemas.microsoft.com/office/drawing/2014/main" id="{16D56457-66F6-40AF-98FC-EA2F82626A70}"/>
                </a:ext>
              </a:extLst>
            </p:cNvPr>
            <p:cNvCxnSpPr/>
            <p:nvPr/>
          </p:nvCxnSpPr>
          <p:spPr>
            <a:xfrm>
              <a:off x="933450" y="1390650"/>
              <a:ext cx="733425" cy="952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 xmlns:a16="http://schemas.microsoft.com/office/drawing/2014/main" id="{C227ACC3-8C59-4630-A4EA-E5CC864B179C}"/>
                </a:ext>
              </a:extLst>
            </p:cNvPr>
            <p:cNvCxnSpPr/>
            <p:nvPr/>
          </p:nvCxnSpPr>
          <p:spPr>
            <a:xfrm flipH="1">
              <a:off x="2676525" y="1800225"/>
              <a:ext cx="9525" cy="1809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 xmlns:a16="http://schemas.microsoft.com/office/drawing/2014/main" id="{F891E41A-70A8-4D4D-A2C9-F6678E4AF089}"/>
                </a:ext>
              </a:extLst>
            </p:cNvPr>
            <p:cNvCxnSpPr/>
            <p:nvPr/>
          </p:nvCxnSpPr>
          <p:spPr>
            <a:xfrm>
              <a:off x="2695575" y="3209925"/>
              <a:ext cx="0" cy="133350"/>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DF34D554-C815-4952-B93C-2D9AD86F03C4}"/>
                </a:ext>
              </a:extLst>
            </p:cNvPr>
            <p:cNvCxnSpPr/>
            <p:nvPr/>
          </p:nvCxnSpPr>
          <p:spPr>
            <a:xfrm>
              <a:off x="1828800" y="3724275"/>
              <a:ext cx="1828800" cy="0"/>
            </a:xfrm>
            <a:prstGeom prst="line">
              <a:avLst/>
            </a:prstGeom>
            <a:grpFill/>
            <a:ln w="190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842F841C-2B14-42DB-926C-A76C911D000D}"/>
                </a:ext>
              </a:extLst>
            </p:cNvPr>
            <p:cNvCxnSpPr/>
            <p:nvPr/>
          </p:nvCxnSpPr>
          <p:spPr>
            <a:xfrm>
              <a:off x="2714625" y="3590925"/>
              <a:ext cx="9525" cy="152400"/>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CF04F9D6-EA06-4B28-8EAF-865E17EF71CE}"/>
                </a:ext>
              </a:extLst>
            </p:cNvPr>
            <p:cNvCxnSpPr/>
            <p:nvPr/>
          </p:nvCxnSpPr>
          <p:spPr>
            <a:xfrm>
              <a:off x="1847850" y="3724275"/>
              <a:ext cx="0" cy="114300"/>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 xmlns:a16="http://schemas.microsoft.com/office/drawing/2014/main" id="{46506C3F-BA6C-4077-A72B-1924790CE9FA}"/>
                </a:ext>
              </a:extLst>
            </p:cNvPr>
            <p:cNvCxnSpPr/>
            <p:nvPr/>
          </p:nvCxnSpPr>
          <p:spPr>
            <a:xfrm>
              <a:off x="3648075" y="3733800"/>
              <a:ext cx="0" cy="1428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EF7DE3DF-1FB6-4C6F-97F7-EB56C6303796}"/>
                </a:ext>
              </a:extLst>
            </p:cNvPr>
            <p:cNvCxnSpPr/>
            <p:nvPr/>
          </p:nvCxnSpPr>
          <p:spPr>
            <a:xfrm flipV="1">
              <a:off x="1847850" y="4733925"/>
              <a:ext cx="1819275" cy="9525"/>
            </a:xfrm>
            <a:prstGeom prst="line">
              <a:avLst/>
            </a:prstGeom>
            <a:grpFill/>
            <a:ln w="190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 xmlns:a16="http://schemas.microsoft.com/office/drawing/2014/main" id="{410D2292-9A3D-40AC-A99F-B7B6FCD9C1DB}"/>
                </a:ext>
              </a:extLst>
            </p:cNvPr>
            <p:cNvCxnSpPr/>
            <p:nvPr/>
          </p:nvCxnSpPr>
          <p:spPr>
            <a:xfrm>
              <a:off x="1838325" y="4600575"/>
              <a:ext cx="0" cy="1809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 xmlns:a16="http://schemas.microsoft.com/office/drawing/2014/main" id="{BB660B77-9658-43C6-A22B-7394FACDE7B3}"/>
                </a:ext>
              </a:extLst>
            </p:cNvPr>
            <p:cNvCxnSpPr/>
            <p:nvPr/>
          </p:nvCxnSpPr>
          <p:spPr>
            <a:xfrm>
              <a:off x="3648075" y="4495800"/>
              <a:ext cx="0" cy="2571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 xmlns:a16="http://schemas.microsoft.com/office/drawing/2014/main" id="{EBCD8897-963C-4621-8D07-0857BCFE983A}"/>
                </a:ext>
              </a:extLst>
            </p:cNvPr>
            <p:cNvCxnSpPr/>
            <p:nvPr/>
          </p:nvCxnSpPr>
          <p:spPr>
            <a:xfrm>
              <a:off x="2743200" y="4743450"/>
              <a:ext cx="9525" cy="1809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 xmlns:a16="http://schemas.microsoft.com/office/drawing/2014/main" id="{908028FC-E9F0-468B-95EA-6554D007B18B}"/>
                </a:ext>
              </a:extLst>
            </p:cNvPr>
            <p:cNvCxnSpPr/>
            <p:nvPr/>
          </p:nvCxnSpPr>
          <p:spPr>
            <a:xfrm flipH="1">
              <a:off x="1190625" y="5448300"/>
              <a:ext cx="466725" cy="0"/>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 xmlns:a16="http://schemas.microsoft.com/office/drawing/2014/main" id="{2B6C6C3B-6447-4F5B-86DD-96A054A2BB61}"/>
                </a:ext>
              </a:extLst>
            </p:cNvPr>
            <p:cNvCxnSpPr/>
            <p:nvPr/>
          </p:nvCxnSpPr>
          <p:spPr>
            <a:xfrm>
              <a:off x="752475" y="5629275"/>
              <a:ext cx="9525" cy="5238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 xmlns:a16="http://schemas.microsoft.com/office/drawing/2014/main" id="{F28AF79F-466B-4E3F-8451-6E0953BCE06E}"/>
                </a:ext>
              </a:extLst>
            </p:cNvPr>
            <p:cNvCxnSpPr/>
            <p:nvPr/>
          </p:nvCxnSpPr>
          <p:spPr>
            <a:xfrm>
              <a:off x="2752725" y="5972175"/>
              <a:ext cx="9525" cy="371475"/>
            </a:xfrm>
            <a:prstGeom prst="straightConnector1">
              <a:avLst/>
            </a:prstGeom>
            <a:grpFill/>
            <a:ln w="190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C21CB971-1CD0-4CAE-A703-1A1EBEC4240E}"/>
                </a:ext>
              </a:extLst>
            </p:cNvPr>
            <p:cNvCxnSpPr/>
            <p:nvPr/>
          </p:nvCxnSpPr>
          <p:spPr>
            <a:xfrm rot="10800000">
              <a:off x="1493223" y="2577383"/>
              <a:ext cx="287958" cy="13300"/>
            </a:xfrm>
            <a:prstGeom prst="line">
              <a:avLst/>
            </a:prstGeom>
            <a:grpFill/>
            <a:ln w="190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17480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180111" y="1440873"/>
            <a:ext cx="1136071" cy="63731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a:t>
            </a:r>
            <a:endParaRPr lang="en-IN" sz="14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193964" y="2230583"/>
            <a:ext cx="1136071" cy="72043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 Compliance</a:t>
            </a:r>
            <a:endParaRPr lang="en-IN" sz="14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207819" y="3186546"/>
            <a:ext cx="1136071" cy="803563"/>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Times New Roman" pitchFamily="18" charset="0"/>
                <a:cs typeface="Times New Roman" pitchFamily="18" charset="0"/>
              </a:rPr>
              <a:t>Teaching Learning Process</a:t>
            </a:r>
            <a:endParaRPr lang="en-IN" sz="1400" dirty="0">
              <a:solidFill>
                <a:srgbClr val="002060"/>
              </a:solidFill>
              <a:latin typeface="Times New Roman" pitchFamily="18" charset="0"/>
              <a:cs typeface="Times New Roman" pitchFamily="18" charset="0"/>
            </a:endParaRPr>
          </a:p>
        </p:txBody>
      </p:sp>
      <p:sp>
        <p:nvSpPr>
          <p:cNvPr id="18" name="Oval 17"/>
          <p:cNvSpPr/>
          <p:nvPr/>
        </p:nvSpPr>
        <p:spPr>
          <a:xfrm>
            <a:off x="1676400" y="2288461"/>
            <a:ext cx="2382982" cy="2553474"/>
          </a:xfrm>
          <a:prstGeom prst="ellipse">
            <a:avLst/>
          </a:prstGeom>
          <a:solidFill>
            <a:schemeClr val="accent4">
              <a:lumMod val="60000"/>
              <a:lumOff val="40000"/>
            </a:schemeClr>
          </a:solidFill>
        </p:spPr>
        <p:txBody>
          <a:bodyPr wrap="square">
            <a:spAutoFit/>
          </a:bodyPr>
          <a:lstStyle/>
          <a:p>
            <a:pPr algn="ctr">
              <a:lnSpc>
                <a:spcPct val="100000"/>
              </a:lnSpc>
            </a:pPr>
            <a:r>
              <a:rPr lang="en-US" sz="2800" b="1" dirty="0" smtClean="0">
                <a:solidFill>
                  <a:srgbClr val="002060"/>
                </a:solidFill>
              </a:rPr>
              <a:t>Process of </a:t>
            </a:r>
          </a:p>
          <a:p>
            <a:pPr algn="ctr">
              <a:lnSpc>
                <a:spcPct val="100000"/>
              </a:lnSpc>
            </a:pPr>
            <a:r>
              <a:rPr lang="en-US" sz="2800" b="1" dirty="0" smtClean="0">
                <a:solidFill>
                  <a:srgbClr val="002060"/>
                </a:solidFill>
              </a:rPr>
              <a:t>Teaching </a:t>
            </a:r>
          </a:p>
          <a:p>
            <a:pPr algn="ctr">
              <a:lnSpc>
                <a:spcPct val="100000"/>
              </a:lnSpc>
            </a:pPr>
            <a:r>
              <a:rPr lang="en-US" sz="2800" b="1" dirty="0" smtClean="0">
                <a:solidFill>
                  <a:srgbClr val="002060"/>
                </a:solidFill>
              </a:rPr>
              <a:t>and </a:t>
            </a:r>
          </a:p>
          <a:p>
            <a:pPr algn="ctr">
              <a:lnSpc>
                <a:spcPct val="100000"/>
              </a:lnSpc>
            </a:pPr>
            <a:r>
              <a:rPr lang="en-US" sz="2800" b="1" dirty="0" smtClean="0">
                <a:solidFill>
                  <a:srgbClr val="002060"/>
                </a:solidFill>
              </a:rPr>
              <a:t>Learning</a:t>
            </a:r>
            <a:endParaRPr lang="en-IN" sz="2800" dirty="0">
              <a:solidFill>
                <a:srgbClr val="002060"/>
              </a:solidFill>
            </a:endParaRPr>
          </a:p>
        </p:txBody>
      </p:sp>
      <p:sp>
        <p:nvSpPr>
          <p:cNvPr id="19"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Criterion-2 : Program Curriculum &amp; TLP</a:t>
            </a:r>
          </a:p>
        </p:txBody>
      </p:sp>
      <p:sp>
        <p:nvSpPr>
          <p:cNvPr id="16" name="Date Placeholder 15"/>
          <p:cNvSpPr>
            <a:spLocks noGrp="1"/>
          </p:cNvSpPr>
          <p:nvPr>
            <p:ph type="dt" sz="half" idx="10"/>
          </p:nvPr>
        </p:nvSpPr>
        <p:spPr/>
        <p:txBody>
          <a:bodyPr/>
          <a:lstStyle/>
          <a:p>
            <a:fld id="{670140BC-867E-4A5E-A2B7-AE6839570176}" type="datetime5">
              <a:rPr lang="en-US" smtClean="0"/>
              <a:pPr/>
              <a:t>20-Sep-21</a:t>
            </a:fld>
            <a:endParaRPr lang="en-US"/>
          </a:p>
        </p:txBody>
      </p:sp>
      <p:sp>
        <p:nvSpPr>
          <p:cNvPr id="20" name="Slide Number Placeholder 19"/>
          <p:cNvSpPr>
            <a:spLocks noGrp="1"/>
          </p:cNvSpPr>
          <p:nvPr>
            <p:ph type="sldNum" sz="quarter" idx="12"/>
          </p:nvPr>
        </p:nvSpPr>
        <p:spPr/>
        <p:txBody>
          <a:bodyPr/>
          <a:lstStyle/>
          <a:p>
            <a:fld id="{655D1332-1337-463C-A5CC-B07214B49452}" type="slidenum">
              <a:rPr lang="en-US" smtClean="0"/>
              <a:pPr/>
              <a:t>11</a:t>
            </a:fld>
            <a:endParaRPr lang="en-US"/>
          </a:p>
        </p:txBody>
      </p:sp>
      <p:sp>
        <p:nvSpPr>
          <p:cNvPr id="21" name="Footer Placeholder 20"/>
          <p:cNvSpPr>
            <a:spLocks noGrp="1"/>
          </p:cNvSpPr>
          <p:nvPr>
            <p:ph type="ftr" sz="quarter" idx="11"/>
          </p:nvPr>
        </p:nvSpPr>
        <p:spPr/>
        <p:txBody>
          <a:bodyPr/>
          <a:lstStyle/>
          <a:p>
            <a:r>
              <a:rPr lang="en-US" smtClean="0"/>
              <a:t>Department of Civil Engineering</a:t>
            </a:r>
            <a:endParaRPr lang="en-US"/>
          </a:p>
        </p:txBody>
      </p:sp>
      <p:pic>
        <p:nvPicPr>
          <p:cNvPr id="17" name="image6.jpeg"/>
          <p:cNvPicPr/>
          <p:nvPr/>
        </p:nvPicPr>
        <p:blipFill>
          <a:blip r:embed="rId2" cstate="print"/>
          <a:stretch>
            <a:fillRect/>
          </a:stretch>
        </p:blipFill>
        <p:spPr>
          <a:xfrm>
            <a:off x="4159637" y="776614"/>
            <a:ext cx="6524624" cy="5818909"/>
          </a:xfrm>
          <a:prstGeom prst="rect">
            <a:avLst/>
          </a:prstGeom>
        </p:spPr>
      </p:pic>
    </p:spTree>
    <p:extLst>
      <p:ext uri="{BB962C8B-B14F-4D97-AF65-F5344CB8AC3E}">
        <p14:creationId xmlns="" xmlns:p14="http://schemas.microsoft.com/office/powerpoint/2010/main" val="3747055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339" y="754592"/>
            <a:ext cx="4942994" cy="677104"/>
          </a:xfrm>
          <a:solidFill>
            <a:schemeClr val="accent6">
              <a:lumMod val="40000"/>
              <a:lumOff val="60000"/>
            </a:schemeClr>
          </a:solidFill>
          <a:effectLst>
            <a:innerShdw blurRad="114300">
              <a:prstClr val="black"/>
            </a:innerShdw>
          </a:effectLst>
        </p:spPr>
        <p:txBody>
          <a:bodyPr wrap="square" lIns="121917" tIns="60958" rIns="121917" bIns="60958" rtlCol="0">
            <a:spAutoFit/>
          </a:bodyPr>
          <a:lstStyle/>
          <a:p>
            <a:r>
              <a:rPr lang="en-US" sz="1800" b="1" dirty="0" smtClean="0">
                <a:latin typeface="Times New Roman" pitchFamily="18" charset="0"/>
                <a:ea typeface="+mn-ea"/>
                <a:cs typeface="Times New Roman" pitchFamily="18" charset="0"/>
              </a:rPr>
              <a:t>Methodology </a:t>
            </a:r>
            <a:r>
              <a:rPr lang="en-US" sz="1800" b="1" dirty="0">
                <a:latin typeface="Times New Roman" pitchFamily="18" charset="0"/>
                <a:ea typeface="+mn-ea"/>
                <a:cs typeface="Times New Roman" pitchFamily="18" charset="0"/>
              </a:rPr>
              <a:t>to Identify </a:t>
            </a:r>
            <a:r>
              <a:rPr lang="en-US" sz="1800" b="1" dirty="0" smtClean="0">
                <a:latin typeface="Times New Roman" pitchFamily="18" charset="0"/>
                <a:ea typeface="+mn-ea"/>
                <a:cs typeface="Times New Roman" pitchFamily="18" charset="0"/>
              </a:rPr>
              <a:t>Slow </a:t>
            </a:r>
            <a:r>
              <a:rPr lang="en-US" sz="1800" b="1" dirty="0">
                <a:latin typeface="Times New Roman" pitchFamily="18" charset="0"/>
                <a:ea typeface="+mn-ea"/>
                <a:cs typeface="Times New Roman" pitchFamily="18" charset="0"/>
              </a:rPr>
              <a:t>Learners &amp; </a:t>
            </a:r>
            <a:br>
              <a:rPr lang="en-US" sz="1800" b="1" dirty="0">
                <a:latin typeface="Times New Roman" pitchFamily="18" charset="0"/>
                <a:ea typeface="+mn-ea"/>
                <a:cs typeface="Times New Roman" pitchFamily="18" charset="0"/>
              </a:rPr>
            </a:br>
            <a:r>
              <a:rPr lang="en-US" sz="1800" b="1" dirty="0" smtClean="0">
                <a:latin typeface="Times New Roman" pitchFamily="18" charset="0"/>
                <a:ea typeface="+mn-ea"/>
                <a:cs typeface="Times New Roman" pitchFamily="18" charset="0"/>
              </a:rPr>
              <a:t>Bright </a:t>
            </a:r>
            <a:r>
              <a:rPr lang="en-US" sz="1800" b="1" dirty="0">
                <a:latin typeface="Times New Roman" pitchFamily="18" charset="0"/>
                <a:ea typeface="+mn-ea"/>
                <a:cs typeface="Times New Roman" pitchFamily="18" charset="0"/>
              </a:rPr>
              <a:t>Students</a:t>
            </a:r>
          </a:p>
        </p:txBody>
      </p:sp>
      <p:pic>
        <p:nvPicPr>
          <p:cNvPr id="4" name="Picture 3" descr="F:\Kavya\Bright and Weak students.jpg"/>
          <p:cNvPicPr/>
          <p:nvPr/>
        </p:nvPicPr>
        <p:blipFill>
          <a:blip r:embed="rId2"/>
          <a:srcRect/>
          <a:stretch>
            <a:fillRect/>
          </a:stretch>
        </p:blipFill>
        <p:spPr bwMode="auto">
          <a:xfrm>
            <a:off x="1651000" y="1460115"/>
            <a:ext cx="5020733" cy="4822152"/>
          </a:xfrm>
          <a:prstGeom prst="rect">
            <a:avLst/>
          </a:prstGeom>
          <a:noFill/>
          <a:ln w="9525">
            <a:noFill/>
            <a:miter lim="800000"/>
            <a:headEnd/>
            <a:tailEnd/>
          </a:ln>
        </p:spPr>
      </p:pic>
      <p:sp>
        <p:nvSpPr>
          <p:cNvPr id="8" name="Flowchart: Alternate Process 7"/>
          <p:cNvSpPr/>
          <p:nvPr/>
        </p:nvSpPr>
        <p:spPr>
          <a:xfrm>
            <a:off x="193964" y="1468581"/>
            <a:ext cx="1122218" cy="60960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a:t>
            </a:r>
            <a:endParaRPr lang="en-IN" sz="1400" dirty="0">
              <a:solidFill>
                <a:srgbClr val="002060"/>
              </a:solidFill>
              <a:latin typeface="Times New Roman" pitchFamily="18" charset="0"/>
              <a:cs typeface="Times New Roman" pitchFamily="18" charset="0"/>
            </a:endParaRPr>
          </a:p>
        </p:txBody>
      </p:sp>
      <p:sp>
        <p:nvSpPr>
          <p:cNvPr id="9" name="Flowchart: Alternate Process 8"/>
          <p:cNvSpPr/>
          <p:nvPr/>
        </p:nvSpPr>
        <p:spPr>
          <a:xfrm>
            <a:off x="207817" y="2261905"/>
            <a:ext cx="1122218" cy="68911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 Compliance</a:t>
            </a:r>
            <a:endParaRPr lang="en-IN" sz="1400" dirty="0">
              <a:solidFill>
                <a:srgbClr val="002060"/>
              </a:solidFill>
              <a:latin typeface="Times New Roman" pitchFamily="18" charset="0"/>
              <a:cs typeface="Times New Roman" pitchFamily="18" charset="0"/>
            </a:endParaRPr>
          </a:p>
        </p:txBody>
      </p:sp>
      <p:sp>
        <p:nvSpPr>
          <p:cNvPr id="10" name="Flowchart: Alternate Process 9"/>
          <p:cNvSpPr/>
          <p:nvPr/>
        </p:nvSpPr>
        <p:spPr>
          <a:xfrm>
            <a:off x="221672" y="3221483"/>
            <a:ext cx="1122218" cy="768626"/>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Times New Roman" pitchFamily="18" charset="0"/>
                <a:cs typeface="Times New Roman" pitchFamily="18" charset="0"/>
              </a:rPr>
              <a:t>Teaching Learning Process</a:t>
            </a:r>
            <a:endParaRPr lang="en-IN" sz="1400" dirty="0">
              <a:solidFill>
                <a:srgbClr val="002060"/>
              </a:solidFill>
              <a:latin typeface="Times New Roman" pitchFamily="18" charset="0"/>
              <a:cs typeface="Times New Roman" pitchFamily="18" charset="0"/>
            </a:endParaRPr>
          </a:p>
        </p:txBody>
      </p:sp>
      <p:sp>
        <p:nvSpPr>
          <p:cNvPr id="12"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Criterion-2 : Program Curriculum &amp; TLP</a:t>
            </a:r>
          </a:p>
        </p:txBody>
      </p:sp>
      <p:grpSp>
        <p:nvGrpSpPr>
          <p:cNvPr id="13" name="Group 2"/>
          <p:cNvGrpSpPr>
            <a:grpSpLocks/>
          </p:cNvGrpSpPr>
          <p:nvPr/>
        </p:nvGrpSpPr>
        <p:grpSpPr bwMode="auto">
          <a:xfrm>
            <a:off x="7662517" y="1126830"/>
            <a:ext cx="4360149" cy="5250873"/>
            <a:chOff x="15" y="7"/>
            <a:chExt cx="6023" cy="11852"/>
          </a:xfrm>
        </p:grpSpPr>
        <p:pic>
          <p:nvPicPr>
            <p:cNvPr id="14" name="Picture 38"/>
            <p:cNvPicPr>
              <a:picLocks noChangeAspect="1" noChangeArrowheads="1"/>
            </p:cNvPicPr>
            <p:nvPr/>
          </p:nvPicPr>
          <p:blipFill>
            <a:blip r:embed="rId3"/>
            <a:srcRect/>
            <a:stretch>
              <a:fillRect/>
            </a:stretch>
          </p:blipFill>
          <p:spPr bwMode="auto">
            <a:xfrm>
              <a:off x="1477" y="983"/>
              <a:ext cx="3485" cy="560"/>
            </a:xfrm>
            <a:prstGeom prst="rect">
              <a:avLst/>
            </a:prstGeom>
            <a:noFill/>
          </p:spPr>
        </p:pic>
        <p:pic>
          <p:nvPicPr>
            <p:cNvPr id="15" name="Picture 37"/>
            <p:cNvPicPr>
              <a:picLocks noChangeAspect="1" noChangeArrowheads="1"/>
            </p:cNvPicPr>
            <p:nvPr/>
          </p:nvPicPr>
          <p:blipFill>
            <a:blip r:embed="rId4"/>
            <a:srcRect/>
            <a:stretch>
              <a:fillRect/>
            </a:stretch>
          </p:blipFill>
          <p:spPr bwMode="auto">
            <a:xfrm>
              <a:off x="1477" y="1956"/>
              <a:ext cx="3485" cy="560"/>
            </a:xfrm>
            <a:prstGeom prst="rect">
              <a:avLst/>
            </a:prstGeom>
            <a:noFill/>
          </p:spPr>
        </p:pic>
        <p:pic>
          <p:nvPicPr>
            <p:cNvPr id="16" name="Picture 36"/>
            <p:cNvPicPr>
              <a:picLocks noChangeAspect="1" noChangeArrowheads="1"/>
            </p:cNvPicPr>
            <p:nvPr/>
          </p:nvPicPr>
          <p:blipFill>
            <a:blip r:embed="rId5"/>
            <a:srcRect/>
            <a:stretch>
              <a:fillRect/>
            </a:stretch>
          </p:blipFill>
          <p:spPr bwMode="auto">
            <a:xfrm>
              <a:off x="3125" y="1506"/>
              <a:ext cx="187" cy="438"/>
            </a:xfrm>
            <a:prstGeom prst="rect">
              <a:avLst/>
            </a:prstGeom>
            <a:noFill/>
          </p:spPr>
        </p:pic>
        <p:pic>
          <p:nvPicPr>
            <p:cNvPr id="17" name="Picture 35"/>
            <p:cNvPicPr>
              <a:picLocks noChangeAspect="1" noChangeArrowheads="1"/>
            </p:cNvPicPr>
            <p:nvPr/>
          </p:nvPicPr>
          <p:blipFill>
            <a:blip r:embed="rId6"/>
            <a:srcRect/>
            <a:stretch>
              <a:fillRect/>
            </a:stretch>
          </p:blipFill>
          <p:spPr bwMode="auto">
            <a:xfrm>
              <a:off x="1204" y="2918"/>
              <a:ext cx="3967" cy="1245"/>
            </a:xfrm>
            <a:prstGeom prst="rect">
              <a:avLst/>
            </a:prstGeom>
            <a:noFill/>
          </p:spPr>
        </p:pic>
        <p:sp>
          <p:nvSpPr>
            <p:cNvPr id="18" name="Rectangle 34"/>
            <p:cNvSpPr>
              <a:spLocks noChangeArrowheads="1"/>
            </p:cNvSpPr>
            <p:nvPr/>
          </p:nvSpPr>
          <p:spPr bwMode="auto">
            <a:xfrm>
              <a:off x="1204" y="2918"/>
              <a:ext cx="3967" cy="1207"/>
            </a:xfrm>
            <a:prstGeom prst="rect">
              <a:avLst/>
            </a:prstGeom>
            <a:noFill/>
            <a:ln w="9525">
              <a:solidFill>
                <a:srgbClr val="40A7C2"/>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 name="AutoShape 33"/>
            <p:cNvSpPr>
              <a:spLocks/>
            </p:cNvSpPr>
            <p:nvPr/>
          </p:nvSpPr>
          <p:spPr bwMode="auto">
            <a:xfrm>
              <a:off x="3131" y="2479"/>
              <a:ext cx="187" cy="546"/>
            </a:xfrm>
            <a:custGeom>
              <a:avLst/>
              <a:gdLst/>
              <a:ahLst/>
              <a:cxnLst>
                <a:cxn ang="0">
                  <a:pos x="18" y="345"/>
                </a:cxn>
                <a:cxn ang="0">
                  <a:pos x="2" y="356"/>
                </a:cxn>
                <a:cxn ang="0">
                  <a:pos x="0" y="367"/>
                </a:cxn>
                <a:cxn ang="0">
                  <a:pos x="93" y="546"/>
                </a:cxn>
                <a:cxn ang="0">
                  <a:pos x="112" y="511"/>
                </a:cxn>
                <a:cxn ang="0">
                  <a:pos x="77" y="511"/>
                </a:cxn>
                <a:cxn ang="0">
                  <a:pos x="77" y="444"/>
                </a:cxn>
                <a:cxn ang="0">
                  <a:pos x="28" y="349"/>
                </a:cxn>
                <a:cxn ang="0">
                  <a:pos x="18" y="345"/>
                </a:cxn>
                <a:cxn ang="0">
                  <a:pos x="77" y="444"/>
                </a:cxn>
                <a:cxn ang="0">
                  <a:pos x="77" y="511"/>
                </a:cxn>
                <a:cxn ang="0">
                  <a:pos x="110" y="511"/>
                </a:cxn>
                <a:cxn ang="0">
                  <a:pos x="110" y="502"/>
                </a:cxn>
                <a:cxn ang="0">
                  <a:pos x="79" y="502"/>
                </a:cxn>
                <a:cxn ang="0">
                  <a:pos x="93" y="475"/>
                </a:cxn>
                <a:cxn ang="0">
                  <a:pos x="77" y="444"/>
                </a:cxn>
                <a:cxn ang="0">
                  <a:pos x="169" y="345"/>
                </a:cxn>
                <a:cxn ang="0">
                  <a:pos x="159" y="349"/>
                </a:cxn>
                <a:cxn ang="0">
                  <a:pos x="110" y="444"/>
                </a:cxn>
                <a:cxn ang="0">
                  <a:pos x="110" y="511"/>
                </a:cxn>
                <a:cxn ang="0">
                  <a:pos x="112" y="511"/>
                </a:cxn>
                <a:cxn ang="0">
                  <a:pos x="187" y="367"/>
                </a:cxn>
                <a:cxn ang="0">
                  <a:pos x="185" y="356"/>
                </a:cxn>
                <a:cxn ang="0">
                  <a:pos x="169" y="345"/>
                </a:cxn>
                <a:cxn ang="0">
                  <a:pos x="93" y="475"/>
                </a:cxn>
                <a:cxn ang="0">
                  <a:pos x="79" y="502"/>
                </a:cxn>
                <a:cxn ang="0">
                  <a:pos x="107" y="502"/>
                </a:cxn>
                <a:cxn ang="0">
                  <a:pos x="93" y="475"/>
                </a:cxn>
                <a:cxn ang="0">
                  <a:pos x="110" y="444"/>
                </a:cxn>
                <a:cxn ang="0">
                  <a:pos x="93" y="475"/>
                </a:cxn>
                <a:cxn ang="0">
                  <a:pos x="107" y="502"/>
                </a:cxn>
                <a:cxn ang="0">
                  <a:pos x="110" y="502"/>
                </a:cxn>
                <a:cxn ang="0">
                  <a:pos x="110" y="444"/>
                </a:cxn>
                <a:cxn ang="0">
                  <a:pos x="110" y="0"/>
                </a:cxn>
                <a:cxn ang="0">
                  <a:pos x="77" y="0"/>
                </a:cxn>
                <a:cxn ang="0">
                  <a:pos x="77" y="444"/>
                </a:cxn>
                <a:cxn ang="0">
                  <a:pos x="93" y="475"/>
                </a:cxn>
                <a:cxn ang="0">
                  <a:pos x="110" y="444"/>
                </a:cxn>
                <a:cxn ang="0">
                  <a:pos x="110" y="0"/>
                </a:cxn>
              </a:cxnLst>
              <a:rect l="0" t="0" r="r" b="b"/>
              <a:pathLst>
                <a:path w="187" h="546">
                  <a:moveTo>
                    <a:pt x="18" y="345"/>
                  </a:moveTo>
                  <a:lnTo>
                    <a:pt x="2" y="356"/>
                  </a:lnTo>
                  <a:lnTo>
                    <a:pt x="0" y="367"/>
                  </a:lnTo>
                  <a:lnTo>
                    <a:pt x="93" y="546"/>
                  </a:lnTo>
                  <a:lnTo>
                    <a:pt x="112" y="511"/>
                  </a:lnTo>
                  <a:lnTo>
                    <a:pt x="77" y="511"/>
                  </a:lnTo>
                  <a:lnTo>
                    <a:pt x="77" y="444"/>
                  </a:lnTo>
                  <a:lnTo>
                    <a:pt x="28" y="349"/>
                  </a:lnTo>
                  <a:lnTo>
                    <a:pt x="18" y="345"/>
                  </a:lnTo>
                  <a:close/>
                  <a:moveTo>
                    <a:pt x="77" y="444"/>
                  </a:moveTo>
                  <a:lnTo>
                    <a:pt x="77" y="511"/>
                  </a:lnTo>
                  <a:lnTo>
                    <a:pt x="110" y="511"/>
                  </a:lnTo>
                  <a:lnTo>
                    <a:pt x="110" y="502"/>
                  </a:lnTo>
                  <a:lnTo>
                    <a:pt x="79" y="502"/>
                  </a:lnTo>
                  <a:lnTo>
                    <a:pt x="93" y="475"/>
                  </a:lnTo>
                  <a:lnTo>
                    <a:pt x="77" y="444"/>
                  </a:lnTo>
                  <a:close/>
                  <a:moveTo>
                    <a:pt x="169" y="345"/>
                  </a:moveTo>
                  <a:lnTo>
                    <a:pt x="159" y="349"/>
                  </a:lnTo>
                  <a:lnTo>
                    <a:pt x="110" y="444"/>
                  </a:lnTo>
                  <a:lnTo>
                    <a:pt x="110" y="511"/>
                  </a:lnTo>
                  <a:lnTo>
                    <a:pt x="112" y="511"/>
                  </a:lnTo>
                  <a:lnTo>
                    <a:pt x="187" y="367"/>
                  </a:lnTo>
                  <a:lnTo>
                    <a:pt x="185" y="356"/>
                  </a:lnTo>
                  <a:lnTo>
                    <a:pt x="169" y="345"/>
                  </a:lnTo>
                  <a:close/>
                  <a:moveTo>
                    <a:pt x="93" y="475"/>
                  </a:moveTo>
                  <a:lnTo>
                    <a:pt x="79" y="502"/>
                  </a:lnTo>
                  <a:lnTo>
                    <a:pt x="107" y="502"/>
                  </a:lnTo>
                  <a:lnTo>
                    <a:pt x="93" y="475"/>
                  </a:lnTo>
                  <a:close/>
                  <a:moveTo>
                    <a:pt x="110" y="444"/>
                  </a:moveTo>
                  <a:lnTo>
                    <a:pt x="93" y="475"/>
                  </a:lnTo>
                  <a:lnTo>
                    <a:pt x="107" y="502"/>
                  </a:lnTo>
                  <a:lnTo>
                    <a:pt x="110" y="502"/>
                  </a:lnTo>
                  <a:lnTo>
                    <a:pt x="110" y="444"/>
                  </a:lnTo>
                  <a:close/>
                  <a:moveTo>
                    <a:pt x="110" y="0"/>
                  </a:moveTo>
                  <a:lnTo>
                    <a:pt x="77" y="0"/>
                  </a:lnTo>
                  <a:lnTo>
                    <a:pt x="77" y="444"/>
                  </a:lnTo>
                  <a:lnTo>
                    <a:pt x="93" y="475"/>
                  </a:lnTo>
                  <a:lnTo>
                    <a:pt x="110" y="444"/>
                  </a:lnTo>
                  <a:lnTo>
                    <a:pt x="1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pic>
          <p:nvPicPr>
            <p:cNvPr id="20" name="Picture 19"/>
            <p:cNvPicPr>
              <a:picLocks noChangeAspect="1" noChangeArrowheads="1"/>
            </p:cNvPicPr>
            <p:nvPr/>
          </p:nvPicPr>
          <p:blipFill>
            <a:blip r:embed="rId7"/>
            <a:srcRect/>
            <a:stretch>
              <a:fillRect/>
            </a:stretch>
          </p:blipFill>
          <p:spPr bwMode="auto">
            <a:xfrm>
              <a:off x="1123" y="4563"/>
              <a:ext cx="4193" cy="1202"/>
            </a:xfrm>
            <a:prstGeom prst="rect">
              <a:avLst/>
            </a:prstGeom>
            <a:noFill/>
          </p:spPr>
        </p:pic>
        <p:pic>
          <p:nvPicPr>
            <p:cNvPr id="21" name="Picture 31"/>
            <p:cNvPicPr>
              <a:picLocks noChangeAspect="1" noChangeArrowheads="1"/>
            </p:cNvPicPr>
            <p:nvPr/>
          </p:nvPicPr>
          <p:blipFill>
            <a:blip r:embed="rId8"/>
            <a:srcRect/>
            <a:stretch>
              <a:fillRect/>
            </a:stretch>
          </p:blipFill>
          <p:spPr bwMode="auto">
            <a:xfrm>
              <a:off x="3113" y="4124"/>
              <a:ext cx="186" cy="427"/>
            </a:xfrm>
            <a:prstGeom prst="rect">
              <a:avLst/>
            </a:prstGeom>
            <a:noFill/>
          </p:spPr>
        </p:pic>
        <p:pic>
          <p:nvPicPr>
            <p:cNvPr id="22" name="Picture 30"/>
            <p:cNvPicPr>
              <a:picLocks noChangeAspect="1" noChangeArrowheads="1"/>
            </p:cNvPicPr>
            <p:nvPr/>
          </p:nvPicPr>
          <p:blipFill>
            <a:blip r:embed="rId9"/>
            <a:srcRect/>
            <a:stretch>
              <a:fillRect/>
            </a:stretch>
          </p:blipFill>
          <p:spPr bwMode="auto">
            <a:xfrm>
              <a:off x="1525" y="6210"/>
              <a:ext cx="3485" cy="1196"/>
            </a:xfrm>
            <a:prstGeom prst="rect">
              <a:avLst/>
            </a:prstGeom>
            <a:noFill/>
          </p:spPr>
        </p:pic>
        <p:sp>
          <p:nvSpPr>
            <p:cNvPr id="23" name="Freeform 29"/>
            <p:cNvSpPr>
              <a:spLocks/>
            </p:cNvSpPr>
            <p:nvPr/>
          </p:nvSpPr>
          <p:spPr bwMode="auto">
            <a:xfrm>
              <a:off x="1525" y="6210"/>
              <a:ext cx="3485" cy="1159"/>
            </a:xfrm>
            <a:custGeom>
              <a:avLst/>
              <a:gdLst/>
              <a:ahLst/>
              <a:cxnLst>
                <a:cxn ang="0">
                  <a:pos x="1743" y="0"/>
                </a:cxn>
                <a:cxn ang="0">
                  <a:pos x="0" y="580"/>
                </a:cxn>
                <a:cxn ang="0">
                  <a:pos x="1743" y="1159"/>
                </a:cxn>
                <a:cxn ang="0">
                  <a:pos x="3485" y="580"/>
                </a:cxn>
                <a:cxn ang="0">
                  <a:pos x="1743" y="0"/>
                </a:cxn>
              </a:cxnLst>
              <a:rect l="0" t="0" r="r" b="b"/>
              <a:pathLst>
                <a:path w="3485" h="1159">
                  <a:moveTo>
                    <a:pt x="1743" y="0"/>
                  </a:moveTo>
                  <a:lnTo>
                    <a:pt x="0" y="580"/>
                  </a:lnTo>
                  <a:lnTo>
                    <a:pt x="1743" y="1159"/>
                  </a:lnTo>
                  <a:lnTo>
                    <a:pt x="3485" y="580"/>
                  </a:lnTo>
                  <a:lnTo>
                    <a:pt x="1743" y="0"/>
                  </a:lnTo>
                  <a:close/>
                </a:path>
              </a:pathLst>
            </a:custGeom>
            <a:noFill/>
            <a:ln w="9525">
              <a:solidFill>
                <a:srgbClr val="40A7C2"/>
              </a:solidFill>
              <a:round/>
              <a:headEnd/>
              <a:tailEnd/>
            </a:ln>
          </p:spPr>
          <p:txBody>
            <a:bodyPr vert="horz" wrap="square" lIns="91440" tIns="45720" rIns="91440" bIns="45720" numCol="1" anchor="t" anchorCtr="0" compatLnSpc="1">
              <a:prstTxWarp prst="textNoShape">
                <a:avLst/>
              </a:prstTxWarp>
            </a:bodyPr>
            <a:lstStyle/>
            <a:p>
              <a:endParaRPr lang="en-IN"/>
            </a:p>
          </p:txBody>
        </p:sp>
        <p:pic>
          <p:nvPicPr>
            <p:cNvPr id="24" name="Picture 28"/>
            <p:cNvPicPr>
              <a:picLocks noChangeAspect="1" noChangeArrowheads="1"/>
            </p:cNvPicPr>
            <p:nvPr/>
          </p:nvPicPr>
          <p:blipFill>
            <a:blip r:embed="rId10"/>
            <a:srcRect/>
            <a:stretch>
              <a:fillRect/>
            </a:stretch>
          </p:blipFill>
          <p:spPr bwMode="auto">
            <a:xfrm>
              <a:off x="3158" y="5727"/>
              <a:ext cx="187" cy="473"/>
            </a:xfrm>
            <a:prstGeom prst="rect">
              <a:avLst/>
            </a:prstGeom>
            <a:noFill/>
          </p:spPr>
        </p:pic>
        <p:sp>
          <p:nvSpPr>
            <p:cNvPr id="25" name="AutoShape 27"/>
            <p:cNvSpPr>
              <a:spLocks/>
            </p:cNvSpPr>
            <p:nvPr/>
          </p:nvSpPr>
          <p:spPr bwMode="auto">
            <a:xfrm>
              <a:off x="15" y="3490"/>
              <a:ext cx="1510" cy="3303"/>
            </a:xfrm>
            <a:custGeom>
              <a:avLst/>
              <a:gdLst/>
              <a:ahLst/>
              <a:cxnLst>
                <a:cxn ang="0">
                  <a:pos x="1510" y="3301"/>
                </a:cxn>
                <a:cxn ang="0">
                  <a:pos x="0" y="3303"/>
                </a:cxn>
                <a:cxn ang="0">
                  <a:pos x="0" y="3301"/>
                </a:cxn>
                <a:cxn ang="0">
                  <a:pos x="0" y="0"/>
                </a:cxn>
              </a:cxnLst>
              <a:rect l="0" t="0" r="r" b="b"/>
              <a:pathLst>
                <a:path w="1510" h="3303">
                  <a:moveTo>
                    <a:pt x="1510" y="3301"/>
                  </a:moveTo>
                  <a:lnTo>
                    <a:pt x="0" y="3303"/>
                  </a:lnTo>
                  <a:moveTo>
                    <a:pt x="0" y="3301"/>
                  </a:moveTo>
                  <a:lnTo>
                    <a:pt x="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AutoShape 26"/>
            <p:cNvSpPr>
              <a:spLocks/>
            </p:cNvSpPr>
            <p:nvPr/>
          </p:nvSpPr>
          <p:spPr bwMode="auto">
            <a:xfrm>
              <a:off x="15" y="3385"/>
              <a:ext cx="1210" cy="210"/>
            </a:xfrm>
            <a:custGeom>
              <a:avLst/>
              <a:gdLst/>
              <a:ahLst/>
              <a:cxnLst>
                <a:cxn ang="0">
                  <a:pos x="1146" y="105"/>
                </a:cxn>
                <a:cxn ang="0">
                  <a:pos x="1033" y="179"/>
                </a:cxn>
                <a:cxn ang="0">
                  <a:pos x="1031" y="190"/>
                </a:cxn>
                <a:cxn ang="0">
                  <a:pos x="1040" y="207"/>
                </a:cxn>
                <a:cxn ang="0">
                  <a:pos x="1049" y="210"/>
                </a:cxn>
                <a:cxn ang="0">
                  <a:pos x="1182" y="123"/>
                </a:cxn>
                <a:cxn ang="0">
                  <a:pos x="1178" y="123"/>
                </a:cxn>
                <a:cxn ang="0">
                  <a:pos x="1178" y="120"/>
                </a:cxn>
                <a:cxn ang="0">
                  <a:pos x="1169" y="120"/>
                </a:cxn>
                <a:cxn ang="0">
                  <a:pos x="1146" y="105"/>
                </a:cxn>
                <a:cxn ang="0">
                  <a:pos x="1118" y="87"/>
                </a:cxn>
                <a:cxn ang="0">
                  <a:pos x="0" y="87"/>
                </a:cxn>
                <a:cxn ang="0">
                  <a:pos x="0" y="123"/>
                </a:cxn>
                <a:cxn ang="0">
                  <a:pos x="1118" y="123"/>
                </a:cxn>
                <a:cxn ang="0">
                  <a:pos x="1146" y="105"/>
                </a:cxn>
                <a:cxn ang="0">
                  <a:pos x="1118" y="87"/>
                </a:cxn>
                <a:cxn ang="0">
                  <a:pos x="1182" y="87"/>
                </a:cxn>
                <a:cxn ang="0">
                  <a:pos x="1178" y="87"/>
                </a:cxn>
                <a:cxn ang="0">
                  <a:pos x="1178" y="123"/>
                </a:cxn>
                <a:cxn ang="0">
                  <a:pos x="1182" y="123"/>
                </a:cxn>
                <a:cxn ang="0">
                  <a:pos x="1210" y="105"/>
                </a:cxn>
                <a:cxn ang="0">
                  <a:pos x="1182" y="87"/>
                </a:cxn>
                <a:cxn ang="0">
                  <a:pos x="1169" y="89"/>
                </a:cxn>
                <a:cxn ang="0">
                  <a:pos x="1146" y="105"/>
                </a:cxn>
                <a:cxn ang="0">
                  <a:pos x="1169" y="120"/>
                </a:cxn>
                <a:cxn ang="0">
                  <a:pos x="1169" y="89"/>
                </a:cxn>
                <a:cxn ang="0">
                  <a:pos x="1178" y="89"/>
                </a:cxn>
                <a:cxn ang="0">
                  <a:pos x="1169" y="89"/>
                </a:cxn>
                <a:cxn ang="0">
                  <a:pos x="1169" y="120"/>
                </a:cxn>
                <a:cxn ang="0">
                  <a:pos x="1178" y="120"/>
                </a:cxn>
                <a:cxn ang="0">
                  <a:pos x="1178" y="89"/>
                </a:cxn>
                <a:cxn ang="0">
                  <a:pos x="1049" y="0"/>
                </a:cxn>
                <a:cxn ang="0">
                  <a:pos x="1040" y="4"/>
                </a:cxn>
                <a:cxn ang="0">
                  <a:pos x="1031" y="21"/>
                </a:cxn>
                <a:cxn ang="0">
                  <a:pos x="1033" y="32"/>
                </a:cxn>
                <a:cxn ang="0">
                  <a:pos x="1146" y="105"/>
                </a:cxn>
                <a:cxn ang="0">
                  <a:pos x="1169" y="89"/>
                </a:cxn>
                <a:cxn ang="0">
                  <a:pos x="1178" y="89"/>
                </a:cxn>
                <a:cxn ang="0">
                  <a:pos x="1178" y="87"/>
                </a:cxn>
                <a:cxn ang="0">
                  <a:pos x="1182" y="87"/>
                </a:cxn>
                <a:cxn ang="0">
                  <a:pos x="1049" y="0"/>
                </a:cxn>
              </a:cxnLst>
              <a:rect l="0" t="0" r="r" b="b"/>
              <a:pathLst>
                <a:path w="1210" h="210">
                  <a:moveTo>
                    <a:pt x="1146" y="105"/>
                  </a:moveTo>
                  <a:lnTo>
                    <a:pt x="1033" y="179"/>
                  </a:lnTo>
                  <a:lnTo>
                    <a:pt x="1031" y="190"/>
                  </a:lnTo>
                  <a:lnTo>
                    <a:pt x="1040" y="207"/>
                  </a:lnTo>
                  <a:lnTo>
                    <a:pt x="1049" y="210"/>
                  </a:lnTo>
                  <a:lnTo>
                    <a:pt x="1182" y="123"/>
                  </a:lnTo>
                  <a:lnTo>
                    <a:pt x="1178" y="123"/>
                  </a:lnTo>
                  <a:lnTo>
                    <a:pt x="1178" y="120"/>
                  </a:lnTo>
                  <a:lnTo>
                    <a:pt x="1169" y="120"/>
                  </a:lnTo>
                  <a:lnTo>
                    <a:pt x="1146" y="105"/>
                  </a:lnTo>
                  <a:close/>
                  <a:moveTo>
                    <a:pt x="1118" y="87"/>
                  </a:moveTo>
                  <a:lnTo>
                    <a:pt x="0" y="87"/>
                  </a:lnTo>
                  <a:lnTo>
                    <a:pt x="0" y="123"/>
                  </a:lnTo>
                  <a:lnTo>
                    <a:pt x="1118" y="123"/>
                  </a:lnTo>
                  <a:lnTo>
                    <a:pt x="1146" y="105"/>
                  </a:lnTo>
                  <a:lnTo>
                    <a:pt x="1118" y="87"/>
                  </a:lnTo>
                  <a:close/>
                  <a:moveTo>
                    <a:pt x="1182" y="87"/>
                  </a:moveTo>
                  <a:lnTo>
                    <a:pt x="1178" y="87"/>
                  </a:lnTo>
                  <a:lnTo>
                    <a:pt x="1178" y="123"/>
                  </a:lnTo>
                  <a:lnTo>
                    <a:pt x="1182" y="123"/>
                  </a:lnTo>
                  <a:lnTo>
                    <a:pt x="1210" y="105"/>
                  </a:lnTo>
                  <a:lnTo>
                    <a:pt x="1182" y="87"/>
                  </a:lnTo>
                  <a:close/>
                  <a:moveTo>
                    <a:pt x="1169" y="89"/>
                  </a:moveTo>
                  <a:lnTo>
                    <a:pt x="1146" y="105"/>
                  </a:lnTo>
                  <a:lnTo>
                    <a:pt x="1169" y="120"/>
                  </a:lnTo>
                  <a:lnTo>
                    <a:pt x="1169" y="89"/>
                  </a:lnTo>
                  <a:close/>
                  <a:moveTo>
                    <a:pt x="1178" y="89"/>
                  </a:moveTo>
                  <a:lnTo>
                    <a:pt x="1169" y="89"/>
                  </a:lnTo>
                  <a:lnTo>
                    <a:pt x="1169" y="120"/>
                  </a:lnTo>
                  <a:lnTo>
                    <a:pt x="1178" y="120"/>
                  </a:lnTo>
                  <a:lnTo>
                    <a:pt x="1178" y="89"/>
                  </a:lnTo>
                  <a:close/>
                  <a:moveTo>
                    <a:pt x="1049" y="0"/>
                  </a:moveTo>
                  <a:lnTo>
                    <a:pt x="1040" y="4"/>
                  </a:lnTo>
                  <a:lnTo>
                    <a:pt x="1031" y="21"/>
                  </a:lnTo>
                  <a:lnTo>
                    <a:pt x="1033" y="32"/>
                  </a:lnTo>
                  <a:lnTo>
                    <a:pt x="1146" y="105"/>
                  </a:lnTo>
                  <a:lnTo>
                    <a:pt x="1169" y="89"/>
                  </a:lnTo>
                  <a:lnTo>
                    <a:pt x="1178" y="89"/>
                  </a:lnTo>
                  <a:lnTo>
                    <a:pt x="1178" y="87"/>
                  </a:lnTo>
                  <a:lnTo>
                    <a:pt x="1182" y="87"/>
                  </a:lnTo>
                  <a:lnTo>
                    <a:pt x="10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pic>
          <p:nvPicPr>
            <p:cNvPr id="27" name="Picture 25"/>
            <p:cNvPicPr>
              <a:picLocks noChangeAspect="1" noChangeArrowheads="1"/>
            </p:cNvPicPr>
            <p:nvPr/>
          </p:nvPicPr>
          <p:blipFill>
            <a:blip r:embed="rId11"/>
            <a:srcRect/>
            <a:stretch>
              <a:fillRect/>
            </a:stretch>
          </p:blipFill>
          <p:spPr bwMode="auto">
            <a:xfrm>
              <a:off x="1204" y="7854"/>
              <a:ext cx="4144" cy="559"/>
            </a:xfrm>
            <a:prstGeom prst="rect">
              <a:avLst/>
            </a:prstGeom>
            <a:noFill/>
          </p:spPr>
        </p:pic>
        <p:pic>
          <p:nvPicPr>
            <p:cNvPr id="28" name="Picture 24"/>
            <p:cNvPicPr>
              <a:picLocks noChangeAspect="1" noChangeArrowheads="1"/>
            </p:cNvPicPr>
            <p:nvPr/>
          </p:nvPicPr>
          <p:blipFill>
            <a:blip r:embed="rId10"/>
            <a:srcRect/>
            <a:stretch>
              <a:fillRect/>
            </a:stretch>
          </p:blipFill>
          <p:spPr bwMode="auto">
            <a:xfrm>
              <a:off x="3181" y="7369"/>
              <a:ext cx="188" cy="473"/>
            </a:xfrm>
            <a:prstGeom prst="rect">
              <a:avLst/>
            </a:prstGeom>
            <a:noFill/>
          </p:spPr>
        </p:pic>
        <p:pic>
          <p:nvPicPr>
            <p:cNvPr id="29" name="Picture 23"/>
            <p:cNvPicPr>
              <a:picLocks noChangeAspect="1" noChangeArrowheads="1"/>
            </p:cNvPicPr>
            <p:nvPr/>
          </p:nvPicPr>
          <p:blipFill>
            <a:blip r:embed="rId12"/>
            <a:srcRect/>
            <a:stretch>
              <a:fillRect/>
            </a:stretch>
          </p:blipFill>
          <p:spPr bwMode="auto">
            <a:xfrm>
              <a:off x="529" y="8900"/>
              <a:ext cx="5509" cy="559"/>
            </a:xfrm>
            <a:prstGeom prst="rect">
              <a:avLst/>
            </a:prstGeom>
            <a:noFill/>
          </p:spPr>
        </p:pic>
        <p:pic>
          <p:nvPicPr>
            <p:cNvPr id="30" name="Picture 22"/>
            <p:cNvPicPr>
              <a:picLocks noChangeAspect="1" noChangeArrowheads="1"/>
            </p:cNvPicPr>
            <p:nvPr/>
          </p:nvPicPr>
          <p:blipFill>
            <a:blip r:embed="rId10"/>
            <a:srcRect/>
            <a:stretch>
              <a:fillRect/>
            </a:stretch>
          </p:blipFill>
          <p:spPr bwMode="auto">
            <a:xfrm>
              <a:off x="3181" y="8415"/>
              <a:ext cx="188" cy="473"/>
            </a:xfrm>
            <a:prstGeom prst="rect">
              <a:avLst/>
            </a:prstGeom>
            <a:noFill/>
          </p:spPr>
        </p:pic>
        <p:pic>
          <p:nvPicPr>
            <p:cNvPr id="31" name="Picture 21"/>
            <p:cNvPicPr>
              <a:picLocks noChangeAspect="1" noChangeArrowheads="1"/>
            </p:cNvPicPr>
            <p:nvPr/>
          </p:nvPicPr>
          <p:blipFill>
            <a:blip r:embed="rId13"/>
            <a:srcRect/>
            <a:stretch>
              <a:fillRect/>
            </a:stretch>
          </p:blipFill>
          <p:spPr bwMode="auto">
            <a:xfrm>
              <a:off x="514" y="9910"/>
              <a:ext cx="5508" cy="942"/>
            </a:xfrm>
            <a:prstGeom prst="rect">
              <a:avLst/>
            </a:prstGeom>
            <a:noFill/>
          </p:spPr>
        </p:pic>
        <p:pic>
          <p:nvPicPr>
            <p:cNvPr id="32" name="Picture 20"/>
            <p:cNvPicPr>
              <a:picLocks noChangeAspect="1" noChangeArrowheads="1"/>
            </p:cNvPicPr>
            <p:nvPr/>
          </p:nvPicPr>
          <p:blipFill>
            <a:blip r:embed="rId14"/>
            <a:srcRect/>
            <a:stretch>
              <a:fillRect/>
            </a:stretch>
          </p:blipFill>
          <p:spPr bwMode="auto">
            <a:xfrm>
              <a:off x="3181" y="9422"/>
              <a:ext cx="188" cy="473"/>
            </a:xfrm>
            <a:prstGeom prst="rect">
              <a:avLst/>
            </a:prstGeom>
            <a:noFill/>
          </p:spPr>
        </p:pic>
        <p:pic>
          <p:nvPicPr>
            <p:cNvPr id="33" name="Picture 19"/>
            <p:cNvPicPr>
              <a:picLocks noChangeAspect="1" noChangeArrowheads="1"/>
            </p:cNvPicPr>
            <p:nvPr/>
          </p:nvPicPr>
          <p:blipFill>
            <a:blip r:embed="rId15"/>
            <a:srcRect/>
            <a:stretch>
              <a:fillRect/>
            </a:stretch>
          </p:blipFill>
          <p:spPr bwMode="auto">
            <a:xfrm>
              <a:off x="1991" y="11300"/>
              <a:ext cx="2634" cy="559"/>
            </a:xfrm>
            <a:prstGeom prst="rect">
              <a:avLst/>
            </a:prstGeom>
            <a:noFill/>
          </p:spPr>
        </p:pic>
        <p:pic>
          <p:nvPicPr>
            <p:cNvPr id="34" name="Picture 18"/>
            <p:cNvPicPr>
              <a:picLocks noChangeAspect="1" noChangeArrowheads="1"/>
            </p:cNvPicPr>
            <p:nvPr/>
          </p:nvPicPr>
          <p:blipFill>
            <a:blip r:embed="rId16"/>
            <a:srcRect/>
            <a:stretch>
              <a:fillRect/>
            </a:stretch>
          </p:blipFill>
          <p:spPr bwMode="auto">
            <a:xfrm>
              <a:off x="3210" y="10815"/>
              <a:ext cx="188" cy="473"/>
            </a:xfrm>
            <a:prstGeom prst="rect">
              <a:avLst/>
            </a:prstGeom>
            <a:noFill/>
          </p:spPr>
        </p:pic>
        <p:pic>
          <p:nvPicPr>
            <p:cNvPr id="35" name="Picture 17"/>
            <p:cNvPicPr>
              <a:picLocks noChangeAspect="1" noChangeArrowheads="1"/>
            </p:cNvPicPr>
            <p:nvPr/>
          </p:nvPicPr>
          <p:blipFill>
            <a:blip r:embed="rId17"/>
            <a:srcRect/>
            <a:stretch>
              <a:fillRect/>
            </a:stretch>
          </p:blipFill>
          <p:spPr bwMode="auto">
            <a:xfrm>
              <a:off x="1477" y="7"/>
              <a:ext cx="3485" cy="561"/>
            </a:xfrm>
            <a:prstGeom prst="rect">
              <a:avLst/>
            </a:prstGeom>
            <a:noFill/>
          </p:spPr>
        </p:pic>
        <p:pic>
          <p:nvPicPr>
            <p:cNvPr id="36" name="Picture 16"/>
            <p:cNvPicPr>
              <a:picLocks noChangeAspect="1" noChangeArrowheads="1"/>
            </p:cNvPicPr>
            <p:nvPr/>
          </p:nvPicPr>
          <p:blipFill>
            <a:blip r:embed="rId18"/>
            <a:srcRect/>
            <a:stretch>
              <a:fillRect/>
            </a:stretch>
          </p:blipFill>
          <p:spPr bwMode="auto">
            <a:xfrm>
              <a:off x="3125" y="534"/>
              <a:ext cx="187" cy="437"/>
            </a:xfrm>
            <a:prstGeom prst="rect">
              <a:avLst/>
            </a:prstGeom>
            <a:noFill/>
          </p:spPr>
        </p:pic>
        <p:sp>
          <p:nvSpPr>
            <p:cNvPr id="37" name="Rectangle 15"/>
            <p:cNvSpPr>
              <a:spLocks noChangeArrowheads="1"/>
            </p:cNvSpPr>
            <p:nvPr/>
          </p:nvSpPr>
          <p:spPr bwMode="auto">
            <a:xfrm>
              <a:off x="3758" y="7277"/>
              <a:ext cx="771" cy="4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8" name="Text Box 14"/>
            <p:cNvSpPr txBox="1">
              <a:spLocks noChangeArrowheads="1"/>
            </p:cNvSpPr>
            <p:nvPr/>
          </p:nvSpPr>
          <p:spPr bwMode="auto">
            <a:xfrm>
              <a:off x="1533" y="3023"/>
              <a:ext cx="3333" cy="8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Test question paper and scheme of evaluation prepared by course coordinator</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9" name="Text Box 13"/>
            <p:cNvSpPr txBox="1">
              <a:spLocks noChangeArrowheads="1"/>
            </p:cNvSpPr>
            <p:nvPr/>
          </p:nvSpPr>
          <p:spPr bwMode="auto">
            <a:xfrm>
              <a:off x="547" y="6306"/>
              <a:ext cx="392" cy="2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Yes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Text Box 12"/>
            <p:cNvSpPr txBox="1">
              <a:spLocks noChangeArrowheads="1"/>
            </p:cNvSpPr>
            <p:nvPr/>
          </p:nvSpPr>
          <p:spPr bwMode="auto">
            <a:xfrm>
              <a:off x="2640" y="6594"/>
              <a:ext cx="1210" cy="2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If correction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Text Box 11"/>
            <p:cNvSpPr txBox="1">
              <a:spLocks noChangeArrowheads="1"/>
            </p:cNvSpPr>
            <p:nvPr/>
          </p:nvSpPr>
          <p:spPr bwMode="auto">
            <a:xfrm>
              <a:off x="3926" y="7372"/>
              <a:ext cx="313" cy="2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No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 Box 10"/>
            <p:cNvSpPr txBox="1">
              <a:spLocks noChangeArrowheads="1"/>
            </p:cNvSpPr>
            <p:nvPr/>
          </p:nvSpPr>
          <p:spPr bwMode="auto">
            <a:xfrm>
              <a:off x="1991" y="11300"/>
              <a:ext cx="2634" cy="522"/>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Measurement analysis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Text Box 9"/>
            <p:cNvSpPr txBox="1">
              <a:spLocks noChangeArrowheads="1"/>
            </p:cNvSpPr>
            <p:nvPr/>
          </p:nvSpPr>
          <p:spPr bwMode="auto">
            <a:xfrm>
              <a:off x="514" y="9910"/>
              <a:ext cx="5508" cy="905"/>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Test papers are evaluated according to scheme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Text Box 8"/>
            <p:cNvSpPr txBox="1">
              <a:spLocks noChangeArrowheads="1"/>
            </p:cNvSpPr>
            <p:nvPr/>
          </p:nvSpPr>
          <p:spPr bwMode="auto">
            <a:xfrm>
              <a:off x="529" y="8900"/>
              <a:ext cx="5509" cy="522"/>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Submitted to coordinator for conduction of test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5" name="Text Box 7"/>
            <p:cNvSpPr txBox="1">
              <a:spLocks noChangeArrowheads="1"/>
            </p:cNvSpPr>
            <p:nvPr/>
          </p:nvSpPr>
          <p:spPr bwMode="auto">
            <a:xfrm>
              <a:off x="1204" y="7854"/>
              <a:ext cx="4144" cy="522"/>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Approved by HOD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6" name="Text Box 6"/>
            <p:cNvSpPr txBox="1">
              <a:spLocks noChangeArrowheads="1"/>
            </p:cNvSpPr>
            <p:nvPr/>
          </p:nvSpPr>
          <p:spPr bwMode="auto">
            <a:xfrm>
              <a:off x="1123" y="4563"/>
              <a:ext cx="4193" cy="1164"/>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Reviewed by </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HOD</a:t>
              </a: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Verified for format, syllabus coverage and blooms taxonomy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7" name="Text Box 5"/>
            <p:cNvSpPr txBox="1">
              <a:spLocks noChangeArrowheads="1"/>
            </p:cNvSpPr>
            <p:nvPr/>
          </p:nvSpPr>
          <p:spPr bwMode="auto">
            <a:xfrm>
              <a:off x="1477" y="1956"/>
              <a:ext cx="3485" cy="523"/>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Invigilation work allotment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Text Box 4"/>
            <p:cNvSpPr txBox="1">
              <a:spLocks noChangeArrowheads="1"/>
            </p:cNvSpPr>
            <p:nvPr/>
          </p:nvSpPr>
          <p:spPr bwMode="auto">
            <a:xfrm>
              <a:off x="1477" y="983"/>
              <a:ext cx="3485" cy="523"/>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Test time table preparation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9" name="Text Box 3"/>
            <p:cNvSpPr txBox="1">
              <a:spLocks noChangeArrowheads="1"/>
            </p:cNvSpPr>
            <p:nvPr/>
          </p:nvSpPr>
          <p:spPr bwMode="auto">
            <a:xfrm>
              <a:off x="1477" y="7"/>
              <a:ext cx="3485" cy="524"/>
            </a:xfrm>
            <a:prstGeom prst="rect">
              <a:avLst/>
            </a:prstGeom>
            <a:noFill/>
            <a:ln w="9525">
              <a:solidFill>
                <a:srgbClr val="40A7C2"/>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College calendar of events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50" name="Rectangle 49"/>
          <p:cNvSpPr/>
          <p:nvPr/>
        </p:nvSpPr>
        <p:spPr>
          <a:xfrm>
            <a:off x="7916334" y="786638"/>
            <a:ext cx="4123266" cy="338554"/>
          </a:xfrm>
          <a:prstGeom prst="rect">
            <a:avLst/>
          </a:prstGeom>
          <a:solidFill>
            <a:schemeClr val="accent6">
              <a:lumMod val="40000"/>
              <a:lumOff val="60000"/>
            </a:schemeClr>
          </a:solidFill>
        </p:spPr>
        <p:txBody>
          <a:bodyPr wrap="square">
            <a:spAutoFit/>
          </a:bodyPr>
          <a:lstStyle/>
          <a:p>
            <a:r>
              <a:rPr lang="en-US" sz="1600" b="1" dirty="0" smtClean="0">
                <a:solidFill>
                  <a:schemeClr val="tx2">
                    <a:lumMod val="75000"/>
                  </a:schemeClr>
                </a:solidFill>
                <a:latin typeface="Times New Roman" panose="02020603050405020304" pitchFamily="18" charset="0"/>
                <a:cs typeface="Times New Roman" pitchFamily="18" charset="0"/>
              </a:rPr>
              <a:t>Process Of Conducting Internal Assessment</a:t>
            </a:r>
            <a:endParaRPr lang="en-US" sz="1600" b="1" dirty="0">
              <a:solidFill>
                <a:schemeClr val="tx2">
                  <a:lumMod val="75000"/>
                </a:schemeClr>
              </a:solidFill>
              <a:latin typeface="Times New Roman" panose="02020603050405020304" pitchFamily="18" charset="0"/>
              <a:cs typeface="Times New Roman" pitchFamily="18" charset="0"/>
            </a:endParaRPr>
          </a:p>
        </p:txBody>
      </p:sp>
      <p:sp>
        <p:nvSpPr>
          <p:cNvPr id="51" name="Date Placeholder 50"/>
          <p:cNvSpPr>
            <a:spLocks noGrp="1"/>
          </p:cNvSpPr>
          <p:nvPr>
            <p:ph type="dt" sz="half" idx="10"/>
          </p:nvPr>
        </p:nvSpPr>
        <p:spPr/>
        <p:txBody>
          <a:bodyPr/>
          <a:lstStyle/>
          <a:p>
            <a:fld id="{039B30C2-B6EF-4AC3-86BB-1586EBF7CB78}" type="datetime5">
              <a:rPr lang="en-US" smtClean="0"/>
              <a:pPr/>
              <a:t>20-Sep-21</a:t>
            </a:fld>
            <a:endParaRPr lang="en-US"/>
          </a:p>
        </p:txBody>
      </p:sp>
      <p:sp>
        <p:nvSpPr>
          <p:cNvPr id="52" name="Slide Number Placeholder 51"/>
          <p:cNvSpPr>
            <a:spLocks noGrp="1"/>
          </p:cNvSpPr>
          <p:nvPr>
            <p:ph type="sldNum" sz="quarter" idx="12"/>
          </p:nvPr>
        </p:nvSpPr>
        <p:spPr/>
        <p:txBody>
          <a:bodyPr/>
          <a:lstStyle/>
          <a:p>
            <a:fld id="{655D1332-1337-463C-A5CC-B07214B49452}" type="slidenum">
              <a:rPr lang="en-US" smtClean="0"/>
              <a:pPr/>
              <a:t>12</a:t>
            </a:fld>
            <a:endParaRPr lang="en-US"/>
          </a:p>
        </p:txBody>
      </p:sp>
      <p:sp>
        <p:nvSpPr>
          <p:cNvPr id="53" name="Footer Placeholder 52"/>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6036" y="1152877"/>
            <a:ext cx="8820727" cy="605893"/>
          </a:xfrm>
          <a:solidFill>
            <a:schemeClr val="accent6">
              <a:lumMod val="40000"/>
              <a:lumOff val="60000"/>
            </a:schemeClr>
          </a:solidFill>
          <a:effectLst>
            <a:innerShdw blurRad="114300">
              <a:prstClr val="black"/>
            </a:innerShdw>
          </a:effectLst>
        </p:spPr>
        <p:txBody>
          <a:bodyPr anchor="ctr">
            <a:noAutofit/>
          </a:bodyPr>
          <a:lstStyle/>
          <a:p>
            <a:r>
              <a:rPr lang="en-US" sz="2800" b="1" dirty="0">
                <a:latin typeface="Times New Roman" pitchFamily="18" charset="0"/>
                <a:cs typeface="Times New Roman" pitchFamily="18" charset="0"/>
              </a:rPr>
              <a:t>Program Specific </a:t>
            </a:r>
            <a:r>
              <a:rPr lang="en-US" sz="2800" b="1" dirty="0" smtClean="0">
                <a:latin typeface="Times New Roman" pitchFamily="18" charset="0"/>
                <a:cs typeface="Times New Roman" pitchFamily="18" charset="0"/>
              </a:rPr>
              <a:t>Outcomes(PSOs</a:t>
            </a:r>
            <a:r>
              <a:rPr lang="en-US" sz="2800" b="1" dirty="0">
                <a:latin typeface="Times New Roman" pitchFamily="18" charset="0"/>
                <a:cs typeface="Times New Roman" pitchFamily="18" charset="0"/>
              </a:rPr>
              <a:t>)</a:t>
            </a:r>
          </a:p>
        </p:txBody>
      </p:sp>
      <p:sp>
        <p:nvSpPr>
          <p:cNvPr id="6" name="Content Placeholder 5"/>
          <p:cNvSpPr>
            <a:spLocks noGrp="1"/>
          </p:cNvSpPr>
          <p:nvPr>
            <p:ph idx="1"/>
          </p:nvPr>
        </p:nvSpPr>
        <p:spPr>
          <a:xfrm>
            <a:off x="1934281" y="1887759"/>
            <a:ext cx="9538063" cy="3898054"/>
          </a:xfrm>
          <a:solidFill>
            <a:schemeClr val="bg1">
              <a:lumMod val="95000"/>
            </a:schemeClr>
          </a:solidFill>
          <a:ln>
            <a:solidFill>
              <a:schemeClr val="accent2">
                <a:lumMod val="50000"/>
              </a:schemeClr>
            </a:solidFill>
          </a:ln>
        </p:spPr>
        <p:txBody>
          <a:bodyPr>
            <a:normAutofit/>
          </a:bodyPr>
          <a:lstStyle/>
          <a:p>
            <a:pPr algn="just">
              <a:buNone/>
            </a:pPr>
            <a:r>
              <a:rPr lang="en-US" sz="2200" b="1" dirty="0" smtClean="0">
                <a:solidFill>
                  <a:srgbClr val="00B050"/>
                </a:solidFill>
                <a:latin typeface="Times New Roman" pitchFamily="18" charset="0"/>
                <a:cs typeface="Times New Roman" pitchFamily="18" charset="0"/>
              </a:rPr>
              <a:t>PSO 1</a:t>
            </a:r>
            <a:endParaRPr lang="en-US" sz="2200" dirty="0" smtClean="0">
              <a:solidFill>
                <a:srgbClr val="00B050"/>
              </a:solidFill>
              <a:latin typeface="Times New Roman" pitchFamily="18" charset="0"/>
              <a:cs typeface="Times New Roman" pitchFamily="18" charset="0"/>
            </a:endParaRPr>
          </a:p>
          <a:p>
            <a:pPr algn="just"/>
            <a:r>
              <a:rPr lang="en-US" sz="2200" dirty="0" smtClean="0">
                <a:solidFill>
                  <a:srgbClr val="00B050"/>
                </a:solidFill>
                <a:latin typeface="Times New Roman" pitchFamily="18" charset="0"/>
                <a:cs typeface="Times New Roman" pitchFamily="18" charset="0"/>
              </a:rPr>
              <a:t>Graduates will be able to analyze, design and execute the civil engineering structures effectively for the sustainable development.</a:t>
            </a:r>
          </a:p>
          <a:p>
            <a:pPr algn="just">
              <a:buNone/>
            </a:pPr>
            <a:r>
              <a:rPr lang="en-US" sz="2200" b="1" dirty="0" smtClean="0">
                <a:solidFill>
                  <a:srgbClr val="0070C0"/>
                </a:solidFill>
                <a:latin typeface="Times New Roman" pitchFamily="18" charset="0"/>
                <a:cs typeface="Times New Roman" pitchFamily="18" charset="0"/>
              </a:rPr>
              <a:t>PSO 2</a:t>
            </a:r>
            <a:endParaRPr lang="en-US" sz="2200" dirty="0" smtClean="0">
              <a:solidFill>
                <a:srgbClr val="0070C0"/>
              </a:solidFill>
              <a:latin typeface="Times New Roman" pitchFamily="18" charset="0"/>
              <a:cs typeface="Times New Roman" pitchFamily="18" charset="0"/>
            </a:endParaRPr>
          </a:p>
          <a:p>
            <a:pPr algn="just"/>
            <a:r>
              <a:rPr lang="en-US" sz="2200" dirty="0" smtClean="0">
                <a:solidFill>
                  <a:srgbClr val="0070C0"/>
                </a:solidFill>
                <a:latin typeface="Times New Roman" pitchFamily="18" charset="0"/>
                <a:cs typeface="Times New Roman" pitchFamily="18" charset="0"/>
              </a:rPr>
              <a:t>Graduates will acquire critical thinking abilities and technical skills for the usage of modern tools in development of civil engineering structures.</a:t>
            </a:r>
          </a:p>
          <a:p>
            <a:pPr algn="just">
              <a:buNone/>
            </a:pPr>
            <a:r>
              <a:rPr lang="en-US" sz="2200" b="1" dirty="0" smtClean="0">
                <a:solidFill>
                  <a:srgbClr val="FF0000"/>
                </a:solidFill>
                <a:latin typeface="Times New Roman" pitchFamily="18" charset="0"/>
                <a:cs typeface="Times New Roman" pitchFamily="18" charset="0"/>
              </a:rPr>
              <a:t>PSO 3</a:t>
            </a:r>
            <a:endParaRPr lang="en-US" sz="2200" dirty="0" smtClean="0">
              <a:solidFill>
                <a:srgbClr val="FF0000"/>
              </a:solidFill>
              <a:latin typeface="Times New Roman" pitchFamily="18" charset="0"/>
              <a:cs typeface="Times New Roman" pitchFamily="18" charset="0"/>
            </a:endParaRPr>
          </a:p>
          <a:p>
            <a:pPr algn="just"/>
            <a:r>
              <a:rPr lang="en-US" sz="2200" dirty="0" smtClean="0">
                <a:solidFill>
                  <a:srgbClr val="FF0000"/>
                </a:solidFill>
                <a:latin typeface="Times New Roman" pitchFamily="18" charset="0"/>
                <a:cs typeface="Times New Roman" pitchFamily="18" charset="0"/>
              </a:rPr>
              <a:t>Graduates will be able to get opportunities for their professional growth, demonstrate communication and aptitude skills to face the challenges and needs of our society.</a:t>
            </a:r>
          </a:p>
          <a:p>
            <a:endParaRPr lang="en-US" dirty="0"/>
          </a:p>
        </p:txBody>
      </p:sp>
      <p:sp>
        <p:nvSpPr>
          <p:cNvPr id="9"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sp>
        <p:nvSpPr>
          <p:cNvPr id="10" name="Flowchart: Alternate Process 9"/>
          <p:cNvSpPr/>
          <p:nvPr/>
        </p:nvSpPr>
        <p:spPr>
          <a:xfrm>
            <a:off x="96986" y="1385454"/>
            <a:ext cx="1177632" cy="460279"/>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11" name="Flowchart: Alternate Process 10"/>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13" name="Flowchart: Alternate Process 12"/>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14" name="Flowchart: Alternate Process 13"/>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15" name="Flowchart: Alternate Process 14"/>
          <p:cNvSpPr/>
          <p:nvPr/>
        </p:nvSpPr>
        <p:spPr>
          <a:xfrm>
            <a:off x="191658" y="5604933"/>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16" name="Date Placeholder 15"/>
          <p:cNvSpPr>
            <a:spLocks noGrp="1"/>
          </p:cNvSpPr>
          <p:nvPr>
            <p:ph type="dt" sz="half" idx="10"/>
          </p:nvPr>
        </p:nvSpPr>
        <p:spPr/>
        <p:txBody>
          <a:bodyPr/>
          <a:lstStyle/>
          <a:p>
            <a:fld id="{B497A0AB-1BCF-424E-8FCA-CC47FB22817C}" type="datetime5">
              <a:rPr lang="en-US" smtClean="0"/>
              <a:pPr/>
              <a:t>20-Sep-21</a:t>
            </a:fld>
            <a:endParaRPr lang="en-US"/>
          </a:p>
        </p:txBody>
      </p:sp>
      <p:sp>
        <p:nvSpPr>
          <p:cNvPr id="17" name="Slide Number Placeholder 16"/>
          <p:cNvSpPr>
            <a:spLocks noGrp="1"/>
          </p:cNvSpPr>
          <p:nvPr>
            <p:ph type="sldNum" sz="quarter" idx="12"/>
          </p:nvPr>
        </p:nvSpPr>
        <p:spPr/>
        <p:txBody>
          <a:bodyPr/>
          <a:lstStyle/>
          <a:p>
            <a:fld id="{655D1332-1337-463C-A5CC-B07214B49452}" type="slidenum">
              <a:rPr lang="en-US" smtClean="0"/>
              <a:pPr/>
              <a:t>13</a:t>
            </a:fld>
            <a:endParaRPr lang="en-US"/>
          </a:p>
        </p:txBody>
      </p:sp>
      <p:sp>
        <p:nvSpPr>
          <p:cNvPr id="18" name="Footer Placeholder 17"/>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11927" y="3756322"/>
            <a:ext cx="2202873" cy="2021023"/>
          </a:xfrm>
          <a:prstGeom prst="ellipse">
            <a:avLst/>
          </a:prstGeom>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dirty="0" smtClean="0">
                <a:solidFill>
                  <a:schemeClr val="accent1">
                    <a:lumMod val="50000"/>
                  </a:schemeClr>
                </a:solidFill>
              </a:rPr>
              <a:t>Process to define the Course Outcomes </a:t>
            </a:r>
            <a:endParaRPr lang="en-IN" sz="2400" dirty="0">
              <a:solidFill>
                <a:schemeClr val="accent1">
                  <a:lumMod val="50000"/>
                </a:schemeClr>
              </a:solidFill>
            </a:endParaRPr>
          </a:p>
        </p:txBody>
      </p:sp>
      <p:sp>
        <p:nvSpPr>
          <p:cNvPr id="2" name="Rounded Rectangle 1"/>
          <p:cNvSpPr/>
          <p:nvPr/>
        </p:nvSpPr>
        <p:spPr>
          <a:xfrm>
            <a:off x="3822377" y="1382523"/>
            <a:ext cx="252028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Course Co-ordinator</a:t>
            </a:r>
            <a:endParaRPr lang="en-IN" dirty="0">
              <a:solidFill>
                <a:sysClr val="windowText" lastClr="000000"/>
              </a:solidFill>
            </a:endParaRPr>
          </a:p>
        </p:txBody>
      </p:sp>
      <p:sp>
        <p:nvSpPr>
          <p:cNvPr id="8" name="Rounded Rectangle 7"/>
          <p:cNvSpPr/>
          <p:nvPr/>
        </p:nvSpPr>
        <p:spPr>
          <a:xfrm>
            <a:off x="3789626" y="3007401"/>
            <a:ext cx="2553033"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Module Co-ordinator</a:t>
            </a:r>
            <a:endParaRPr lang="en-IN" dirty="0">
              <a:solidFill>
                <a:sysClr val="windowText" lastClr="000000"/>
              </a:solidFill>
            </a:endParaRPr>
          </a:p>
        </p:txBody>
      </p:sp>
      <p:sp>
        <p:nvSpPr>
          <p:cNvPr id="9" name="Rounded Rectangle 8"/>
          <p:cNvSpPr/>
          <p:nvPr/>
        </p:nvSpPr>
        <p:spPr>
          <a:xfrm>
            <a:off x="7062736" y="878467"/>
            <a:ext cx="2603612"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University Curriculum</a:t>
            </a:r>
            <a:endParaRPr lang="en-IN" dirty="0">
              <a:solidFill>
                <a:sysClr val="windowText" lastClr="000000"/>
              </a:solidFill>
            </a:endParaRPr>
          </a:p>
        </p:txBody>
      </p:sp>
      <p:sp>
        <p:nvSpPr>
          <p:cNvPr id="10" name="Rounded Rectangle 9"/>
          <p:cNvSpPr/>
          <p:nvPr/>
        </p:nvSpPr>
        <p:spPr>
          <a:xfrm>
            <a:off x="7062736" y="2390635"/>
            <a:ext cx="2603612"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Define Course  Outcomes</a:t>
            </a:r>
            <a:endParaRPr lang="en-IN" dirty="0">
              <a:solidFill>
                <a:sysClr val="windowText" lastClr="000000"/>
              </a:solidFill>
            </a:endParaRPr>
          </a:p>
        </p:txBody>
      </p:sp>
      <p:sp>
        <p:nvSpPr>
          <p:cNvPr id="3" name="Flowchart: Decision 2"/>
          <p:cNvSpPr/>
          <p:nvPr/>
        </p:nvSpPr>
        <p:spPr>
          <a:xfrm>
            <a:off x="6479035" y="3613950"/>
            <a:ext cx="3653760" cy="141996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ysClr val="windowText" lastClr="000000"/>
                </a:solidFill>
              </a:rPr>
              <a:t>PAC</a:t>
            </a:r>
          </a:p>
          <a:p>
            <a:pPr algn="ctr"/>
            <a:r>
              <a:rPr lang="en-IN" dirty="0" smtClean="0">
                <a:solidFill>
                  <a:sysClr val="windowText" lastClr="000000"/>
                </a:solidFill>
              </a:rPr>
              <a:t>Approval </a:t>
            </a:r>
            <a:endParaRPr lang="en-IN" dirty="0">
              <a:solidFill>
                <a:sysClr val="windowText" lastClr="000000"/>
              </a:solidFill>
            </a:endParaRPr>
          </a:p>
        </p:txBody>
      </p:sp>
      <p:sp>
        <p:nvSpPr>
          <p:cNvPr id="11" name="Rounded Rectangle 10"/>
          <p:cNvSpPr/>
          <p:nvPr/>
        </p:nvSpPr>
        <p:spPr>
          <a:xfrm>
            <a:off x="7004109" y="5494879"/>
            <a:ext cx="2603612"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Approved Course Outcomes</a:t>
            </a:r>
            <a:endParaRPr lang="en-IN" dirty="0">
              <a:solidFill>
                <a:sysClr val="windowText" lastClr="000000"/>
              </a:solidFill>
            </a:endParaRPr>
          </a:p>
        </p:txBody>
      </p:sp>
      <p:cxnSp>
        <p:nvCxnSpPr>
          <p:cNvPr id="13" name="Straight Arrow Connector 12"/>
          <p:cNvCxnSpPr>
            <a:stCxn id="2" idx="3"/>
          </p:cNvCxnSpPr>
          <p:nvPr/>
        </p:nvCxnSpPr>
        <p:spPr>
          <a:xfrm>
            <a:off x="6342659" y="1778567"/>
            <a:ext cx="720080" cy="8545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6342659" y="2890953"/>
            <a:ext cx="720080" cy="51822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8289186" y="1670555"/>
            <a:ext cx="16729" cy="7200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8272457" y="3156658"/>
            <a:ext cx="16729" cy="45729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endCxn id="11" idx="0"/>
          </p:cNvCxnSpPr>
          <p:nvPr/>
        </p:nvCxnSpPr>
        <p:spPr>
          <a:xfrm flipH="1">
            <a:off x="8305915" y="5033915"/>
            <a:ext cx="8405" cy="4609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3" idx="3"/>
          </p:cNvCxnSpPr>
          <p:nvPr/>
        </p:nvCxnSpPr>
        <p:spPr>
          <a:xfrm>
            <a:off x="10132796" y="4323934"/>
            <a:ext cx="856457" cy="1009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flipV="1">
            <a:off x="10989252" y="2174611"/>
            <a:ext cx="0" cy="2149322"/>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H="1">
            <a:off x="8305916" y="2174611"/>
            <a:ext cx="268333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Rounded Rectangle 20"/>
          <p:cNvSpPr/>
          <p:nvPr/>
        </p:nvSpPr>
        <p:spPr>
          <a:xfrm>
            <a:off x="10200879" y="3830795"/>
            <a:ext cx="642942" cy="4286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No</a:t>
            </a:r>
            <a:endParaRPr lang="en-US" dirty="0">
              <a:solidFill>
                <a:sysClr val="windowText" lastClr="000000"/>
              </a:solidFill>
            </a:endParaRPr>
          </a:p>
        </p:txBody>
      </p:sp>
      <p:sp>
        <p:nvSpPr>
          <p:cNvPr id="22" name="Rounded Rectangle 21"/>
          <p:cNvSpPr/>
          <p:nvPr/>
        </p:nvSpPr>
        <p:spPr>
          <a:xfrm>
            <a:off x="8700682" y="5045241"/>
            <a:ext cx="857257"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Yes</a:t>
            </a:r>
            <a:endParaRPr lang="en-US" dirty="0">
              <a:solidFill>
                <a:sysClr val="windowText" lastClr="000000"/>
              </a:solidFill>
            </a:endParaRPr>
          </a:p>
        </p:txBody>
      </p:sp>
      <p:sp>
        <p:nvSpPr>
          <p:cNvPr id="28"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sp>
        <p:nvSpPr>
          <p:cNvPr id="35" name="Flowchart: Alternate Process 34"/>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36" name="Flowchart: Alternate Process 35"/>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37" name="Flowchart: Alternate Process 36"/>
          <p:cNvSpPr/>
          <p:nvPr/>
        </p:nvSpPr>
        <p:spPr>
          <a:xfrm>
            <a:off x="110841" y="2161303"/>
            <a:ext cx="1177634" cy="505697"/>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38" name="Flowchart: Alternate Process 37"/>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39" name="Flowchart: Alternate Process 38"/>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40" name="Flowchart: Alternate Process 39"/>
          <p:cNvSpPr/>
          <p:nvPr/>
        </p:nvSpPr>
        <p:spPr>
          <a:xfrm>
            <a:off x="191658" y="5604933"/>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30" name="Date Placeholder 29"/>
          <p:cNvSpPr>
            <a:spLocks noGrp="1"/>
          </p:cNvSpPr>
          <p:nvPr>
            <p:ph type="dt" sz="half" idx="10"/>
          </p:nvPr>
        </p:nvSpPr>
        <p:spPr/>
        <p:txBody>
          <a:bodyPr/>
          <a:lstStyle/>
          <a:p>
            <a:fld id="{F4BB4D88-A027-4BA3-9E53-1666E6E9E8F2}" type="datetime5">
              <a:rPr lang="en-US" smtClean="0"/>
              <a:pPr/>
              <a:t>20-Sep-21</a:t>
            </a:fld>
            <a:endParaRPr lang="en-US"/>
          </a:p>
        </p:txBody>
      </p:sp>
      <p:sp>
        <p:nvSpPr>
          <p:cNvPr id="31" name="Slide Number Placeholder 30"/>
          <p:cNvSpPr>
            <a:spLocks noGrp="1"/>
          </p:cNvSpPr>
          <p:nvPr>
            <p:ph type="sldNum" sz="quarter" idx="12"/>
          </p:nvPr>
        </p:nvSpPr>
        <p:spPr/>
        <p:txBody>
          <a:bodyPr/>
          <a:lstStyle/>
          <a:p>
            <a:fld id="{655D1332-1337-463C-A5CC-B07214B49452}" type="slidenum">
              <a:rPr lang="en-US" smtClean="0"/>
              <a:pPr/>
              <a:t>14</a:t>
            </a:fld>
            <a:endParaRPr lang="en-US"/>
          </a:p>
        </p:txBody>
      </p:sp>
      <p:sp>
        <p:nvSpPr>
          <p:cNvPr id="32" name="Footer Placeholder 31"/>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3107212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94020959"/>
              </p:ext>
            </p:extLst>
          </p:nvPr>
        </p:nvGraphicFramePr>
        <p:xfrm>
          <a:off x="1637146" y="875803"/>
          <a:ext cx="10347036" cy="2736081"/>
        </p:xfrm>
        <a:graphic>
          <a:graphicData uri="http://schemas.openxmlformats.org/drawingml/2006/table">
            <a:tbl>
              <a:tblPr>
                <a:tableStyleId>{5C22544A-7EE6-4342-B048-85BDC9FD1C3A}</a:tableStyleId>
              </a:tblPr>
              <a:tblGrid>
                <a:gridCol w="10347036"/>
              </a:tblGrid>
              <a:tr h="384882">
                <a:tc>
                  <a:txBody>
                    <a:bodyPr/>
                    <a:lstStyle/>
                    <a:p>
                      <a:pPr algn="l" fontAlgn="ctr"/>
                      <a:r>
                        <a:rPr lang="en-US" sz="1400" b="0" i="0" u="none" strike="noStrike" dirty="0" smtClean="0">
                          <a:solidFill>
                            <a:srgbClr val="C00000"/>
                          </a:solidFill>
                          <a:effectLst/>
                          <a:latin typeface="Times New Roman" pitchFamily="18" charset="0"/>
                          <a:cs typeface="Times New Roman" pitchFamily="18" charset="0"/>
                        </a:rPr>
                        <a:t>               </a:t>
                      </a:r>
                      <a:r>
                        <a:rPr lang="en-US" sz="1400" b="1" dirty="0" smtClean="0">
                          <a:solidFill>
                            <a:srgbClr val="C00000"/>
                          </a:solidFill>
                          <a:latin typeface="Lucida Sans" panose="020B0602030504020204" pitchFamily="34" charset="0"/>
                          <a:cs typeface="Andalus" panose="02020603050405020304" pitchFamily="18" charset="-78"/>
                        </a:rPr>
                        <a:t>CO, PO and PSO Mapping</a:t>
                      </a:r>
                      <a:r>
                        <a:rPr lang="en-US" sz="1400" b="0" i="0" u="none" strike="noStrike" dirty="0" smtClean="0">
                          <a:solidFill>
                            <a:srgbClr val="C00000"/>
                          </a:solidFill>
                          <a:effectLst/>
                          <a:latin typeface="Times New Roman" pitchFamily="18" charset="0"/>
                          <a:cs typeface="Times New Roman" pitchFamily="18" charset="0"/>
                        </a:rPr>
                        <a:t>            </a:t>
                      </a:r>
                      <a:r>
                        <a:rPr lang="en-US" sz="1400" b="1" i="0" u="none" strike="noStrike" dirty="0" smtClean="0">
                          <a:solidFill>
                            <a:srgbClr val="C00000"/>
                          </a:solidFill>
                          <a:effectLst/>
                          <a:latin typeface="Times New Roman" pitchFamily="18" charset="0"/>
                          <a:cs typeface="Times New Roman" pitchFamily="18" charset="0"/>
                        </a:rPr>
                        <a:t>Course Code:      </a:t>
                      </a:r>
                      <a:r>
                        <a:rPr lang="en-US" sz="1800" b="1" i="0" kern="1200" dirty="0" smtClean="0">
                          <a:solidFill>
                            <a:srgbClr val="C00000"/>
                          </a:solidFill>
                          <a:latin typeface="+mn-lt"/>
                          <a:ea typeface="+mn-ea"/>
                          <a:cs typeface="+mn-cs"/>
                        </a:rPr>
                        <a:t>15C202</a:t>
                      </a:r>
                      <a:r>
                        <a:rPr lang="en-US" sz="1400" b="1" i="0" u="none" strike="noStrike" dirty="0" smtClean="0">
                          <a:solidFill>
                            <a:srgbClr val="C00000"/>
                          </a:solidFill>
                          <a:effectLst/>
                          <a:latin typeface="Times New Roman" pitchFamily="18" charset="0"/>
                          <a:cs typeface="Times New Roman" pitchFamily="18" charset="0"/>
                        </a:rPr>
                        <a:t>      </a:t>
                      </a:r>
                      <a:r>
                        <a:rPr lang="en-US" sz="1400" b="1" i="0" u="none" strike="noStrike" baseline="0" dirty="0" smtClean="0">
                          <a:solidFill>
                            <a:srgbClr val="C00000"/>
                          </a:solidFill>
                          <a:effectLst/>
                          <a:latin typeface="Times New Roman" pitchFamily="18" charset="0"/>
                          <a:cs typeface="Times New Roman" pitchFamily="18" charset="0"/>
                        </a:rPr>
                        <a:t> </a:t>
                      </a:r>
                      <a:r>
                        <a:rPr lang="en-US" sz="1400" b="1" i="0" u="none" strike="noStrike" dirty="0" smtClean="0">
                          <a:solidFill>
                            <a:srgbClr val="C00000"/>
                          </a:solidFill>
                          <a:effectLst/>
                          <a:latin typeface="Times New Roman" pitchFamily="18" charset="0"/>
                          <a:cs typeface="Times New Roman" pitchFamily="18" charset="0"/>
                        </a:rPr>
                        <a:t> Course Name:  </a:t>
                      </a:r>
                      <a:r>
                        <a:rPr lang="en-US" sz="1800" i="0" kern="1200" dirty="0" smtClean="0">
                          <a:solidFill>
                            <a:srgbClr val="C00000"/>
                          </a:solidFill>
                          <a:latin typeface="+mn-lt"/>
                          <a:ea typeface="+mn-ea"/>
                          <a:cs typeface="+mn-cs"/>
                        </a:rPr>
                        <a:t>Strength of Materials </a:t>
                      </a:r>
                      <a:r>
                        <a:rPr lang="en-US" sz="1800" i="0" kern="1200" dirty="0" smtClean="0">
                          <a:solidFill>
                            <a:srgbClr val="FF0000"/>
                          </a:solidFill>
                          <a:latin typeface="+mn-lt"/>
                          <a:ea typeface="+mn-ea"/>
                          <a:cs typeface="+mn-cs"/>
                        </a:rPr>
                        <a:t>[15CV32]</a:t>
                      </a:r>
                      <a:endParaRPr lang="en-US" sz="1400" b="0" i="0" u="none" strike="noStrike" dirty="0">
                        <a:solidFill>
                          <a:srgbClr val="FF0000"/>
                        </a:solidFill>
                        <a:effectLst/>
                        <a:latin typeface="Times New Roman" pitchFamily="18" charset="0"/>
                        <a:cs typeface="Times New Roman" pitchFamily="18" charset="0"/>
                      </a:endParaRPr>
                    </a:p>
                  </a:txBody>
                  <a:tcPr marL="0" marR="0" marT="0" marB="0" anchor="ctr">
                    <a:solidFill>
                      <a:schemeClr val="accent3"/>
                    </a:solidFill>
                  </a:tcPr>
                </a:tc>
              </a:tr>
              <a:tr h="417973">
                <a:tc>
                  <a:txBody>
                    <a:bodyPr/>
                    <a:lstStyle/>
                    <a:p>
                      <a:pPr algn="l" fontAlgn="ctr"/>
                      <a:r>
                        <a:rPr lang="en-US" sz="1800" u="none" strike="noStrike" dirty="0" smtClean="0">
                          <a:solidFill>
                            <a:schemeClr val="tx1"/>
                          </a:solidFill>
                          <a:effectLst/>
                          <a:latin typeface="Times New Roman" pitchFamily="18" charset="0"/>
                          <a:cs typeface="Times New Roman" pitchFamily="18" charset="0"/>
                        </a:rPr>
                        <a:t> CO1: </a:t>
                      </a:r>
                      <a:r>
                        <a:rPr lang="en-US" sz="1800" i="0" kern="1200" dirty="0" smtClean="0">
                          <a:solidFill>
                            <a:schemeClr val="tx1"/>
                          </a:solidFill>
                          <a:latin typeface="+mn-lt"/>
                          <a:ea typeface="+mn-ea"/>
                          <a:cs typeface="+mn-cs"/>
                        </a:rPr>
                        <a:t>Analyze the stress and strain behavior of materials.</a:t>
                      </a:r>
                      <a:endParaRPr lang="en-US" sz="1800" b="0" i="0" u="none" strike="noStrike" dirty="0">
                        <a:solidFill>
                          <a:schemeClr val="tx1"/>
                        </a:solidFill>
                        <a:effectLst/>
                        <a:latin typeface="Times New Roman" pitchFamily="18" charset="0"/>
                        <a:cs typeface="Times New Roman" pitchFamily="18" charset="0"/>
                      </a:endParaRPr>
                    </a:p>
                  </a:txBody>
                  <a:tcPr marL="0" marR="0" marT="0" marB="0" anchor="ctr"/>
                </a:tc>
              </a:tr>
              <a:tr h="487531">
                <a:tc>
                  <a:txBody>
                    <a:bodyPr/>
                    <a:lstStyle/>
                    <a:p>
                      <a:pPr algn="l" fontAlgn="ctr"/>
                      <a:r>
                        <a:rPr lang="en-US" sz="1800" u="none" strike="noStrike" dirty="0" smtClean="0">
                          <a:solidFill>
                            <a:schemeClr val="tx1"/>
                          </a:solidFill>
                          <a:effectLst/>
                          <a:latin typeface="Times New Roman" pitchFamily="18" charset="0"/>
                          <a:cs typeface="Times New Roman" pitchFamily="18" charset="0"/>
                        </a:rPr>
                        <a:t> CO2: </a:t>
                      </a:r>
                      <a:r>
                        <a:rPr lang="en-US" sz="1800" i="0" kern="1200" dirty="0" smtClean="0">
                          <a:solidFill>
                            <a:schemeClr val="tx1"/>
                          </a:solidFill>
                          <a:latin typeface="+mn-lt"/>
                          <a:ea typeface="+mn-ea"/>
                          <a:cs typeface="+mn-cs"/>
                        </a:rPr>
                        <a:t>Determine the behavior and strength of structural elements under the action of compound stresses and</a:t>
                      </a:r>
                      <a:r>
                        <a:rPr lang="en-US" sz="1800" i="0" kern="1200" baseline="0" dirty="0" smtClean="0">
                          <a:solidFill>
                            <a:schemeClr val="tx1"/>
                          </a:solidFill>
                          <a:latin typeface="+mn-lt"/>
                          <a:ea typeface="+mn-ea"/>
                          <a:cs typeface="+mn-cs"/>
                        </a:rPr>
                        <a:t> </a:t>
                      </a:r>
                      <a:r>
                        <a:rPr lang="en-US" sz="1800" i="0" kern="1200" dirty="0" smtClean="0">
                          <a:solidFill>
                            <a:schemeClr val="tx1"/>
                          </a:solidFill>
                          <a:latin typeface="+mn-lt"/>
                          <a:ea typeface="+mn-ea"/>
                          <a:cs typeface="+mn-cs"/>
                        </a:rPr>
                        <a:t>thus perceive the failure concepts.</a:t>
                      </a:r>
                      <a:endParaRPr lang="en-US" sz="1800" b="0" i="0" u="none" strike="noStrike" dirty="0">
                        <a:solidFill>
                          <a:schemeClr val="tx1"/>
                        </a:solidFill>
                        <a:effectLst/>
                        <a:latin typeface="Times New Roman" pitchFamily="18" charset="0"/>
                        <a:cs typeface="Times New Roman" pitchFamily="18" charset="0"/>
                      </a:endParaRPr>
                    </a:p>
                  </a:txBody>
                  <a:tcPr marL="0" marR="0" marT="0" marB="0" anchor="ctr"/>
                </a:tc>
              </a:tr>
              <a:tr h="417973">
                <a:tc>
                  <a:txBody>
                    <a:bodyPr/>
                    <a:lstStyle/>
                    <a:p>
                      <a:pPr algn="just" fontAlgn="ctr"/>
                      <a:r>
                        <a:rPr lang="en-US" sz="1800" u="none" strike="noStrike" dirty="0" smtClean="0">
                          <a:solidFill>
                            <a:schemeClr val="tx1"/>
                          </a:solidFill>
                          <a:effectLst/>
                          <a:latin typeface="Times New Roman" pitchFamily="18" charset="0"/>
                          <a:cs typeface="Times New Roman" pitchFamily="18" charset="0"/>
                        </a:rPr>
                        <a:t> CO3: </a:t>
                      </a:r>
                      <a:r>
                        <a:rPr lang="en-US" sz="1800" i="0" kern="1200" dirty="0" smtClean="0">
                          <a:solidFill>
                            <a:schemeClr val="tx1"/>
                          </a:solidFill>
                          <a:latin typeface="+mn-lt"/>
                          <a:ea typeface="+mn-ea"/>
                          <a:cs typeface="+mn-cs"/>
                        </a:rPr>
                        <a:t>Evaluate the shear and flexure forces in determinate beams for various combinations of loads and supporting conditions</a:t>
                      </a:r>
                      <a:endParaRPr lang="en-US" sz="1800" b="0" i="0" u="none" strike="noStrike" kern="1200" dirty="0" smtClean="0">
                        <a:solidFill>
                          <a:schemeClr val="tx1"/>
                        </a:solidFill>
                        <a:effectLst/>
                        <a:latin typeface="+mn-lt"/>
                        <a:ea typeface="+mn-ea"/>
                        <a:cs typeface="+mn-cs"/>
                      </a:endParaRPr>
                    </a:p>
                  </a:txBody>
                  <a:tcPr marL="0" marR="0" marT="0" marB="0" anchor="ctr"/>
                </a:tc>
              </a:tr>
              <a:tr h="417973">
                <a:tc>
                  <a:txBody>
                    <a:bodyPr/>
                    <a:lstStyle/>
                    <a:p>
                      <a:pPr algn="just" fontAlgn="ctr"/>
                      <a:r>
                        <a:rPr lang="en-US" sz="1800" i="0" kern="1200" dirty="0" smtClean="0">
                          <a:solidFill>
                            <a:schemeClr val="tx1"/>
                          </a:solidFill>
                          <a:latin typeface="Times New Roman" pitchFamily="18" charset="0"/>
                          <a:ea typeface="+mn-ea"/>
                          <a:cs typeface="Times New Roman" pitchFamily="18" charset="0"/>
                        </a:rPr>
                        <a:t>CO4: </a:t>
                      </a:r>
                      <a:r>
                        <a:rPr lang="en-US" sz="1800" i="0" kern="1200" dirty="0" smtClean="0">
                          <a:solidFill>
                            <a:schemeClr val="tx1"/>
                          </a:solidFill>
                          <a:latin typeface="+mn-lt"/>
                          <a:ea typeface="+mn-ea"/>
                          <a:cs typeface="+mn-cs"/>
                        </a:rPr>
                        <a:t>Design the members subjected to torsion.</a:t>
                      </a:r>
                    </a:p>
                  </a:txBody>
                  <a:tcPr marL="0" marR="0" marT="0" marB="0" anchor="ctr"/>
                </a:tc>
              </a:tr>
              <a:tr h="417973">
                <a:tc>
                  <a:txBody>
                    <a:bodyPr/>
                    <a:lstStyle/>
                    <a:p>
                      <a:pPr algn="just" fontAlgn="ctr"/>
                      <a:r>
                        <a:rPr lang="en-US" sz="1800" i="0" kern="1200" dirty="0" smtClean="0">
                          <a:solidFill>
                            <a:schemeClr val="tx1"/>
                          </a:solidFill>
                          <a:latin typeface="Times New Roman" pitchFamily="18" charset="0"/>
                          <a:ea typeface="+mn-ea"/>
                          <a:cs typeface="Times New Roman" pitchFamily="18" charset="0"/>
                        </a:rPr>
                        <a:t>CO5:</a:t>
                      </a:r>
                      <a:r>
                        <a:rPr lang="en-US" sz="1800" i="0" kern="1200" dirty="0" smtClean="0">
                          <a:solidFill>
                            <a:schemeClr val="tx1"/>
                          </a:solidFill>
                          <a:latin typeface="+mn-lt"/>
                          <a:ea typeface="+mn-ea"/>
                          <a:cs typeface="+mn-cs"/>
                        </a:rPr>
                        <a:t> Analyze and design the structural elements such as columns and struts.</a:t>
                      </a:r>
                    </a:p>
                  </a:txBody>
                  <a:tcPr marL="0" marR="0" marT="0" marB="0" anchor="ctr"/>
                </a:tc>
              </a:tr>
            </a:tbl>
          </a:graphicData>
        </a:graphic>
      </p:graphicFrame>
      <p:graphicFrame>
        <p:nvGraphicFramePr>
          <p:cNvPr id="6" name="Table 5"/>
          <p:cNvGraphicFramePr>
            <a:graphicFrameLocks noGrp="1"/>
          </p:cNvGraphicFramePr>
          <p:nvPr/>
        </p:nvGraphicFramePr>
        <p:xfrm>
          <a:off x="2105889" y="3779696"/>
          <a:ext cx="9545787" cy="2428874"/>
        </p:xfrm>
        <a:graphic>
          <a:graphicData uri="http://schemas.openxmlformats.org/drawingml/2006/table">
            <a:tbl>
              <a:tblPr/>
              <a:tblGrid>
                <a:gridCol w="954578"/>
                <a:gridCol w="526664"/>
                <a:gridCol w="534144"/>
                <a:gridCol w="530405"/>
                <a:gridCol w="529656"/>
                <a:gridCol w="530405"/>
                <a:gridCol w="530405"/>
                <a:gridCol w="530405"/>
                <a:gridCol w="529656"/>
                <a:gridCol w="530405"/>
                <a:gridCol w="636635"/>
                <a:gridCol w="635889"/>
                <a:gridCol w="636635"/>
                <a:gridCol w="636635"/>
                <a:gridCol w="636635"/>
                <a:gridCol w="636635"/>
              </a:tblGrid>
              <a:tr h="346982">
                <a:tc>
                  <a:txBody>
                    <a:bodyPr/>
                    <a:lstStyle/>
                    <a:p>
                      <a:pPr marL="60960" marR="56515" algn="ctr">
                        <a:lnSpc>
                          <a:spcPct val="150000"/>
                        </a:lnSpc>
                        <a:spcBef>
                          <a:spcPts val="0"/>
                        </a:spcBef>
                        <a:spcAft>
                          <a:spcPts val="0"/>
                        </a:spcAft>
                      </a:pPr>
                      <a:r>
                        <a:rPr lang="en-IN" sz="1200" b="1" dirty="0">
                          <a:latin typeface="Times New Roman"/>
                          <a:ea typeface="Times New Roman"/>
                          <a:cs typeface="Times New Roman"/>
                        </a:rPr>
                        <a:t>CO/PO</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2070" algn="ctr">
                        <a:lnSpc>
                          <a:spcPct val="150000"/>
                        </a:lnSpc>
                        <a:spcBef>
                          <a:spcPts val="0"/>
                        </a:spcBef>
                        <a:spcAft>
                          <a:spcPts val="0"/>
                        </a:spcAft>
                      </a:pPr>
                      <a:r>
                        <a:rPr lang="en-IN" sz="1200" b="1" dirty="0">
                          <a:latin typeface="Times New Roman"/>
                          <a:ea typeface="Times New Roman"/>
                          <a:cs typeface="Times New Roman"/>
                        </a:rPr>
                        <a:t>PO1</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4610" marR="50165" algn="ctr">
                        <a:lnSpc>
                          <a:spcPct val="150000"/>
                        </a:lnSpc>
                        <a:spcBef>
                          <a:spcPts val="0"/>
                        </a:spcBef>
                        <a:spcAft>
                          <a:spcPts val="0"/>
                        </a:spcAft>
                      </a:pPr>
                      <a:r>
                        <a:rPr lang="en-IN" sz="1200" b="1" dirty="0">
                          <a:latin typeface="Times New Roman"/>
                          <a:ea typeface="Times New Roman"/>
                          <a:cs typeface="Times New Roman"/>
                        </a:rPr>
                        <a:t>PO2</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60960" marR="57785" algn="ctr">
                        <a:lnSpc>
                          <a:spcPct val="150000"/>
                        </a:lnSpc>
                        <a:spcBef>
                          <a:spcPts val="0"/>
                        </a:spcBef>
                        <a:spcAft>
                          <a:spcPts val="0"/>
                        </a:spcAft>
                      </a:pPr>
                      <a:r>
                        <a:rPr lang="en-IN" sz="1200" b="1" dirty="0">
                          <a:latin typeface="Times New Roman"/>
                          <a:ea typeface="Times New Roman"/>
                          <a:cs typeface="Times New Roman"/>
                        </a:rPr>
                        <a:t>PO3</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4610" marR="50800" algn="ctr">
                        <a:lnSpc>
                          <a:spcPct val="150000"/>
                        </a:lnSpc>
                        <a:spcBef>
                          <a:spcPts val="0"/>
                        </a:spcBef>
                        <a:spcAft>
                          <a:spcPts val="0"/>
                        </a:spcAft>
                      </a:pPr>
                      <a:r>
                        <a:rPr lang="en-IN" sz="1200" b="1" dirty="0">
                          <a:latin typeface="Times New Roman"/>
                          <a:ea typeface="Times New Roman"/>
                          <a:cs typeface="Times New Roman"/>
                        </a:rPr>
                        <a:t>PO4</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2705" algn="ctr">
                        <a:lnSpc>
                          <a:spcPct val="150000"/>
                        </a:lnSpc>
                        <a:spcBef>
                          <a:spcPts val="0"/>
                        </a:spcBef>
                        <a:spcAft>
                          <a:spcPts val="0"/>
                        </a:spcAft>
                      </a:pPr>
                      <a:r>
                        <a:rPr lang="en-IN" sz="1200" b="1" dirty="0">
                          <a:latin typeface="Times New Roman"/>
                          <a:ea typeface="Times New Roman"/>
                          <a:cs typeface="Times New Roman"/>
                        </a:rPr>
                        <a:t>PO5</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4610" marR="50800" algn="ctr">
                        <a:lnSpc>
                          <a:spcPct val="150000"/>
                        </a:lnSpc>
                        <a:spcBef>
                          <a:spcPts val="0"/>
                        </a:spcBef>
                        <a:spcAft>
                          <a:spcPts val="0"/>
                        </a:spcAft>
                      </a:pPr>
                      <a:r>
                        <a:rPr lang="en-IN" sz="1200" b="1" dirty="0">
                          <a:latin typeface="Times New Roman"/>
                          <a:ea typeface="Times New Roman"/>
                          <a:cs typeface="Times New Roman"/>
                        </a:rPr>
                        <a:t>PO6</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2070" algn="ctr">
                        <a:lnSpc>
                          <a:spcPct val="150000"/>
                        </a:lnSpc>
                        <a:spcBef>
                          <a:spcPts val="0"/>
                        </a:spcBef>
                        <a:spcAft>
                          <a:spcPts val="0"/>
                        </a:spcAft>
                      </a:pPr>
                      <a:r>
                        <a:rPr lang="en-IN" sz="1200" b="1" dirty="0">
                          <a:latin typeface="Times New Roman"/>
                          <a:ea typeface="Times New Roman"/>
                          <a:cs typeface="Times New Roman"/>
                        </a:rPr>
                        <a:t>PO7</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4610" marR="49530" algn="ctr">
                        <a:lnSpc>
                          <a:spcPct val="150000"/>
                        </a:lnSpc>
                        <a:spcBef>
                          <a:spcPts val="0"/>
                        </a:spcBef>
                        <a:spcAft>
                          <a:spcPts val="0"/>
                        </a:spcAft>
                      </a:pPr>
                      <a:r>
                        <a:rPr lang="en-IN" sz="1200" b="1" dirty="0">
                          <a:latin typeface="Times New Roman"/>
                          <a:ea typeface="Times New Roman"/>
                          <a:cs typeface="Times New Roman"/>
                        </a:rPr>
                        <a:t>PO8</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64135" marR="60960" algn="ctr">
                        <a:lnSpc>
                          <a:spcPct val="150000"/>
                        </a:lnSpc>
                        <a:spcBef>
                          <a:spcPts val="0"/>
                        </a:spcBef>
                        <a:spcAft>
                          <a:spcPts val="0"/>
                        </a:spcAft>
                      </a:pPr>
                      <a:r>
                        <a:rPr lang="en-IN" sz="1200" b="1" dirty="0">
                          <a:latin typeface="Times New Roman"/>
                          <a:ea typeface="Times New Roman"/>
                          <a:cs typeface="Times New Roman"/>
                        </a:rPr>
                        <a:t>PO9</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6515" marR="52705" algn="ctr">
                        <a:lnSpc>
                          <a:spcPct val="150000"/>
                        </a:lnSpc>
                        <a:spcBef>
                          <a:spcPts val="0"/>
                        </a:spcBef>
                        <a:spcAft>
                          <a:spcPts val="0"/>
                        </a:spcAft>
                      </a:pPr>
                      <a:r>
                        <a:rPr lang="en-IN" sz="1200" b="1" dirty="0">
                          <a:latin typeface="Times New Roman"/>
                          <a:ea typeface="Times New Roman"/>
                          <a:cs typeface="Times New Roman"/>
                        </a:rPr>
                        <a:t>PO10</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4610" marR="51435" algn="ctr">
                        <a:lnSpc>
                          <a:spcPct val="150000"/>
                        </a:lnSpc>
                        <a:spcBef>
                          <a:spcPts val="0"/>
                        </a:spcBef>
                        <a:spcAft>
                          <a:spcPts val="0"/>
                        </a:spcAft>
                      </a:pPr>
                      <a:r>
                        <a:rPr lang="en-IN" sz="1200" b="1" dirty="0">
                          <a:latin typeface="Times New Roman"/>
                          <a:ea typeface="Times New Roman"/>
                          <a:cs typeface="Times New Roman"/>
                        </a:rPr>
                        <a:t>PO11</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3340" algn="ctr">
                        <a:lnSpc>
                          <a:spcPct val="150000"/>
                        </a:lnSpc>
                        <a:spcBef>
                          <a:spcPts val="0"/>
                        </a:spcBef>
                        <a:spcAft>
                          <a:spcPts val="0"/>
                        </a:spcAft>
                      </a:pPr>
                      <a:r>
                        <a:rPr lang="en-IN" sz="1200" b="1" dirty="0">
                          <a:latin typeface="Times New Roman"/>
                          <a:ea typeface="Times New Roman"/>
                          <a:cs typeface="Times New Roman"/>
                        </a:rPr>
                        <a:t>PO12</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3340" algn="ctr">
                        <a:lnSpc>
                          <a:spcPct val="150000"/>
                        </a:lnSpc>
                        <a:spcBef>
                          <a:spcPts val="0"/>
                        </a:spcBef>
                        <a:spcAft>
                          <a:spcPts val="0"/>
                        </a:spcAft>
                      </a:pPr>
                      <a:r>
                        <a:rPr lang="en-IN" sz="1200" b="1" dirty="0">
                          <a:latin typeface="Times New Roman"/>
                          <a:ea typeface="Times New Roman"/>
                          <a:cs typeface="Times New Roman"/>
                        </a:rPr>
                        <a:t>PSO1</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3340" algn="ctr">
                        <a:lnSpc>
                          <a:spcPct val="150000"/>
                        </a:lnSpc>
                        <a:spcBef>
                          <a:spcPts val="0"/>
                        </a:spcBef>
                        <a:spcAft>
                          <a:spcPts val="0"/>
                        </a:spcAft>
                      </a:pPr>
                      <a:r>
                        <a:rPr lang="en-IN" sz="1200" b="1" dirty="0">
                          <a:latin typeface="Times New Roman"/>
                          <a:ea typeface="Times New Roman"/>
                          <a:cs typeface="Times New Roman"/>
                        </a:rPr>
                        <a:t>PSO2</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5245" marR="53340" algn="ctr">
                        <a:lnSpc>
                          <a:spcPct val="150000"/>
                        </a:lnSpc>
                        <a:spcBef>
                          <a:spcPts val="0"/>
                        </a:spcBef>
                        <a:spcAft>
                          <a:spcPts val="0"/>
                        </a:spcAft>
                      </a:pPr>
                      <a:r>
                        <a:rPr lang="en-IN" sz="1200" b="1" dirty="0">
                          <a:latin typeface="Times New Roman"/>
                          <a:ea typeface="Times New Roman"/>
                          <a:cs typeface="Times New Roman"/>
                        </a:rPr>
                        <a:t>PSO3</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46982">
                <a:tc>
                  <a:txBody>
                    <a:bodyPr/>
                    <a:lstStyle/>
                    <a:p>
                      <a:pPr marL="60960" marR="53975" algn="ctr">
                        <a:lnSpc>
                          <a:spcPct val="150000"/>
                        </a:lnSpc>
                        <a:spcBef>
                          <a:spcPts val="90"/>
                        </a:spcBef>
                        <a:spcAft>
                          <a:spcPts val="0"/>
                        </a:spcAft>
                      </a:pPr>
                      <a:r>
                        <a:rPr lang="en-IN" sz="1200" b="1">
                          <a:latin typeface="Times New Roman"/>
                          <a:ea typeface="Times New Roman"/>
                          <a:cs typeface="Times New Roman"/>
                        </a:rPr>
                        <a:t>15C202.1</a:t>
                      </a: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3</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82">
                <a:tc>
                  <a:txBody>
                    <a:bodyPr/>
                    <a:lstStyle/>
                    <a:p>
                      <a:pPr marL="0" marR="0" algn="ctr">
                        <a:lnSpc>
                          <a:spcPct val="150000"/>
                        </a:lnSpc>
                        <a:spcBef>
                          <a:spcPts val="0"/>
                        </a:spcBef>
                        <a:spcAft>
                          <a:spcPts val="0"/>
                        </a:spcAft>
                      </a:pPr>
                      <a:r>
                        <a:rPr lang="en-IN" sz="1200" b="1">
                          <a:latin typeface="Times New Roman"/>
                          <a:ea typeface="Times New Roman"/>
                          <a:cs typeface="Times New Roman"/>
                        </a:rPr>
                        <a:t>15C202.2</a:t>
                      </a: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3</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2</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3</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82">
                <a:tc>
                  <a:txBody>
                    <a:bodyPr/>
                    <a:lstStyle/>
                    <a:p>
                      <a:pPr marL="0" marR="0" algn="ctr">
                        <a:lnSpc>
                          <a:spcPct val="150000"/>
                        </a:lnSpc>
                        <a:spcBef>
                          <a:spcPts val="0"/>
                        </a:spcBef>
                        <a:spcAft>
                          <a:spcPts val="0"/>
                        </a:spcAft>
                      </a:pPr>
                      <a:r>
                        <a:rPr lang="en-IN" sz="1200" b="1">
                          <a:latin typeface="Times New Roman"/>
                          <a:ea typeface="Times New Roman"/>
                          <a:cs typeface="Times New Roman"/>
                        </a:rPr>
                        <a:t>15C202.3</a:t>
                      </a: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3</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dirty="0">
                          <a:latin typeface="Times New Roman"/>
                          <a:ea typeface="Times New Roman"/>
                          <a:cs typeface="Times New Roman"/>
                        </a:rPr>
                        <a:t>3</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3</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a:latin typeface="Times New Roman"/>
                          <a:ea typeface="Times New Roman"/>
                          <a:cs typeface="Times New Roman"/>
                        </a:rPr>
                        <a:t>2</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82">
                <a:tc>
                  <a:txBody>
                    <a:bodyPr/>
                    <a:lstStyle/>
                    <a:p>
                      <a:pPr marL="0" marR="0" algn="ctr">
                        <a:lnSpc>
                          <a:spcPct val="150000"/>
                        </a:lnSpc>
                        <a:spcBef>
                          <a:spcPts val="0"/>
                        </a:spcBef>
                        <a:spcAft>
                          <a:spcPts val="0"/>
                        </a:spcAft>
                      </a:pPr>
                      <a:r>
                        <a:rPr lang="en-IN" sz="1200" b="1">
                          <a:latin typeface="Times New Roman"/>
                          <a:ea typeface="Times New Roman"/>
                          <a:cs typeface="Times New Roman"/>
                        </a:rPr>
                        <a:t>15C202.4</a:t>
                      </a: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3</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3</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2</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3</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a:latin typeface="Times New Roman"/>
                          <a:ea typeface="Times New Roman"/>
                          <a:cs typeface="Times New Roman"/>
                        </a:rPr>
                        <a:t>1</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82">
                <a:tc>
                  <a:txBody>
                    <a:bodyPr/>
                    <a:lstStyle/>
                    <a:p>
                      <a:pPr marL="0" marR="0" algn="ctr">
                        <a:lnSpc>
                          <a:spcPct val="150000"/>
                        </a:lnSpc>
                        <a:spcBef>
                          <a:spcPts val="0"/>
                        </a:spcBef>
                        <a:spcAft>
                          <a:spcPts val="0"/>
                        </a:spcAft>
                      </a:pPr>
                      <a:r>
                        <a:rPr lang="en-IN" sz="1200" b="1">
                          <a:latin typeface="Times New Roman"/>
                          <a:ea typeface="Times New Roman"/>
                          <a:cs typeface="Times New Roman"/>
                        </a:rPr>
                        <a:t>15C202.5</a:t>
                      </a: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3</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3</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a:latin typeface="Times New Roman"/>
                          <a:ea typeface="Times New Roman"/>
                          <a:cs typeface="Times New Roman"/>
                        </a:rPr>
                        <a:t>2</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a:latin typeface="Times New Roman"/>
                          <a:ea typeface="Times New Roman"/>
                          <a:cs typeface="Times New Roman"/>
                        </a:rPr>
                        <a:t>2</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a:latin typeface="Times New Roman"/>
                          <a:ea typeface="Times New Roman"/>
                          <a:cs typeface="Times New Roman"/>
                        </a:rPr>
                        <a:t>-</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0" dirty="0">
                          <a:latin typeface="Times New Roman"/>
                          <a:ea typeface="Times New Roman"/>
                          <a:cs typeface="Times New Roman"/>
                        </a:rPr>
                        <a:t>-</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a:latin typeface="Times New Roman"/>
                          <a:ea typeface="Times New Roman"/>
                          <a:cs typeface="Times New Roman"/>
                        </a:rPr>
                        <a:t>3</a:t>
                      </a:r>
                      <a:endParaRPr lang="en-US" sz="1100" b="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2</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0" dirty="0">
                          <a:latin typeface="Times New Roman"/>
                          <a:ea typeface="Times New Roman"/>
                          <a:cs typeface="Times New Roman"/>
                        </a:rPr>
                        <a:t>1</a:t>
                      </a:r>
                      <a:endParaRPr lang="en-US" sz="1100" b="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82">
                <a:tc>
                  <a:txBody>
                    <a:bodyPr/>
                    <a:lstStyle/>
                    <a:p>
                      <a:pPr marL="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15C202</a:t>
                      </a:r>
                      <a:endParaRPr lang="en-US" sz="1100"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0165" algn="ctr">
                        <a:lnSpc>
                          <a:spcPct val="150000"/>
                        </a:lnSpc>
                        <a:spcBef>
                          <a:spcPts val="0"/>
                        </a:spcBef>
                        <a:spcAft>
                          <a:spcPts val="0"/>
                        </a:spcAft>
                      </a:pPr>
                      <a:r>
                        <a:rPr lang="en-IN" sz="1200" b="1" dirty="0">
                          <a:solidFill>
                            <a:srgbClr val="C00000"/>
                          </a:solidFill>
                          <a:latin typeface="Times New Roman"/>
                          <a:ea typeface="Times New Roman"/>
                          <a:cs typeface="Times New Roman"/>
                        </a:rPr>
                        <a:t>3</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48260" algn="ctr">
                        <a:lnSpc>
                          <a:spcPct val="150000"/>
                        </a:lnSpc>
                        <a:spcBef>
                          <a:spcPts val="0"/>
                        </a:spcBef>
                        <a:spcAft>
                          <a:spcPts val="0"/>
                        </a:spcAft>
                      </a:pPr>
                      <a:r>
                        <a:rPr lang="en-IN" sz="1200" b="1" dirty="0">
                          <a:solidFill>
                            <a:srgbClr val="C00000"/>
                          </a:solidFill>
                          <a:latin typeface="Times New Roman"/>
                          <a:ea typeface="Times New Roman"/>
                          <a:cs typeface="Times New Roman"/>
                        </a:rPr>
                        <a:t>2.4</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1.6</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2</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1</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0" algn="ctr">
                        <a:lnSpc>
                          <a:spcPct val="150000"/>
                        </a:lnSpc>
                        <a:spcBef>
                          <a:spcPts val="0"/>
                        </a:spcBef>
                        <a:spcAft>
                          <a:spcPts val="0"/>
                        </a:spcAft>
                      </a:pPr>
                      <a:r>
                        <a:rPr lang="en-IN" sz="1200" b="1" dirty="0">
                          <a:solidFill>
                            <a:srgbClr val="C00000"/>
                          </a:solidFill>
                          <a:latin typeface="Times New Roman"/>
                          <a:ea typeface="Times New Roman"/>
                          <a:cs typeface="Times New Roman"/>
                        </a:rPr>
                        <a:t>-</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1</a:t>
                      </a:r>
                      <a:endParaRPr lang="en-US" sz="1100" b="1"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2.8</a:t>
                      </a:r>
                      <a:endParaRPr lang="en-US" sz="1100"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1.8</a:t>
                      </a:r>
                      <a:endParaRPr lang="en-US" sz="1100"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0" algn="ctr">
                        <a:lnSpc>
                          <a:spcPct val="150000"/>
                        </a:lnSpc>
                        <a:spcBef>
                          <a:spcPts val="0"/>
                        </a:spcBef>
                        <a:spcAft>
                          <a:spcPts val="0"/>
                        </a:spcAft>
                      </a:pPr>
                      <a:r>
                        <a:rPr lang="en-IN" sz="1200" b="1" dirty="0">
                          <a:solidFill>
                            <a:srgbClr val="C00000"/>
                          </a:solidFill>
                          <a:latin typeface="Times New Roman"/>
                          <a:ea typeface="Times New Roman"/>
                          <a:cs typeface="Times New Roman"/>
                        </a:rPr>
                        <a:t>1</a:t>
                      </a:r>
                      <a:endParaRPr lang="en-US" sz="1100" dirty="0">
                        <a:solidFill>
                          <a:srgbClr val="C0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3"/>
          <p:cNvSpPr/>
          <p:nvPr/>
        </p:nvSpPr>
        <p:spPr>
          <a:xfrm>
            <a:off x="1806299" y="0"/>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sp>
        <p:nvSpPr>
          <p:cNvPr id="18" name="Flowchart: Alternate Process 17"/>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110841" y="2990261"/>
            <a:ext cx="1205344" cy="506468"/>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22" name="Flowchart: Alternate Process 21"/>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23" name="Flowchart: Alternate Process 22"/>
          <p:cNvSpPr/>
          <p:nvPr/>
        </p:nvSpPr>
        <p:spPr>
          <a:xfrm>
            <a:off x="191658" y="5604933"/>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fld id="{7FA654BF-E6F4-44F4-9352-B4F67D34107D}" type="datetime5">
              <a:rPr lang="en-US" smtClean="0"/>
              <a:pPr/>
              <a:t>20-Sep-21</a:t>
            </a:fld>
            <a:endParaRPr lang="en-US"/>
          </a:p>
        </p:txBody>
      </p:sp>
      <p:sp>
        <p:nvSpPr>
          <p:cNvPr id="15" name="Slide Number Placeholder 14"/>
          <p:cNvSpPr>
            <a:spLocks noGrp="1"/>
          </p:cNvSpPr>
          <p:nvPr>
            <p:ph type="sldNum" sz="quarter" idx="12"/>
          </p:nvPr>
        </p:nvSpPr>
        <p:spPr/>
        <p:txBody>
          <a:bodyPr/>
          <a:lstStyle/>
          <a:p>
            <a:fld id="{655D1332-1337-463C-A5CC-B07214B49452}" type="slidenum">
              <a:rPr lang="en-US" smtClean="0"/>
              <a:pPr/>
              <a:t>15</a:t>
            </a:fld>
            <a:endParaRPr lang="en-US"/>
          </a:p>
        </p:txBody>
      </p:sp>
      <p:sp>
        <p:nvSpPr>
          <p:cNvPr id="16" name="Footer Placeholder 15"/>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22787" y="1165522"/>
            <a:ext cx="1879774" cy="2367387"/>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endParaRPr lang="en-US" sz="2400" dirty="0" smtClean="0">
              <a:solidFill>
                <a:schemeClr val="bg1"/>
              </a:solidFill>
            </a:endParaRPr>
          </a:p>
          <a:p>
            <a:pPr>
              <a:lnSpc>
                <a:spcPct val="100000"/>
              </a:lnSpc>
            </a:pPr>
            <a:r>
              <a:rPr lang="en-US" sz="2400" b="1" dirty="0" smtClean="0">
                <a:solidFill>
                  <a:srgbClr val="FF0000"/>
                </a:solidFill>
              </a:rPr>
              <a:t>Assessment process for Course Outcomes Evaluation</a:t>
            </a:r>
            <a:r>
              <a:rPr lang="en-US" sz="2400" dirty="0" smtClean="0">
                <a:solidFill>
                  <a:srgbClr val="FF0000"/>
                </a:solidFill>
              </a:rPr>
              <a:t> </a:t>
            </a:r>
            <a:endParaRPr lang="en-IN" sz="2400" dirty="0">
              <a:solidFill>
                <a:srgbClr val="FF0000"/>
              </a:solidFill>
            </a:endParaRPr>
          </a:p>
        </p:txBody>
      </p:sp>
      <p:pic>
        <p:nvPicPr>
          <p:cNvPr id="23" name="Picture 1"/>
          <p:cNvPicPr>
            <a:picLocks noChangeAspect="1" noChangeArrowheads="1"/>
          </p:cNvPicPr>
          <p:nvPr/>
        </p:nvPicPr>
        <p:blipFill>
          <a:blip r:embed="rId2"/>
          <a:srcRect/>
          <a:stretch>
            <a:fillRect/>
          </a:stretch>
        </p:blipFill>
        <p:spPr bwMode="auto">
          <a:xfrm>
            <a:off x="3435928" y="969818"/>
            <a:ext cx="8477794" cy="5250873"/>
          </a:xfrm>
          <a:prstGeom prst="rect">
            <a:avLst/>
          </a:prstGeom>
          <a:noFill/>
          <a:ln w="9525">
            <a:noFill/>
            <a:miter lim="800000"/>
            <a:headEnd/>
            <a:tailEnd/>
          </a:ln>
          <a:effectLst/>
        </p:spPr>
      </p:pic>
      <p:sp>
        <p:nvSpPr>
          <p:cNvPr id="9"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sp>
        <p:nvSpPr>
          <p:cNvPr id="17" name="Flowchart: Alternate Process 16"/>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18" name="Flowchart: Alternate Process 17"/>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96985" y="3823833"/>
            <a:ext cx="1233051" cy="561888"/>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21" name="Flowchart: Alternate Process 20"/>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22" name="Flowchart: Alternate Process 21"/>
          <p:cNvSpPr/>
          <p:nvPr/>
        </p:nvSpPr>
        <p:spPr>
          <a:xfrm>
            <a:off x="191658" y="5604933"/>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fld id="{0D7A2E19-37D9-4B0F-AC8E-AE97D8FE2CC6}" type="datetime5">
              <a:rPr lang="en-US" smtClean="0"/>
              <a:pPr/>
              <a:t>20-Sep-21</a:t>
            </a:fld>
            <a:endParaRPr lang="en-US"/>
          </a:p>
        </p:txBody>
      </p:sp>
      <p:sp>
        <p:nvSpPr>
          <p:cNvPr id="15" name="Slide Number Placeholder 14"/>
          <p:cNvSpPr>
            <a:spLocks noGrp="1"/>
          </p:cNvSpPr>
          <p:nvPr>
            <p:ph type="sldNum" sz="quarter" idx="12"/>
          </p:nvPr>
        </p:nvSpPr>
        <p:spPr/>
        <p:txBody>
          <a:bodyPr/>
          <a:lstStyle/>
          <a:p>
            <a:fld id="{655D1332-1337-463C-A5CC-B07214B49452}" type="slidenum">
              <a:rPr lang="en-US" smtClean="0"/>
              <a:pPr/>
              <a:t>16</a:t>
            </a:fld>
            <a:endParaRPr lang="en-US"/>
          </a:p>
        </p:txBody>
      </p:sp>
      <p:sp>
        <p:nvSpPr>
          <p:cNvPr id="16" name="Footer Placeholder 15"/>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3107212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53515" y="1137812"/>
            <a:ext cx="1879774" cy="2796879"/>
          </a:xfrm>
          <a:prstGeom prst="roundRect">
            <a:avLst/>
          </a:prstGeom>
        </p:spPr>
        <p:style>
          <a:lnRef idx="2">
            <a:schemeClr val="accent3"/>
          </a:lnRef>
          <a:fillRef idx="1">
            <a:schemeClr val="lt1"/>
          </a:fillRef>
          <a:effectRef idx="0">
            <a:schemeClr val="accent3"/>
          </a:effectRef>
          <a:fontRef idx="minor">
            <a:schemeClr val="dk1"/>
          </a:fontRef>
        </p:style>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2400" b="1" dirty="0" smtClean="0">
                <a:solidFill>
                  <a:schemeClr val="accent3">
                    <a:lumMod val="50000"/>
                  </a:schemeClr>
                </a:solidFill>
              </a:rPr>
              <a:t>Processes used for measuring the attainment of each PO</a:t>
            </a:r>
            <a:r>
              <a:rPr lang="en-US" sz="2400" dirty="0" smtClean="0">
                <a:solidFill>
                  <a:schemeClr val="accent3">
                    <a:lumMod val="50000"/>
                  </a:schemeClr>
                </a:solidFill>
              </a:rPr>
              <a:t/>
            </a:r>
            <a:br>
              <a:rPr lang="en-US" sz="2400" dirty="0" smtClean="0">
                <a:solidFill>
                  <a:schemeClr val="accent3">
                    <a:lumMod val="50000"/>
                  </a:schemeClr>
                </a:solidFill>
              </a:rPr>
            </a:br>
            <a:r>
              <a:rPr lang="en-US" sz="2400" b="1" dirty="0" smtClean="0">
                <a:solidFill>
                  <a:schemeClr val="accent3">
                    <a:lumMod val="50000"/>
                  </a:schemeClr>
                </a:solidFill>
              </a:rPr>
              <a:t>and PSO</a:t>
            </a:r>
            <a:endParaRPr lang="en-IN" sz="2400" dirty="0">
              <a:solidFill>
                <a:schemeClr val="accent3">
                  <a:lumMod val="50000"/>
                </a:schemeClr>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16069" y="969818"/>
            <a:ext cx="7696199" cy="4572000"/>
          </a:xfrm>
          <a:prstGeom prst="rect">
            <a:avLst/>
          </a:prstGeom>
        </p:spPr>
      </p:pic>
      <p:sp>
        <p:nvSpPr>
          <p:cNvPr id="10"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sp>
        <p:nvSpPr>
          <p:cNvPr id="18" name="Flowchart: Alternate Process 17"/>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22" name="Flowchart: Alternate Process 21"/>
          <p:cNvSpPr/>
          <p:nvPr/>
        </p:nvSpPr>
        <p:spPr>
          <a:xfrm>
            <a:off x="110067" y="4635092"/>
            <a:ext cx="1219200" cy="656555"/>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23" name="Flowchart: Alternate Process 22"/>
          <p:cNvSpPr/>
          <p:nvPr/>
        </p:nvSpPr>
        <p:spPr>
          <a:xfrm>
            <a:off x="191658" y="5604933"/>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fld id="{925D425F-9FCF-48EA-B797-CDADC33838F2}" type="datetime5">
              <a:rPr lang="en-US" smtClean="0"/>
              <a:pPr/>
              <a:t>20-Sep-21</a:t>
            </a:fld>
            <a:endParaRPr lang="en-US"/>
          </a:p>
        </p:txBody>
      </p:sp>
      <p:sp>
        <p:nvSpPr>
          <p:cNvPr id="15" name="Slide Number Placeholder 14"/>
          <p:cNvSpPr>
            <a:spLocks noGrp="1"/>
          </p:cNvSpPr>
          <p:nvPr>
            <p:ph type="sldNum" sz="quarter" idx="12"/>
          </p:nvPr>
        </p:nvSpPr>
        <p:spPr/>
        <p:txBody>
          <a:bodyPr/>
          <a:lstStyle/>
          <a:p>
            <a:fld id="{655D1332-1337-463C-A5CC-B07214B49452}" type="slidenum">
              <a:rPr lang="en-US" smtClean="0"/>
              <a:pPr/>
              <a:t>17</a:t>
            </a:fld>
            <a:endParaRPr lang="en-US"/>
          </a:p>
        </p:txBody>
      </p:sp>
      <p:sp>
        <p:nvSpPr>
          <p:cNvPr id="16" name="Footer Placeholder 15"/>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3107212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graphicFrame>
        <p:nvGraphicFramePr>
          <p:cNvPr id="21" name="Table 20"/>
          <p:cNvGraphicFramePr>
            <a:graphicFrameLocks noGrp="1"/>
          </p:cNvGraphicFramePr>
          <p:nvPr/>
        </p:nvGraphicFramePr>
        <p:xfrm>
          <a:off x="1566333" y="4309004"/>
          <a:ext cx="2946400" cy="1062990"/>
        </p:xfrm>
        <a:graphic>
          <a:graphicData uri="http://schemas.openxmlformats.org/drawingml/2006/table">
            <a:tbl>
              <a:tblPr/>
              <a:tblGrid>
                <a:gridCol w="457200"/>
                <a:gridCol w="355600"/>
                <a:gridCol w="355600"/>
                <a:gridCol w="355600"/>
                <a:gridCol w="355600"/>
                <a:gridCol w="355600"/>
                <a:gridCol w="355600"/>
                <a:gridCol w="355600"/>
              </a:tblGrid>
              <a:tr h="167640">
                <a:tc gridSpan="8">
                  <a:txBody>
                    <a:bodyPr/>
                    <a:lstStyle/>
                    <a:p>
                      <a:pPr algn="ctr" fontAlgn="ctr"/>
                      <a:r>
                        <a:rPr lang="en-US" sz="1100" b="1" i="0" u="none" strike="noStrike" dirty="0" smtClean="0">
                          <a:solidFill>
                            <a:srgbClr val="000000"/>
                          </a:solidFill>
                          <a:latin typeface="Calibri"/>
                        </a:rPr>
                        <a:t>Converting to Percentage </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640">
                <a:tc>
                  <a:txBody>
                    <a:bodyPr/>
                    <a:lstStyle/>
                    <a:p>
                      <a:pPr algn="ctr" fontAlgn="ctr"/>
                      <a:r>
                        <a:rPr lang="en-US" sz="1100" b="1" i="0" u="none" strike="noStrike" dirty="0">
                          <a:solidFill>
                            <a:srgbClr val="000000"/>
                          </a:solidFill>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640">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640">
                <a:tc>
                  <a:txBody>
                    <a:bodyPr/>
                    <a:lstStyle/>
                    <a:p>
                      <a:pPr algn="ctr" fontAlgn="ctr"/>
                      <a:r>
                        <a:rPr lang="en-US" sz="1100" b="1" i="0" u="none" strike="noStrike" dirty="0">
                          <a:solidFill>
                            <a:srgbClr val="000000"/>
                          </a:solidFill>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640">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640">
                <a:tc>
                  <a:txBody>
                    <a:bodyPr/>
                    <a:lstStyle/>
                    <a:p>
                      <a:pPr algn="ctr" fontAlgn="ctr"/>
                      <a:r>
                        <a:rPr lang="en-US" sz="1100" b="1" i="0" u="none" strike="noStrike">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bl>
          </a:graphicData>
        </a:graphic>
      </p:graphicFrame>
      <p:sp>
        <p:nvSpPr>
          <p:cNvPr id="22" name="Rectangle 21"/>
          <p:cNvSpPr/>
          <p:nvPr/>
        </p:nvSpPr>
        <p:spPr>
          <a:xfrm>
            <a:off x="1591733" y="3699932"/>
            <a:ext cx="2895601"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FF0000"/>
                </a:solidFill>
              </a:rPr>
              <a:t>(Obtained Marks / Max. Marks) * 100</a:t>
            </a:r>
            <a:endParaRPr lang="en-US" sz="1400" dirty="0">
              <a:solidFill>
                <a:srgbClr val="FF0000"/>
              </a:solidFill>
            </a:endParaRPr>
          </a:p>
        </p:txBody>
      </p:sp>
      <p:graphicFrame>
        <p:nvGraphicFramePr>
          <p:cNvPr id="25" name="Table 24"/>
          <p:cNvGraphicFramePr>
            <a:graphicFrameLocks noGrp="1"/>
          </p:cNvGraphicFramePr>
          <p:nvPr/>
        </p:nvGraphicFramePr>
        <p:xfrm>
          <a:off x="5113867" y="4097337"/>
          <a:ext cx="2286003" cy="1255395"/>
        </p:xfrm>
        <a:graphic>
          <a:graphicData uri="http://schemas.openxmlformats.org/drawingml/2006/table">
            <a:tbl>
              <a:tblPr/>
              <a:tblGrid>
                <a:gridCol w="354717"/>
                <a:gridCol w="275898"/>
                <a:gridCol w="275898"/>
                <a:gridCol w="275898"/>
                <a:gridCol w="275898"/>
                <a:gridCol w="275898"/>
                <a:gridCol w="275898"/>
                <a:gridCol w="275898"/>
              </a:tblGrid>
              <a:tr h="167756">
                <a:tc gridSpan="8">
                  <a:txBody>
                    <a:bodyPr/>
                    <a:lstStyle/>
                    <a:p>
                      <a:pPr algn="ctr" fontAlgn="ctr"/>
                      <a:r>
                        <a:rPr lang="en-US" sz="1100" b="1" i="0" u="none" strike="noStrike" dirty="0" smtClean="0">
                          <a:solidFill>
                            <a:srgbClr val="000000"/>
                          </a:solidFill>
                          <a:latin typeface="Calibri"/>
                        </a:rPr>
                        <a:t>Converting to Levels</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756">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756">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756">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756">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756">
                <a:tc>
                  <a:txBody>
                    <a:bodyPr/>
                    <a:lstStyle/>
                    <a:p>
                      <a:pPr algn="ctr" fontAlgn="ctr"/>
                      <a:r>
                        <a:rPr lang="en-US"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2187">
                <a:tc>
                  <a:txBody>
                    <a:bodyPr/>
                    <a:lstStyle/>
                    <a:p>
                      <a:pPr algn="ctr" fontAlgn="b"/>
                      <a:r>
                        <a:rPr lang="en-US" sz="1200" b="1" i="0" u="none" strike="noStrike" dirty="0" smtClean="0">
                          <a:solidFill>
                            <a:srgbClr val="C00000"/>
                          </a:solidFill>
                          <a:latin typeface="Calibri"/>
                        </a:rPr>
                        <a:t>8</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5</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3</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8</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12</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10</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0</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200" b="1" i="0" u="none" strike="noStrike" dirty="0" smtClean="0">
                          <a:solidFill>
                            <a:srgbClr val="C00000"/>
                          </a:solidFill>
                          <a:latin typeface="Calibri"/>
                        </a:rPr>
                        <a:t>0</a:t>
                      </a:r>
                      <a:endParaRPr lang="en-US" sz="1200" b="1" i="0" u="none" strike="noStrike" dirty="0">
                        <a:solidFill>
                          <a:srgbClr val="C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bl>
          </a:graphicData>
        </a:graphic>
      </p:graphicFrame>
      <p:sp>
        <p:nvSpPr>
          <p:cNvPr id="26" name="Rectangle 25"/>
          <p:cNvSpPr/>
          <p:nvPr/>
        </p:nvSpPr>
        <p:spPr>
          <a:xfrm>
            <a:off x="4732866" y="3606799"/>
            <a:ext cx="280246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0000"/>
                </a:solidFill>
              </a:rPr>
              <a:t>IF (%&gt;=70,Level 3, &gt;=60,2, &gt;=50,1,&lt;50,0)</a:t>
            </a:r>
            <a:endParaRPr lang="en-US" sz="1200" dirty="0">
              <a:solidFill>
                <a:srgbClr val="FF0000"/>
              </a:solidFill>
            </a:endParaRPr>
          </a:p>
        </p:txBody>
      </p:sp>
      <p:graphicFrame>
        <p:nvGraphicFramePr>
          <p:cNvPr id="28" name="Table 27"/>
          <p:cNvGraphicFramePr>
            <a:graphicFrameLocks noGrp="1"/>
          </p:cNvGraphicFramePr>
          <p:nvPr/>
        </p:nvGraphicFramePr>
        <p:xfrm>
          <a:off x="8092439" y="880534"/>
          <a:ext cx="4023358" cy="1913467"/>
        </p:xfrm>
        <a:graphic>
          <a:graphicData uri="http://schemas.openxmlformats.org/drawingml/2006/table">
            <a:tbl>
              <a:tblPr>
                <a:tableStyleId>{8799B23B-EC83-4686-B30A-512413B5E67A}</a:tableStyleId>
              </a:tblPr>
              <a:tblGrid>
                <a:gridCol w="740546"/>
                <a:gridCol w="533423"/>
                <a:gridCol w="340482"/>
                <a:gridCol w="536257"/>
                <a:gridCol w="340482"/>
                <a:gridCol w="383042"/>
                <a:gridCol w="383042"/>
                <a:gridCol w="383042"/>
                <a:gridCol w="383042"/>
              </a:tblGrid>
              <a:tr h="378364">
                <a:tc>
                  <a:txBody>
                    <a:bodyPr/>
                    <a:lstStyle/>
                    <a:p>
                      <a:pPr algn="ctr" fontAlgn="b"/>
                      <a:r>
                        <a:rPr lang="en-US" sz="1000" b="1" i="0" u="none" strike="noStrike" dirty="0" smtClean="0">
                          <a:solidFill>
                            <a:srgbClr val="000000"/>
                          </a:solidFill>
                          <a:latin typeface="Calibri"/>
                        </a:rPr>
                        <a:t>Assignment</a:t>
                      </a:r>
                      <a:endParaRPr lang="en-US" sz="1000" b="1" i="0" u="none" strike="noStrike" dirty="0">
                        <a:solidFill>
                          <a:srgbClr val="000000"/>
                        </a:solidFill>
                        <a:latin typeface="Calibri"/>
                      </a:endParaRPr>
                    </a:p>
                  </a:txBody>
                  <a:tcPr marL="9525" marR="9525" marT="9525" marB="0" anchor="b"/>
                </a:tc>
                <a:tc gridSpan="4">
                  <a:txBody>
                    <a:bodyPr/>
                    <a:lstStyle/>
                    <a:p>
                      <a:pPr algn="ctr" fontAlgn="b"/>
                      <a:r>
                        <a:rPr lang="en-US" sz="1000" b="1" i="0" u="none" strike="noStrike" dirty="0" smtClean="0">
                          <a:solidFill>
                            <a:srgbClr val="000000"/>
                          </a:solidFill>
                          <a:latin typeface="Calibri"/>
                        </a:rPr>
                        <a:t>End Term</a:t>
                      </a:r>
                      <a:endParaRPr lang="en-US" sz="1000" b="1" i="0" u="none" strike="noStrike" dirty="0">
                        <a:solidFill>
                          <a:srgbClr val="000000"/>
                        </a:solidFill>
                        <a:latin typeface="Calibri"/>
                      </a:endParaRPr>
                    </a:p>
                  </a:txBody>
                  <a:tcPr marL="9525" marR="9525" marT="9525" marB="0" anchor="b"/>
                </a:tc>
                <a:tc hMerge="1">
                  <a:txBody>
                    <a:bodyPr/>
                    <a:lstStyle/>
                    <a:p>
                      <a:pPr algn="ctr" fontAlgn="b"/>
                      <a:endParaRPr lang="en-US" sz="1100" b="1" i="0" u="none" strike="noStrike" dirty="0">
                        <a:solidFill>
                          <a:srgbClr val="000000"/>
                        </a:solidFill>
                        <a:latin typeface="Calibri"/>
                      </a:endParaRPr>
                    </a:p>
                  </a:txBody>
                  <a:tcPr marL="9525" marR="9525" marT="9525" marB="0" anchor="b"/>
                </a:tc>
                <a:tc hMerge="1">
                  <a:txBody>
                    <a:bodyPr/>
                    <a:lstStyle/>
                    <a:p>
                      <a:pPr algn="ctr" fontAlgn="b"/>
                      <a:endParaRPr lang="en-US" sz="1100" b="1" i="0" u="none" strike="noStrike" dirty="0">
                        <a:solidFill>
                          <a:srgbClr val="000000"/>
                        </a:solidFill>
                        <a:latin typeface="Calibri"/>
                      </a:endParaRPr>
                    </a:p>
                  </a:txBody>
                  <a:tcPr marL="9525" marR="9525" marT="9525" marB="0" anchor="b"/>
                </a:tc>
                <a:tc hMerge="1">
                  <a:txBody>
                    <a:bodyPr/>
                    <a:lstStyle/>
                    <a:p>
                      <a:pPr algn="ctr" fontAlgn="b"/>
                      <a:endParaRPr lang="en-US" sz="1100" b="1" i="0" u="none" strike="noStrike" dirty="0">
                        <a:solidFill>
                          <a:srgbClr val="000000"/>
                        </a:solidFill>
                        <a:latin typeface="Calibri"/>
                      </a:endParaRPr>
                    </a:p>
                  </a:txBody>
                  <a:tcPr marL="9525" marR="9525" marT="9525" marB="0" anchor="b"/>
                </a:tc>
                <a:tc gridSpan="4">
                  <a:txBody>
                    <a:bodyPr/>
                    <a:lstStyle/>
                    <a:p>
                      <a:pPr algn="ctr" fontAlgn="b"/>
                      <a:r>
                        <a:rPr lang="en-US" sz="1000" b="1" u="none" strike="noStrike" dirty="0"/>
                        <a:t>Course End Survey</a:t>
                      </a:r>
                      <a:endParaRPr lang="en-US" sz="10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26330">
                <a:tc rowSpan="2">
                  <a:txBody>
                    <a:bodyPr/>
                    <a:lstStyle/>
                    <a:p>
                      <a:pPr algn="ctr" fontAlgn="b"/>
                      <a:r>
                        <a:rPr lang="en-US" sz="1000" b="1" u="none" strike="noStrike" dirty="0">
                          <a:solidFill>
                            <a:srgbClr val="FF0000"/>
                          </a:solidFill>
                        </a:rPr>
                        <a:t> </a:t>
                      </a:r>
                      <a:endParaRPr lang="en-US" sz="1000" b="1" i="0" u="none" strike="noStrike" dirty="0">
                        <a:solidFill>
                          <a:srgbClr val="FF0000"/>
                        </a:solidFill>
                        <a:latin typeface="Calibri"/>
                      </a:endParaRPr>
                    </a:p>
                    <a:p>
                      <a:pPr algn="ctr" fontAlgn="b"/>
                      <a:r>
                        <a:rPr lang="en-US" sz="1000" b="1" u="none" strike="noStrike" dirty="0" smtClean="0">
                          <a:solidFill>
                            <a:srgbClr val="FF0000"/>
                          </a:solidFill>
                        </a:rPr>
                        <a:t>5</a:t>
                      </a:r>
                      <a:r>
                        <a:rPr lang="en-US" sz="1000" b="1" u="none" strike="noStrike" dirty="0">
                          <a:solidFill>
                            <a:srgbClr val="FF0000"/>
                          </a:solidFill>
                        </a:rPr>
                        <a:t> </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Internal</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Total</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External</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Total</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Q1</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a:solidFill>
                            <a:srgbClr val="FF0000"/>
                          </a:solidFill>
                        </a:rPr>
                        <a:t>Q2</a:t>
                      </a:r>
                      <a:endParaRPr lang="en-US" sz="1000" b="1" i="0" u="none" strike="noStrike">
                        <a:solidFill>
                          <a:srgbClr val="FF0000"/>
                        </a:solidFill>
                        <a:latin typeface="Calibri"/>
                      </a:endParaRPr>
                    </a:p>
                  </a:txBody>
                  <a:tcPr marL="9525" marR="9525" marT="9525" marB="0" anchor="b"/>
                </a:tc>
                <a:tc>
                  <a:txBody>
                    <a:bodyPr/>
                    <a:lstStyle/>
                    <a:p>
                      <a:pPr algn="ctr" fontAlgn="b"/>
                      <a:r>
                        <a:rPr lang="en-US" sz="1000" b="1" u="none" strike="noStrike">
                          <a:solidFill>
                            <a:srgbClr val="FF0000"/>
                          </a:solidFill>
                        </a:rPr>
                        <a:t>Q3</a:t>
                      </a:r>
                      <a:endParaRPr lang="en-US" sz="1000" b="1" i="0" u="none" strike="noStrike">
                        <a:solidFill>
                          <a:srgbClr val="FF0000"/>
                        </a:solidFill>
                        <a:latin typeface="Calibri"/>
                      </a:endParaRPr>
                    </a:p>
                  </a:txBody>
                  <a:tcPr marL="9525" marR="9525" marT="9525" marB="0" anchor="b"/>
                </a:tc>
                <a:tc>
                  <a:txBody>
                    <a:bodyPr/>
                    <a:lstStyle/>
                    <a:p>
                      <a:pPr algn="ctr" fontAlgn="b"/>
                      <a:r>
                        <a:rPr lang="en-US" sz="1000" b="1" u="none" strike="noStrike">
                          <a:solidFill>
                            <a:srgbClr val="FF0000"/>
                          </a:solidFill>
                        </a:rPr>
                        <a:t>Q4</a:t>
                      </a:r>
                      <a:endParaRPr lang="en-US" sz="1000" b="1" i="0" u="none" strike="noStrike">
                        <a:solidFill>
                          <a:srgbClr val="FF0000"/>
                        </a:solidFill>
                        <a:latin typeface="Calibri"/>
                      </a:endParaRPr>
                    </a:p>
                  </a:txBody>
                  <a:tcPr marL="9525" marR="9525" marT="9525" marB="0" anchor="b"/>
                </a:tc>
              </a:tr>
              <a:tr h="343569">
                <a:tc vMerge="1">
                  <a:txBody>
                    <a:bodyPr/>
                    <a:lstStyle/>
                    <a:p>
                      <a:pPr algn="ctr" fontAlgn="b"/>
                      <a:endParaRPr lang="en-US" sz="1100" b="0"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smtClean="0">
                          <a:solidFill>
                            <a:srgbClr val="FF0000"/>
                          </a:solidFill>
                        </a:rPr>
                        <a:t>15</a:t>
                      </a:r>
                      <a:r>
                        <a:rPr lang="en-US" sz="1000" b="1" u="none" strike="noStrike" dirty="0">
                          <a:solidFill>
                            <a:srgbClr val="FF0000"/>
                          </a:solidFill>
                        </a:rPr>
                        <a:t> </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smtClean="0">
                          <a:solidFill>
                            <a:srgbClr val="FF0000"/>
                          </a:solidFill>
                        </a:rPr>
                        <a:t>20</a:t>
                      </a:r>
                      <a:r>
                        <a:rPr lang="en-US" sz="1000" b="1" u="none" strike="noStrike" dirty="0">
                          <a:solidFill>
                            <a:srgbClr val="FF0000"/>
                          </a:solidFill>
                        </a:rPr>
                        <a:t> </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smtClean="0">
                          <a:solidFill>
                            <a:srgbClr val="FF0000"/>
                          </a:solidFill>
                        </a:rPr>
                        <a:t>80</a:t>
                      </a:r>
                      <a:r>
                        <a:rPr lang="en-US" sz="1000" b="1" u="none" strike="noStrike" dirty="0">
                          <a:solidFill>
                            <a:srgbClr val="FF0000"/>
                          </a:solidFill>
                        </a:rPr>
                        <a:t> </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smtClean="0">
                          <a:solidFill>
                            <a:srgbClr val="FF0000"/>
                          </a:solidFill>
                        </a:rPr>
                        <a:t>100</a:t>
                      </a:r>
                      <a:r>
                        <a:rPr lang="en-US" sz="1000" b="1" u="none" strike="noStrike" dirty="0">
                          <a:solidFill>
                            <a:srgbClr val="FF0000"/>
                          </a:solidFill>
                        </a:rPr>
                        <a:t> </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CO1</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CO2</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CO3</a:t>
                      </a:r>
                      <a:endParaRPr lang="en-US" sz="1000" b="1" i="0" u="none" strike="noStrike" dirty="0">
                        <a:solidFill>
                          <a:srgbClr val="FF0000"/>
                        </a:solidFill>
                        <a:latin typeface="Calibri"/>
                      </a:endParaRPr>
                    </a:p>
                  </a:txBody>
                  <a:tcPr marL="9525" marR="9525" marT="9525" marB="0" anchor="b"/>
                </a:tc>
                <a:tc>
                  <a:txBody>
                    <a:bodyPr/>
                    <a:lstStyle/>
                    <a:p>
                      <a:pPr algn="ctr" fontAlgn="b"/>
                      <a:r>
                        <a:rPr lang="en-US" sz="1000" b="1" u="none" strike="noStrike" dirty="0">
                          <a:solidFill>
                            <a:srgbClr val="FF0000"/>
                          </a:solidFill>
                        </a:rPr>
                        <a:t>CO4</a:t>
                      </a:r>
                      <a:endParaRPr lang="en-US" sz="1000" b="1" i="0" u="none" strike="noStrike" dirty="0">
                        <a:solidFill>
                          <a:srgbClr val="FF0000"/>
                        </a:solidFill>
                        <a:latin typeface="Calibri"/>
                      </a:endParaRPr>
                    </a:p>
                  </a:txBody>
                  <a:tcPr marL="9525" marR="9525" marT="9525" marB="0" anchor="b"/>
                </a:tc>
              </a:tr>
              <a:tr h="211667">
                <a:tc>
                  <a:txBody>
                    <a:bodyPr/>
                    <a:lstStyle/>
                    <a:p>
                      <a:pPr algn="ctr" fontAlgn="ctr"/>
                      <a:r>
                        <a:rPr lang="en-US" sz="1100" b="1" u="none" strike="noStrike" dirty="0"/>
                        <a:t>5</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12</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a:t>17</a:t>
                      </a:r>
                      <a:endParaRPr lang="en-US" sz="1100" b="1" i="0" u="none" strike="noStrike">
                        <a:solidFill>
                          <a:srgbClr val="000000"/>
                        </a:solidFill>
                        <a:latin typeface="Calibri"/>
                      </a:endParaRPr>
                    </a:p>
                  </a:txBody>
                  <a:tcPr marL="9525" marR="9525" marT="9525" marB="0" anchor="ctr"/>
                </a:tc>
                <a:tc>
                  <a:txBody>
                    <a:bodyPr/>
                    <a:lstStyle/>
                    <a:p>
                      <a:pPr algn="ctr" fontAlgn="ctr"/>
                      <a:r>
                        <a:rPr lang="en-US" sz="1100" b="1" u="none" strike="noStrike"/>
                        <a:t>58</a:t>
                      </a:r>
                      <a:endParaRPr lang="en-US" sz="1100" b="1" i="0" u="none" strike="noStrike">
                        <a:solidFill>
                          <a:srgbClr val="000000"/>
                        </a:solidFill>
                        <a:latin typeface="Calibri"/>
                      </a:endParaRPr>
                    </a:p>
                  </a:txBody>
                  <a:tcPr marL="9525" marR="9525" marT="9525" marB="0" anchor="ctr"/>
                </a:tc>
                <a:tc>
                  <a:txBody>
                    <a:bodyPr/>
                    <a:lstStyle/>
                    <a:p>
                      <a:pPr algn="ctr" fontAlgn="ctr"/>
                      <a:r>
                        <a:rPr lang="en-US" sz="1100" b="1" u="none" strike="noStrike" dirty="0"/>
                        <a:t>75</a:t>
                      </a:r>
                      <a:endParaRPr lang="en-US" sz="1100" b="1" i="0" u="none" strike="noStrike" dirty="0">
                        <a:solidFill>
                          <a:srgbClr val="000000"/>
                        </a:solidFill>
                        <a:latin typeface="Calibri"/>
                      </a:endParaRPr>
                    </a:p>
                  </a:txBody>
                  <a:tcPr marL="9525" marR="9525" marT="9525" marB="0" anchor="ctr"/>
                </a:tc>
                <a:tc>
                  <a:txBody>
                    <a:bodyPr/>
                    <a:lstStyle/>
                    <a:p>
                      <a:pPr algn="ctr" fontAlgn="b"/>
                      <a:r>
                        <a:rPr lang="en-US" sz="1100" b="1" u="none" strike="noStrike"/>
                        <a:t>3</a:t>
                      </a:r>
                      <a:endParaRPr lang="en-US" sz="1100" b="1" i="0" u="none" strike="noStrike">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a:t>3</a:t>
                      </a:r>
                      <a:endParaRPr lang="en-US" sz="1100" b="1" i="0" u="none" strike="noStrike">
                        <a:solidFill>
                          <a:srgbClr val="000000"/>
                        </a:solidFill>
                        <a:latin typeface="Calibri"/>
                      </a:endParaRPr>
                    </a:p>
                  </a:txBody>
                  <a:tcPr marL="9525" marR="9525" marT="9525" marB="0" anchor="b"/>
                </a:tc>
                <a:tc>
                  <a:txBody>
                    <a:bodyPr/>
                    <a:lstStyle/>
                    <a:p>
                      <a:pPr algn="ctr" fontAlgn="b"/>
                      <a:r>
                        <a:rPr lang="en-US" sz="1100" b="1" u="none" strike="noStrike"/>
                        <a:t>2</a:t>
                      </a:r>
                      <a:endParaRPr lang="en-US" sz="1100" b="1" i="0" u="none" strike="noStrike">
                        <a:solidFill>
                          <a:srgbClr val="000000"/>
                        </a:solidFill>
                        <a:latin typeface="Calibri"/>
                      </a:endParaRPr>
                    </a:p>
                  </a:txBody>
                  <a:tcPr marL="9525" marR="9525" marT="9525" marB="0" anchor="b"/>
                </a:tc>
              </a:tr>
              <a:tr h="167044">
                <a:tc>
                  <a:txBody>
                    <a:bodyPr/>
                    <a:lstStyle/>
                    <a:p>
                      <a:pPr algn="ctr" fontAlgn="ctr"/>
                      <a:r>
                        <a:rPr lang="en-US" sz="1100" b="1" u="none" strike="noStrike" dirty="0"/>
                        <a:t>5</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8</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13</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38</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51</a:t>
                      </a:r>
                      <a:endParaRPr lang="en-US" sz="1100" b="1" i="0" u="none" strike="noStrike" dirty="0">
                        <a:solidFill>
                          <a:srgbClr val="000000"/>
                        </a:solidFill>
                        <a:latin typeface="Calibri"/>
                      </a:endParaRPr>
                    </a:p>
                  </a:txBody>
                  <a:tcPr marL="9525" marR="9525" marT="9525" marB="0" anchor="ctr"/>
                </a:tc>
                <a:tc>
                  <a:txBody>
                    <a:bodyPr/>
                    <a:lstStyle/>
                    <a:p>
                      <a:pPr algn="ctr" fontAlgn="b"/>
                      <a:r>
                        <a:rPr lang="en-US" sz="1100" b="1" u="none" strike="noStrike"/>
                        <a:t>3</a:t>
                      </a:r>
                      <a:endParaRPr lang="en-US" sz="1100" b="1" i="0" u="none" strike="noStrike">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a:t>3</a:t>
                      </a:r>
                      <a:endParaRPr lang="en-US" sz="1100" b="1" i="0" u="none" strike="noStrike">
                        <a:solidFill>
                          <a:srgbClr val="000000"/>
                        </a:solidFill>
                        <a:latin typeface="Calibri"/>
                      </a:endParaRPr>
                    </a:p>
                  </a:txBody>
                  <a:tcPr marL="9525" marR="9525" marT="9525" marB="0" anchor="b"/>
                </a:tc>
                <a:tc>
                  <a:txBody>
                    <a:bodyPr/>
                    <a:lstStyle/>
                    <a:p>
                      <a:pPr algn="ctr" fontAlgn="b"/>
                      <a:r>
                        <a:rPr lang="en-US" sz="1100" b="1" u="none" strike="noStrike"/>
                        <a:t>2</a:t>
                      </a:r>
                      <a:endParaRPr lang="en-US" sz="1100" b="1" i="0" u="none" strike="noStrike">
                        <a:solidFill>
                          <a:srgbClr val="000000"/>
                        </a:solidFill>
                        <a:latin typeface="Calibri"/>
                      </a:endParaRPr>
                    </a:p>
                  </a:txBody>
                  <a:tcPr marL="9525" marR="9525" marT="9525" marB="0" anchor="b"/>
                </a:tc>
              </a:tr>
              <a:tr h="184612">
                <a:tc>
                  <a:txBody>
                    <a:bodyPr/>
                    <a:lstStyle/>
                    <a:p>
                      <a:pPr algn="ctr" fontAlgn="ctr"/>
                      <a:r>
                        <a:rPr lang="en-US" sz="1100" b="1" u="none" strike="noStrike" dirty="0"/>
                        <a:t>5</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11</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16</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39</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55</a:t>
                      </a:r>
                      <a:endParaRPr lang="en-US" sz="1100" b="1" i="0" u="none" strike="noStrike" dirty="0">
                        <a:solidFill>
                          <a:srgbClr val="000000"/>
                        </a:solidFill>
                        <a:latin typeface="Calibri"/>
                      </a:endParaRPr>
                    </a:p>
                  </a:txBody>
                  <a:tcPr marL="9525" marR="9525" marT="9525" marB="0" anchor="ctr"/>
                </a:tc>
                <a:tc>
                  <a:txBody>
                    <a:bodyPr/>
                    <a:lstStyle/>
                    <a:p>
                      <a:pPr algn="ctr" fontAlgn="b"/>
                      <a:r>
                        <a:rPr lang="en-US" sz="1100" b="1" u="none" strike="noStrike" dirty="0"/>
                        <a:t>2</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a:t>3</a:t>
                      </a:r>
                      <a:endParaRPr lang="en-US" sz="1100" b="1" i="0" u="none" strike="noStrike">
                        <a:solidFill>
                          <a:srgbClr val="000000"/>
                        </a:solidFill>
                        <a:latin typeface="Calibri"/>
                      </a:endParaRPr>
                    </a:p>
                  </a:txBody>
                  <a:tcPr marL="9525" marR="9525" marT="9525" marB="0" anchor="b"/>
                </a:tc>
              </a:tr>
              <a:tr h="205489">
                <a:tc>
                  <a:txBody>
                    <a:bodyPr/>
                    <a:lstStyle/>
                    <a:p>
                      <a:pPr algn="ctr" fontAlgn="ctr"/>
                      <a:r>
                        <a:rPr lang="en-US" sz="1100" b="1" u="none" strike="noStrike" dirty="0"/>
                        <a:t>5</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15</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20</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71</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91</a:t>
                      </a:r>
                      <a:endParaRPr lang="en-US" sz="1100" b="1" i="0" u="none" strike="noStrike" dirty="0">
                        <a:solidFill>
                          <a:srgbClr val="000000"/>
                        </a:solidFill>
                        <a:latin typeface="Calibri"/>
                      </a:endParaRPr>
                    </a:p>
                  </a:txBody>
                  <a:tcPr marL="9525" marR="9525" marT="9525" marB="0" anchor="ctr"/>
                </a:tc>
                <a:tc>
                  <a:txBody>
                    <a:bodyPr/>
                    <a:lstStyle/>
                    <a:p>
                      <a:pPr algn="ctr" fontAlgn="b"/>
                      <a:r>
                        <a:rPr lang="en-US" sz="1100" b="1" u="none" strike="noStrike"/>
                        <a:t>3</a:t>
                      </a:r>
                      <a:endParaRPr lang="en-US" sz="1100" b="1" i="0" u="none" strike="noStrike">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2</a:t>
                      </a:r>
                      <a:endParaRPr lang="en-US" sz="1100" b="1" i="0" u="none" strike="noStrike" dirty="0">
                        <a:solidFill>
                          <a:srgbClr val="000000"/>
                        </a:solidFill>
                        <a:latin typeface="Calibri"/>
                      </a:endParaRPr>
                    </a:p>
                  </a:txBody>
                  <a:tcPr marL="9525" marR="9525" marT="9525" marB="0" anchor="b"/>
                </a:tc>
              </a:tr>
              <a:tr h="186271">
                <a:tc>
                  <a:txBody>
                    <a:bodyPr/>
                    <a:lstStyle/>
                    <a:p>
                      <a:pPr algn="ctr" fontAlgn="ctr"/>
                      <a:r>
                        <a:rPr lang="en-US" sz="1100" b="1" u="none" strike="noStrike" dirty="0"/>
                        <a:t>5</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dirty="0"/>
                        <a:t>10</a:t>
                      </a:r>
                      <a:endParaRPr lang="en-US" sz="1100" b="1" i="0" u="none" strike="noStrike" dirty="0">
                        <a:solidFill>
                          <a:srgbClr val="000000"/>
                        </a:solidFill>
                        <a:latin typeface="Calibri"/>
                      </a:endParaRPr>
                    </a:p>
                  </a:txBody>
                  <a:tcPr marL="9525" marR="9525" marT="9525" marB="0" anchor="ctr"/>
                </a:tc>
                <a:tc>
                  <a:txBody>
                    <a:bodyPr/>
                    <a:lstStyle/>
                    <a:p>
                      <a:pPr algn="ctr" fontAlgn="ctr"/>
                      <a:r>
                        <a:rPr lang="en-US" sz="1100" b="1" u="none" strike="noStrike"/>
                        <a:t>15</a:t>
                      </a:r>
                      <a:endParaRPr lang="en-US" sz="1100" b="1" i="0" u="none" strike="noStrike">
                        <a:solidFill>
                          <a:srgbClr val="000000"/>
                        </a:solidFill>
                        <a:latin typeface="Calibri"/>
                      </a:endParaRPr>
                    </a:p>
                  </a:txBody>
                  <a:tcPr marL="9525" marR="9525" marT="9525" marB="0" anchor="ctr"/>
                </a:tc>
                <a:tc>
                  <a:txBody>
                    <a:bodyPr/>
                    <a:lstStyle/>
                    <a:p>
                      <a:pPr algn="ctr" fontAlgn="ctr"/>
                      <a:r>
                        <a:rPr lang="en-US" sz="1100" b="1" u="none" strike="noStrike"/>
                        <a:t>50</a:t>
                      </a:r>
                      <a:endParaRPr lang="en-US" sz="1100" b="1" i="0" u="none" strike="noStrike">
                        <a:solidFill>
                          <a:srgbClr val="000000"/>
                        </a:solidFill>
                        <a:latin typeface="Calibri"/>
                      </a:endParaRPr>
                    </a:p>
                  </a:txBody>
                  <a:tcPr marL="9525" marR="9525" marT="9525" marB="0" anchor="ctr"/>
                </a:tc>
                <a:tc>
                  <a:txBody>
                    <a:bodyPr/>
                    <a:lstStyle/>
                    <a:p>
                      <a:pPr algn="ctr" fontAlgn="ctr"/>
                      <a:r>
                        <a:rPr lang="en-US" sz="1100" b="1" u="none" strike="noStrike" dirty="0"/>
                        <a:t>65</a:t>
                      </a:r>
                      <a:endParaRPr lang="en-US" sz="1100" b="1" i="0" u="none" strike="noStrike" dirty="0">
                        <a:solidFill>
                          <a:srgbClr val="000000"/>
                        </a:solidFill>
                        <a:latin typeface="Calibri"/>
                      </a:endParaRPr>
                    </a:p>
                  </a:txBody>
                  <a:tcPr marL="9525" marR="9525" marT="9525" marB="0" anchor="ctr"/>
                </a:tc>
                <a:tc>
                  <a:txBody>
                    <a:bodyPr/>
                    <a:lstStyle/>
                    <a:p>
                      <a:pPr algn="ctr" fontAlgn="b"/>
                      <a:r>
                        <a:rPr lang="en-US" sz="1100" b="1" u="none" strike="noStrike" dirty="0"/>
                        <a:t>2</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2</a:t>
                      </a:r>
                      <a:endParaRPr lang="en-US" sz="1100" b="1" i="0" u="none" strike="noStrike" dirty="0">
                        <a:solidFill>
                          <a:srgbClr val="000000"/>
                        </a:solidFill>
                        <a:latin typeface="Calibri"/>
                      </a:endParaRPr>
                    </a:p>
                  </a:txBody>
                  <a:tcPr marL="9525" marR="9525" marT="9525" marB="0" anchor="b"/>
                </a:tc>
                <a:tc>
                  <a:txBody>
                    <a:bodyPr/>
                    <a:lstStyle/>
                    <a:p>
                      <a:pPr algn="ctr" fontAlgn="b"/>
                      <a:r>
                        <a:rPr lang="en-US" sz="1100" b="1" u="none" strike="noStrike" dirty="0"/>
                        <a:t>3</a:t>
                      </a:r>
                      <a:endParaRPr lang="en-US" sz="1100" b="1" i="0" u="none" strike="noStrike" dirty="0">
                        <a:solidFill>
                          <a:srgbClr val="000000"/>
                        </a:solidFill>
                        <a:latin typeface="Calibri"/>
                      </a:endParaRPr>
                    </a:p>
                  </a:txBody>
                  <a:tcPr marL="9525" marR="9525" marT="9525" marB="0" anchor="b"/>
                </a:tc>
              </a:tr>
            </a:tbl>
          </a:graphicData>
        </a:graphic>
      </p:graphicFrame>
      <p:sp>
        <p:nvSpPr>
          <p:cNvPr id="30" name="Rectangle 29"/>
          <p:cNvSpPr/>
          <p:nvPr/>
        </p:nvSpPr>
        <p:spPr>
          <a:xfrm>
            <a:off x="4572003" y="5130798"/>
            <a:ext cx="524933" cy="2455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0000"/>
                </a:solidFill>
              </a:rPr>
              <a:t>SUM</a:t>
            </a:r>
            <a:endParaRPr lang="en-US" sz="1200" dirty="0">
              <a:solidFill>
                <a:srgbClr val="FF0000"/>
              </a:solidFill>
            </a:endParaRPr>
          </a:p>
        </p:txBody>
      </p:sp>
      <p:graphicFrame>
        <p:nvGraphicFramePr>
          <p:cNvPr id="31" name="Table 30"/>
          <p:cNvGraphicFramePr>
            <a:graphicFrameLocks noGrp="1"/>
          </p:cNvGraphicFramePr>
          <p:nvPr/>
        </p:nvGraphicFramePr>
        <p:xfrm>
          <a:off x="9067797" y="4071938"/>
          <a:ext cx="1734207" cy="1417320"/>
        </p:xfrm>
        <a:graphic>
          <a:graphicData uri="http://schemas.openxmlformats.org/drawingml/2006/table">
            <a:tbl>
              <a:tblPr/>
              <a:tblGrid>
                <a:gridCol w="354717"/>
                <a:gridCol w="275898"/>
                <a:gridCol w="275898"/>
                <a:gridCol w="275898"/>
                <a:gridCol w="275898"/>
                <a:gridCol w="275898"/>
              </a:tblGrid>
              <a:tr h="167640">
                <a:tc gridSpan="6">
                  <a:txBody>
                    <a:bodyPr/>
                    <a:lstStyle/>
                    <a:p>
                      <a:pPr algn="ctr" fontAlgn="ctr"/>
                      <a:r>
                        <a:rPr lang="en-US" sz="1100" b="1" i="0" u="none" strike="noStrike" dirty="0" smtClean="0">
                          <a:solidFill>
                            <a:srgbClr val="000000"/>
                          </a:solidFill>
                          <a:latin typeface="Calibri"/>
                        </a:rPr>
                        <a:t>Converting to Levels</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7640">
                <a:tc gridSpan="3">
                  <a:txBody>
                    <a:bodyPr/>
                    <a:lstStyle/>
                    <a:p>
                      <a:pPr algn="ctr" fontAlgn="ctr"/>
                      <a:r>
                        <a:rPr lang="en-US" sz="1100" b="1" i="0" u="none" strike="noStrike" dirty="0" smtClean="0">
                          <a:solidFill>
                            <a:srgbClr val="000000"/>
                          </a:solidFill>
                          <a:latin typeface="Calibri"/>
                        </a:rPr>
                        <a:t>Assignment</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gridSpan="3">
                  <a:txBody>
                    <a:bodyPr/>
                    <a:lstStyle/>
                    <a:p>
                      <a:pPr algn="ctr" fontAlgn="ctr"/>
                      <a:r>
                        <a:rPr lang="en-US" sz="1100" b="1" i="0" u="none" strike="noStrike" dirty="0" smtClean="0">
                          <a:solidFill>
                            <a:srgbClr val="000000"/>
                          </a:solidFill>
                          <a:latin typeface="Calibri"/>
                        </a:rPr>
                        <a:t>SEE</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67640">
                <a:tc>
                  <a:txBody>
                    <a:bodyPr/>
                    <a:lstStyle/>
                    <a:p>
                      <a:pPr algn="ctr" fontAlgn="ctr"/>
                      <a:r>
                        <a:rPr lang="en-US" sz="11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a:solidFill>
                            <a:srgbClr val="000000"/>
                          </a:solidFill>
                          <a:latin typeface="Calibri"/>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67640">
                <a:tc>
                  <a:txBody>
                    <a:bodyPr/>
                    <a:lstStyle/>
                    <a:p>
                      <a:pPr algn="ctr" fontAlgn="ctr"/>
                      <a:r>
                        <a:rPr lang="en-US" sz="11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a:solidFill>
                            <a:srgbClr val="000000"/>
                          </a:solidFill>
                          <a:latin typeface="Calibri"/>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67640">
                <a:tc>
                  <a:txBody>
                    <a:bodyPr/>
                    <a:lstStyle/>
                    <a:p>
                      <a:pPr algn="ctr" fontAlgn="ctr"/>
                      <a:r>
                        <a:rPr lang="en-US" sz="11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a:solidFill>
                            <a:srgbClr val="000000"/>
                          </a:solidFill>
                          <a:latin typeface="Calibri"/>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67640">
                <a:tc>
                  <a:txBody>
                    <a:bodyPr/>
                    <a:lstStyle/>
                    <a:p>
                      <a:pPr algn="ctr" fontAlgn="ctr"/>
                      <a:r>
                        <a:rPr lang="en-US" sz="1100" b="1"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a:solidFill>
                            <a:srgbClr val="000000"/>
                          </a:solidFill>
                          <a:latin typeface="Calibri"/>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a:solidFill>
                            <a:srgbClr val="000000"/>
                          </a:solidFill>
                          <a:latin typeface="Calibri"/>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67640">
                <a:tc>
                  <a:txBody>
                    <a:bodyPr/>
                    <a:lstStyle/>
                    <a:p>
                      <a:pPr algn="ctr" fontAlgn="ctr"/>
                      <a:r>
                        <a:rPr lang="en-US" sz="1100" b="1"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a:solidFill>
                            <a:srgbClr val="000000"/>
                          </a:solidFill>
                          <a:latin typeface="Calibri"/>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167640">
                <a:tc>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100" b="1" i="0" u="none" strike="noStrike" dirty="0" smtClean="0">
                          <a:solidFill>
                            <a:srgbClr val="FF0000"/>
                          </a:solidFill>
                          <a:latin typeface="Calibri"/>
                        </a:rPr>
                        <a:t>15</a:t>
                      </a:r>
                      <a:endParaRPr lang="en-US" sz="1100" b="1" i="0" u="none" strike="noStrike" dirty="0">
                        <a:solidFill>
                          <a:srgbClr val="FF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100" b="1" i="0" u="none" strike="noStrike" dirty="0" smtClean="0">
                          <a:solidFill>
                            <a:srgbClr val="FF0000"/>
                          </a:solidFill>
                          <a:latin typeface="Calibri"/>
                        </a:rPr>
                        <a:t>8</a:t>
                      </a:r>
                      <a:endParaRPr lang="en-US" sz="1100" b="1" i="0" u="none" strike="noStrike" dirty="0">
                        <a:solidFill>
                          <a:srgbClr val="FF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sp>
        <p:nvSpPr>
          <p:cNvPr id="32" name="Rectangle 31"/>
          <p:cNvSpPr/>
          <p:nvPr/>
        </p:nvSpPr>
        <p:spPr>
          <a:xfrm>
            <a:off x="7213600" y="3073400"/>
            <a:ext cx="30988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0000"/>
                </a:solidFill>
              </a:rPr>
              <a:t>IF (%&gt;=90,Level 3, &gt;=80,2, &gt;=70,1,&lt;70,0)</a:t>
            </a:r>
            <a:endParaRPr lang="en-US" sz="1200" dirty="0">
              <a:solidFill>
                <a:srgbClr val="FF0000"/>
              </a:solidFill>
            </a:endParaRPr>
          </a:p>
        </p:txBody>
      </p:sp>
      <p:sp>
        <p:nvSpPr>
          <p:cNvPr id="33" name="Rectangle 32"/>
          <p:cNvSpPr/>
          <p:nvPr/>
        </p:nvSpPr>
        <p:spPr>
          <a:xfrm>
            <a:off x="9279468" y="3615267"/>
            <a:ext cx="2802467"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0000"/>
                </a:solidFill>
              </a:rPr>
              <a:t>IF (%&gt;=70,Level 3, &gt;=60,2, &gt;=50,1,&lt;50,0)</a:t>
            </a:r>
            <a:endParaRPr lang="en-US" sz="1200" dirty="0">
              <a:solidFill>
                <a:srgbClr val="FF0000"/>
              </a:solidFill>
            </a:endParaRPr>
          </a:p>
        </p:txBody>
      </p:sp>
      <p:cxnSp>
        <p:nvCxnSpPr>
          <p:cNvPr id="39" name="Elbow Connector 38"/>
          <p:cNvCxnSpPr/>
          <p:nvPr/>
        </p:nvCxnSpPr>
        <p:spPr>
          <a:xfrm rot="10800000" flipV="1">
            <a:off x="10828869" y="3996266"/>
            <a:ext cx="601133" cy="431799"/>
          </a:xfrm>
          <a:prstGeom prst="bentConnector3">
            <a:avLst>
              <a:gd name="adj1" fmla="val 50000"/>
            </a:avLst>
          </a:prstGeom>
          <a:ln w="222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nvGraphicFramePr>
        <p:xfrm>
          <a:off x="4741333" y="5744104"/>
          <a:ext cx="5319185" cy="382905"/>
        </p:xfrm>
        <a:graphic>
          <a:graphicData uri="http://schemas.openxmlformats.org/drawingml/2006/table">
            <a:tbl>
              <a:tblPr>
                <a:tableStyleId>{5DA37D80-6434-44D0-A028-1B22A696006F}</a:tableStyleId>
              </a:tblPr>
              <a:tblGrid>
                <a:gridCol w="1752561"/>
                <a:gridCol w="445828"/>
                <a:gridCol w="445828"/>
                <a:gridCol w="445828"/>
                <a:gridCol w="445828"/>
                <a:gridCol w="445828"/>
                <a:gridCol w="445828"/>
                <a:gridCol w="445828"/>
                <a:gridCol w="445828"/>
              </a:tblGrid>
              <a:tr h="190500">
                <a:tc>
                  <a:txBody>
                    <a:bodyPr/>
                    <a:lstStyle/>
                    <a:p>
                      <a:pPr algn="ctr" fontAlgn="ctr"/>
                      <a:r>
                        <a:rPr lang="en-US" sz="1100" b="1" u="none" strike="noStrike" dirty="0">
                          <a:solidFill>
                            <a:srgbClr val="FF0000"/>
                          </a:solidFill>
                        </a:rPr>
                        <a:t>Levels</a:t>
                      </a:r>
                      <a:endParaRPr lang="en-US" sz="1100" b="1" i="0" u="none" strike="noStrike" dirty="0">
                        <a:solidFill>
                          <a:srgbClr val="FF0000"/>
                        </a:solidFill>
                        <a:latin typeface="Times New Roman"/>
                      </a:endParaRPr>
                    </a:p>
                  </a:txBody>
                  <a:tcPr marL="9525" marR="9525" marT="9525" marB="0" anchor="ctr"/>
                </a:tc>
                <a:tc>
                  <a:txBody>
                    <a:bodyPr/>
                    <a:lstStyle/>
                    <a:p>
                      <a:pPr algn="ctr" fontAlgn="b"/>
                      <a:r>
                        <a:rPr lang="en-US" sz="1200" b="1" i="0" u="none" strike="noStrike" dirty="0" smtClean="0">
                          <a:solidFill>
                            <a:srgbClr val="FF0000"/>
                          </a:solidFill>
                          <a:latin typeface="Calibri"/>
                        </a:rPr>
                        <a:t>8</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5</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3</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8</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12</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10</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0</a:t>
                      </a:r>
                      <a:endParaRPr lang="en-US" sz="1200" b="1" i="0" u="none" strike="noStrike" dirty="0">
                        <a:solidFill>
                          <a:srgbClr val="FF0000"/>
                        </a:solidFill>
                        <a:latin typeface="Calibri"/>
                      </a:endParaRPr>
                    </a:p>
                  </a:txBody>
                  <a:tcPr marL="9525" marR="9525" marT="9525" marB="0" anchor="ctr"/>
                </a:tc>
                <a:tc>
                  <a:txBody>
                    <a:bodyPr/>
                    <a:lstStyle/>
                    <a:p>
                      <a:pPr algn="ctr" fontAlgn="b"/>
                      <a:r>
                        <a:rPr lang="en-US" sz="1200" b="1" i="0" u="none" strike="noStrike" dirty="0" smtClean="0">
                          <a:solidFill>
                            <a:srgbClr val="FF0000"/>
                          </a:solidFill>
                          <a:latin typeface="Calibri"/>
                        </a:rPr>
                        <a:t>0</a:t>
                      </a:r>
                      <a:endParaRPr lang="en-US" sz="1200" b="1" i="0" u="none" strike="noStrike" dirty="0">
                        <a:solidFill>
                          <a:srgbClr val="FF0000"/>
                        </a:solidFill>
                        <a:latin typeface="Calibri"/>
                      </a:endParaRPr>
                    </a:p>
                  </a:txBody>
                  <a:tcPr marL="9525" marR="9525" marT="9525" marB="0" anchor="ctr"/>
                </a:tc>
              </a:tr>
              <a:tr h="190500">
                <a:tc>
                  <a:txBody>
                    <a:bodyPr/>
                    <a:lstStyle/>
                    <a:p>
                      <a:pPr algn="ctr" fontAlgn="ctr"/>
                      <a:r>
                        <a:rPr lang="en-US" sz="1100" b="1" u="none" strike="noStrike" dirty="0">
                          <a:solidFill>
                            <a:srgbClr val="00B050"/>
                          </a:solidFill>
                        </a:rPr>
                        <a:t>No. of Students Attended</a:t>
                      </a:r>
                      <a:endParaRPr lang="en-US" sz="1100" b="1" i="0" u="none" strike="noStrike" dirty="0">
                        <a:solidFill>
                          <a:srgbClr val="00B050"/>
                        </a:solidFill>
                        <a:latin typeface="Times New Roman"/>
                      </a:endParaRPr>
                    </a:p>
                  </a:txBody>
                  <a:tcPr marL="9525" marR="9525" marT="9525" marB="0" anchor="ctr"/>
                </a:tc>
                <a:tc>
                  <a:txBody>
                    <a:bodyPr/>
                    <a:lstStyle/>
                    <a:p>
                      <a:pPr algn="ctr" fontAlgn="b"/>
                      <a:r>
                        <a:rPr lang="en-US" sz="1100" b="1" i="0" u="none" strike="noStrike" dirty="0" smtClean="0">
                          <a:solidFill>
                            <a:srgbClr val="00B050"/>
                          </a:solidFill>
                          <a:latin typeface="Calibri"/>
                        </a:rPr>
                        <a:t>3</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2</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3</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3</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5</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4</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0</a:t>
                      </a:r>
                      <a:endParaRPr lang="en-US" sz="1100" b="1" i="0" u="none" strike="noStrike" dirty="0">
                        <a:solidFill>
                          <a:srgbClr val="00B050"/>
                        </a:solidFill>
                        <a:latin typeface="Calibri"/>
                      </a:endParaRPr>
                    </a:p>
                  </a:txBody>
                  <a:tcPr marL="9525" marR="9525" marT="9525" marB="0" anchor="ctr"/>
                </a:tc>
                <a:tc>
                  <a:txBody>
                    <a:bodyPr/>
                    <a:lstStyle/>
                    <a:p>
                      <a:pPr algn="ctr" fontAlgn="b"/>
                      <a:r>
                        <a:rPr lang="en-US" sz="1100" b="1" i="0" u="none" strike="noStrike" dirty="0" smtClean="0">
                          <a:solidFill>
                            <a:srgbClr val="00B050"/>
                          </a:solidFill>
                          <a:latin typeface="Calibri"/>
                        </a:rPr>
                        <a:t>0</a:t>
                      </a:r>
                      <a:endParaRPr lang="en-US" sz="1100" b="1" i="0" u="none" strike="noStrike" dirty="0">
                        <a:solidFill>
                          <a:srgbClr val="00B050"/>
                        </a:solidFill>
                        <a:latin typeface="Calibri"/>
                      </a:endParaRPr>
                    </a:p>
                  </a:txBody>
                  <a:tcPr marL="9525" marR="9525" marT="9525" marB="0" anchor="ctr"/>
                </a:tc>
              </a:tr>
            </a:tbl>
          </a:graphicData>
        </a:graphic>
      </p:graphicFrame>
      <p:cxnSp>
        <p:nvCxnSpPr>
          <p:cNvPr id="51" name="Elbow Connector 50"/>
          <p:cNvCxnSpPr/>
          <p:nvPr/>
        </p:nvCxnSpPr>
        <p:spPr>
          <a:xfrm>
            <a:off x="8195733" y="3556000"/>
            <a:ext cx="804334" cy="795867"/>
          </a:xfrm>
          <a:prstGeom prst="bentConnector3">
            <a:avLst>
              <a:gd name="adj1" fmla="val 50000"/>
            </a:avLst>
          </a:prstGeom>
          <a:ln w="25400" cmpd="sng">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525940" y="5266265"/>
            <a:ext cx="524933" cy="2455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0000"/>
                </a:solidFill>
              </a:rPr>
              <a:t>SUM</a:t>
            </a:r>
            <a:endParaRPr lang="en-US" sz="1200" dirty="0">
              <a:solidFill>
                <a:srgbClr val="FF0000"/>
              </a:solidFill>
            </a:endParaRPr>
          </a:p>
        </p:txBody>
      </p:sp>
      <p:graphicFrame>
        <p:nvGraphicFramePr>
          <p:cNvPr id="27" name="Table 26"/>
          <p:cNvGraphicFramePr>
            <a:graphicFrameLocks noGrp="1"/>
          </p:cNvGraphicFramePr>
          <p:nvPr/>
        </p:nvGraphicFramePr>
        <p:xfrm>
          <a:off x="1490122" y="862105"/>
          <a:ext cx="6597648" cy="1924050"/>
        </p:xfrm>
        <a:graphic>
          <a:graphicData uri="http://schemas.openxmlformats.org/drawingml/2006/table">
            <a:tbl>
              <a:tblPr>
                <a:tableStyleId>{ED083AE6-46FA-4A59-8FB0-9F97EB10719F}</a:tableStyleId>
              </a:tblPr>
              <a:tblGrid>
                <a:gridCol w="526428"/>
                <a:gridCol w="1469609"/>
                <a:gridCol w="1036627"/>
                <a:gridCol w="445623"/>
                <a:gridCol w="445623"/>
                <a:gridCol w="445623"/>
                <a:gridCol w="445623"/>
                <a:gridCol w="445623"/>
                <a:gridCol w="445623"/>
                <a:gridCol w="445623"/>
                <a:gridCol w="445623"/>
              </a:tblGrid>
              <a:tr h="182880">
                <a:tc gridSpan="3">
                  <a:txBody>
                    <a:bodyPr/>
                    <a:lstStyle/>
                    <a:p>
                      <a:pPr algn="ctr" fontAlgn="b"/>
                      <a:r>
                        <a:rPr lang="en-US" sz="1200" b="1" u="none" strike="noStrike" dirty="0">
                          <a:solidFill>
                            <a:srgbClr val="0070C0"/>
                          </a:solidFill>
                        </a:rPr>
                        <a:t> </a:t>
                      </a:r>
                      <a:r>
                        <a:rPr lang="en-US" sz="1200" b="1" u="none" strike="noStrike" dirty="0" smtClean="0">
                          <a:solidFill>
                            <a:srgbClr val="0070C0"/>
                          </a:solidFill>
                        </a:rPr>
                        <a:t>Test </a:t>
                      </a:r>
                      <a:r>
                        <a:rPr lang="en-US" sz="1200" b="1" u="none" strike="noStrike" dirty="0">
                          <a:solidFill>
                            <a:srgbClr val="0070C0"/>
                          </a:solidFill>
                        </a:rPr>
                        <a:t>#</a:t>
                      </a:r>
                      <a:endParaRPr lang="en-US" sz="1200" b="1" i="0" u="none" strike="noStrike" dirty="0">
                        <a:solidFill>
                          <a:srgbClr val="0070C0"/>
                        </a:solidFill>
                        <a:latin typeface="Times New Roman" pitchFamily="18" charset="0"/>
                        <a:cs typeface="Times New Roman" pitchFamily="18" charset="0"/>
                      </a:endParaRPr>
                    </a:p>
                  </a:txBody>
                  <a:tcPr marL="9525" marR="9525" marT="9525" marB="0" anchor="b"/>
                </a:tc>
                <a:tc hMerge="1">
                  <a:txBody>
                    <a:bodyPr/>
                    <a:lstStyle/>
                    <a:p>
                      <a:pPr algn="l" fontAlgn="b"/>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b"/>
                      <a:r>
                        <a:rPr lang="en-US" sz="1200" b="1" u="none" strike="noStrike" dirty="0">
                          <a:solidFill>
                            <a:srgbClr val="0070C0"/>
                          </a:solidFill>
                        </a:rPr>
                        <a:t>TEST-1</a:t>
                      </a:r>
                      <a:endParaRPr lang="en-US" sz="1200" b="1" i="0" u="none" strike="noStrike" dirty="0">
                        <a:solidFill>
                          <a:srgbClr val="0070C0"/>
                        </a:solidFill>
                        <a:latin typeface="Times New Roman" pitchFamily="18" charset="0"/>
                        <a:cs typeface="Times New Roman"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gridSpan="3">
                  <a:txBody>
                    <a:bodyPr/>
                    <a:lstStyle/>
                    <a:p>
                      <a:pPr algn="ctr" fontAlgn="b"/>
                      <a:r>
                        <a:rPr lang="en-US" sz="1200" b="1" u="none" strike="noStrike" dirty="0">
                          <a:solidFill>
                            <a:schemeClr val="accent3">
                              <a:lumMod val="50000"/>
                            </a:schemeClr>
                          </a:solidFill>
                        </a:rPr>
                        <a:t>Q #</a:t>
                      </a:r>
                      <a:endParaRPr lang="en-US" sz="1200" b="1" i="0" u="none" strike="noStrike" dirty="0">
                        <a:solidFill>
                          <a:schemeClr val="accent3">
                            <a:lumMod val="50000"/>
                          </a:schemeClr>
                        </a:solidFill>
                        <a:latin typeface="Times New Roman" pitchFamily="18" charset="0"/>
                        <a:cs typeface="Times New Roman" pitchFamily="18" charset="0"/>
                      </a:endParaRPr>
                    </a:p>
                  </a:txBody>
                  <a:tcPr marL="9525" marR="9525" marT="9525" marB="0" anchor="b"/>
                </a:tc>
                <a:tc hMerge="1">
                  <a:txBody>
                    <a:bodyPr/>
                    <a:lstStyle/>
                    <a:p>
                      <a:pPr algn="l" fontAlgn="b"/>
                      <a:endParaRPr lang="en-US" sz="1100" b="1"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1" u="none" strike="noStrike" dirty="0" smtClean="0">
                          <a:solidFill>
                            <a:schemeClr val="accent3">
                              <a:lumMod val="50000"/>
                            </a:schemeClr>
                          </a:solidFill>
                        </a:rPr>
                        <a:t>Q1</a:t>
                      </a:r>
                      <a:endParaRPr lang="en-US" sz="1200" b="1" i="0" u="none" strike="noStrike" dirty="0">
                        <a:solidFill>
                          <a:schemeClr val="accent3">
                            <a:lumMod val="50000"/>
                          </a:schemeClr>
                        </a:solidFill>
                        <a:latin typeface="Times New Roman" pitchFamily="18" charset="0"/>
                        <a:cs typeface="Times New Roman" pitchFamily="18" charset="0"/>
                      </a:endParaRPr>
                    </a:p>
                  </a:txBody>
                  <a:tcPr marL="9525" marR="9525" marT="9525" marB="0" anchor="b"/>
                </a:tc>
                <a:tc hMerge="1">
                  <a:txBody>
                    <a:bodyPr/>
                    <a:lstStyle/>
                    <a:p>
                      <a:pPr algn="ctr" fontAlgn="b"/>
                      <a:endParaRPr lang="en-US" sz="1200" b="0" i="0" u="none" strike="noStrike" dirty="0">
                        <a:solidFill>
                          <a:srgbClr val="000000"/>
                        </a:solidFill>
                        <a:latin typeface="Times New Roman" pitchFamily="18" charset="0"/>
                        <a:cs typeface="Times New Roman"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200" b="1" u="none" strike="noStrike" dirty="0" smtClean="0">
                          <a:solidFill>
                            <a:schemeClr val="accent3">
                              <a:lumMod val="50000"/>
                            </a:schemeClr>
                          </a:solidFill>
                        </a:rPr>
                        <a:t>Q2</a:t>
                      </a:r>
                      <a:endParaRPr lang="en-US" sz="1200" b="1" i="0" u="none" strike="noStrike" dirty="0">
                        <a:solidFill>
                          <a:schemeClr val="accent3">
                            <a:lumMod val="50000"/>
                          </a:schemeClr>
                        </a:solidFill>
                        <a:latin typeface="Times New Roman" pitchFamily="18" charset="0"/>
                        <a:cs typeface="Times New Roman" pitchFamily="18" charset="0"/>
                      </a:endParaRPr>
                    </a:p>
                  </a:txBody>
                  <a:tcPr marL="9525" marR="9525" marT="9525" marB="0" anchor="b"/>
                </a:tc>
                <a:tc hMerge="1">
                  <a:txBody>
                    <a:bodyPr/>
                    <a:lstStyle/>
                    <a:p>
                      <a:pPr algn="ctr" fontAlgn="b"/>
                      <a:endParaRPr lang="en-US" sz="1200" b="0" i="0" u="none" strike="noStrike" dirty="0">
                        <a:solidFill>
                          <a:srgbClr val="000000"/>
                        </a:solidFill>
                        <a:latin typeface="Times New Roman" pitchFamily="18" charset="0"/>
                        <a:cs typeface="Times New Roman"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200" b="1" u="none" strike="noStrike" dirty="0" smtClean="0">
                          <a:solidFill>
                            <a:schemeClr val="accent3">
                              <a:lumMod val="50000"/>
                            </a:schemeClr>
                          </a:solidFill>
                        </a:rPr>
                        <a:t>Q3</a:t>
                      </a:r>
                      <a:endParaRPr lang="en-US" sz="1200" b="1" i="0" u="none" strike="noStrike" dirty="0">
                        <a:solidFill>
                          <a:schemeClr val="accent3">
                            <a:lumMod val="50000"/>
                          </a:schemeClr>
                        </a:solidFill>
                        <a:latin typeface="Times New Roman" pitchFamily="18" charset="0"/>
                        <a:cs typeface="Times New Roman" pitchFamily="18" charset="0"/>
                      </a:endParaRPr>
                    </a:p>
                  </a:txBody>
                  <a:tcPr marL="9525" marR="9525" marT="9525" marB="0" anchor="b"/>
                </a:tc>
                <a:tc hMerge="1">
                  <a:txBody>
                    <a:bodyPr/>
                    <a:lstStyle/>
                    <a:p>
                      <a:pPr algn="ctr" fontAlgn="b"/>
                      <a:endParaRPr lang="en-US" sz="12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200" b="1" u="none" strike="noStrike" dirty="0" smtClean="0">
                          <a:solidFill>
                            <a:schemeClr val="accent3">
                              <a:lumMod val="50000"/>
                            </a:schemeClr>
                          </a:solidFill>
                        </a:rPr>
                        <a:t>Q4</a:t>
                      </a:r>
                      <a:r>
                        <a:rPr lang="en-US" sz="1200" b="1" u="none" strike="noStrike" dirty="0">
                          <a:solidFill>
                            <a:schemeClr val="accent3">
                              <a:lumMod val="50000"/>
                            </a:schemeClr>
                          </a:solidFill>
                        </a:rPr>
                        <a:t> </a:t>
                      </a:r>
                      <a:endParaRPr lang="en-US" sz="1200" b="1" i="0" u="none" strike="noStrike" dirty="0">
                        <a:solidFill>
                          <a:schemeClr val="accent3">
                            <a:lumMod val="50000"/>
                          </a:schemeClr>
                        </a:solidFill>
                        <a:latin typeface="Times New Roman" pitchFamily="18" charset="0"/>
                        <a:cs typeface="Times New Roman" pitchFamily="18" charset="0"/>
                      </a:endParaRPr>
                    </a:p>
                  </a:txBody>
                  <a:tcPr marL="9525" marR="9525" marT="9525" marB="0" anchor="b"/>
                </a:tc>
                <a:tc hMerge="1">
                  <a:txBody>
                    <a:bodyPr/>
                    <a:lstStyle/>
                    <a:p>
                      <a:pPr algn="ctr" fontAlgn="b"/>
                      <a:endParaRPr lang="en-US" sz="12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2880">
                <a:tc gridSpan="3">
                  <a:txBody>
                    <a:bodyPr/>
                    <a:lstStyle/>
                    <a:p>
                      <a:pPr algn="ctr" fontAlgn="b"/>
                      <a:r>
                        <a:rPr lang="en-US" sz="1200" b="1" u="none" strike="noStrike" dirty="0">
                          <a:solidFill>
                            <a:schemeClr val="accent6">
                              <a:lumMod val="50000"/>
                            </a:schemeClr>
                          </a:solidFill>
                        </a:rPr>
                        <a:t>CO #</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hMerge="1">
                  <a:txBody>
                    <a:bodyPr/>
                    <a:lstStyle/>
                    <a:p>
                      <a:pPr algn="l" fontAlgn="b"/>
                      <a:endParaRPr lang="en-US" sz="1100" b="1"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u="none" strike="noStrike" dirty="0">
                          <a:solidFill>
                            <a:schemeClr val="accent6">
                              <a:lumMod val="50000"/>
                            </a:schemeClr>
                          </a:solidFill>
                        </a:rPr>
                        <a:t>CO1</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CO2</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CO1</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CO1</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CO2</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CO2</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CO1</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6">
                              <a:lumMod val="50000"/>
                            </a:schemeClr>
                          </a:solidFill>
                        </a:rPr>
                        <a:t>CO3</a:t>
                      </a:r>
                      <a:endParaRPr lang="en-US" sz="1200" b="1" i="0" u="none" strike="noStrike" dirty="0">
                        <a:solidFill>
                          <a:schemeClr val="accent6">
                            <a:lumMod val="50000"/>
                          </a:schemeClr>
                        </a:solidFill>
                        <a:latin typeface="Times New Roman" pitchFamily="18" charset="0"/>
                        <a:cs typeface="Times New Roman" pitchFamily="18" charset="0"/>
                      </a:endParaRPr>
                    </a:p>
                  </a:txBody>
                  <a:tcPr marL="9525" marR="9525" marT="9525" marB="0" anchor="b"/>
                </a:tc>
              </a:tr>
              <a:tr h="182880">
                <a:tc gridSpan="3">
                  <a:txBody>
                    <a:bodyPr/>
                    <a:lstStyle/>
                    <a:p>
                      <a:pPr algn="ctr" fontAlgn="b"/>
                      <a:r>
                        <a:rPr lang="en-US" sz="1200" b="1" u="none" strike="noStrike" dirty="0" smtClean="0">
                          <a:solidFill>
                            <a:srgbClr val="7030A0"/>
                          </a:solidFill>
                        </a:rPr>
                        <a:t>Sub </a:t>
                      </a:r>
                      <a:r>
                        <a:rPr lang="en-US" sz="1200" b="1" u="none" strike="noStrike" dirty="0">
                          <a:solidFill>
                            <a:srgbClr val="7030A0"/>
                          </a:solidFill>
                        </a:rPr>
                        <a:t>Q  #</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hMerge="1">
                  <a:txBody>
                    <a:bodyPr/>
                    <a:lstStyle/>
                    <a:p>
                      <a:pPr algn="l" fontAlgn="b"/>
                      <a:endParaRPr lang="en-US" sz="11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u="none" strike="noStrike" dirty="0">
                          <a:solidFill>
                            <a:srgbClr val="7030A0"/>
                          </a:solidFill>
                        </a:rPr>
                        <a:t>1.A</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1.B</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2.A</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2.B</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3.A</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3.B</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4.A</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rgbClr val="7030A0"/>
                          </a:solidFill>
                        </a:rPr>
                        <a:t>4.B</a:t>
                      </a:r>
                      <a:endParaRPr lang="en-US" sz="1200" b="1" i="0" u="none" strike="noStrike" dirty="0">
                        <a:solidFill>
                          <a:srgbClr val="7030A0"/>
                        </a:solidFill>
                        <a:latin typeface="Times New Roman" pitchFamily="18" charset="0"/>
                        <a:cs typeface="Times New Roman" pitchFamily="18" charset="0"/>
                      </a:endParaRPr>
                    </a:p>
                  </a:txBody>
                  <a:tcPr marL="9525" marR="9525" marT="9525" marB="0" anchor="b"/>
                </a:tc>
              </a:tr>
              <a:tr h="182880">
                <a:tc gridSpan="3">
                  <a:txBody>
                    <a:bodyPr/>
                    <a:lstStyle/>
                    <a:p>
                      <a:pPr algn="ctr" fontAlgn="b"/>
                      <a:r>
                        <a:rPr lang="en-US" sz="1200" b="1" u="none" strike="noStrike" dirty="0">
                          <a:solidFill>
                            <a:schemeClr val="accent2">
                              <a:lumMod val="75000"/>
                            </a:schemeClr>
                          </a:solidFill>
                        </a:rPr>
                        <a:t>Max. Marks</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hMerge="1">
                  <a:txBody>
                    <a:bodyPr/>
                    <a:lstStyle/>
                    <a:p>
                      <a:pPr algn="l" fontAlgn="b"/>
                      <a:endParaRPr lang="en-US" sz="11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u="none" strike="noStrike" dirty="0">
                          <a:solidFill>
                            <a:schemeClr val="accent2">
                              <a:lumMod val="75000"/>
                            </a:schemeClr>
                          </a:solidFill>
                        </a:rPr>
                        <a:t>10</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5</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10</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5</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10</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5</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10</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c>
                  <a:txBody>
                    <a:bodyPr/>
                    <a:lstStyle/>
                    <a:p>
                      <a:pPr algn="ctr" fontAlgn="b"/>
                      <a:r>
                        <a:rPr lang="en-US" sz="1200" b="1" u="none" strike="noStrike" dirty="0">
                          <a:solidFill>
                            <a:schemeClr val="accent2">
                              <a:lumMod val="75000"/>
                            </a:schemeClr>
                          </a:solidFill>
                        </a:rPr>
                        <a:t>5</a:t>
                      </a:r>
                      <a:endParaRPr lang="en-US" sz="1200" b="1" i="0" u="none" strike="noStrike" dirty="0">
                        <a:solidFill>
                          <a:schemeClr val="accent2">
                            <a:lumMod val="75000"/>
                          </a:schemeClr>
                        </a:solidFill>
                        <a:latin typeface="Times New Roman" pitchFamily="18" charset="0"/>
                        <a:cs typeface="Times New Roman" pitchFamily="18" charset="0"/>
                      </a:endParaRPr>
                    </a:p>
                  </a:txBody>
                  <a:tcPr marL="9525" marR="9525" marT="9525" marB="0" anchor="b"/>
                </a:tc>
              </a:tr>
              <a:tr h="182880">
                <a:tc>
                  <a:txBody>
                    <a:bodyPr/>
                    <a:lstStyle/>
                    <a:p>
                      <a:pPr algn="ctr" fontAlgn="ctr"/>
                      <a:r>
                        <a:rPr lang="en-US" sz="1200" b="1" u="none" strike="noStrike" dirty="0"/>
                        <a:t>1</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l" fontAlgn="ctr"/>
                      <a:r>
                        <a:rPr lang="en-US" sz="1200" b="1" u="none" strike="noStrike" dirty="0"/>
                        <a:t>ABHILASHA C.Y</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4BW15CV001</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9</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4</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10</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3</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r>
              <a:tr h="182880">
                <a:tc>
                  <a:txBody>
                    <a:bodyPr/>
                    <a:lstStyle/>
                    <a:p>
                      <a:pPr algn="ctr" fontAlgn="ctr"/>
                      <a:r>
                        <a:rPr lang="en-US" sz="1200" b="1" u="none" strike="noStrike"/>
                        <a:t>2</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ctr"/>
                      <a:r>
                        <a:rPr lang="en-US" sz="1200" b="1" u="none" strike="noStrike" dirty="0"/>
                        <a:t>AKASH G.C</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4BW15CV003</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 </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3</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3</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3</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 </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 </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r>
              <a:tr h="182880">
                <a:tc>
                  <a:txBody>
                    <a:bodyPr/>
                    <a:lstStyle/>
                    <a:p>
                      <a:pPr algn="ctr" fontAlgn="ctr"/>
                      <a:r>
                        <a:rPr lang="en-US" sz="1200" b="1" u="none" strike="noStrike"/>
                        <a:t>3</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ctr"/>
                      <a:r>
                        <a:rPr lang="en-US" sz="1200" b="1" u="none" strike="noStrike" dirty="0"/>
                        <a:t>APOORVA P</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4BW15CV004</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9</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3</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9</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4</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 </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r>
              <a:tr h="182880">
                <a:tc>
                  <a:txBody>
                    <a:bodyPr/>
                    <a:lstStyle/>
                    <a:p>
                      <a:pPr algn="ctr" fontAlgn="ctr"/>
                      <a:r>
                        <a:rPr lang="en-US" sz="1200" b="1" u="none" strike="noStrike"/>
                        <a:t>4</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ctr"/>
                      <a:r>
                        <a:rPr lang="en-US" sz="1200" b="1" u="none" strike="noStrike"/>
                        <a:t>CHAITHRA B N</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4BW15CV006</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10</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5</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9</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5</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r>
              <a:tr h="182880">
                <a:tc>
                  <a:txBody>
                    <a:bodyPr/>
                    <a:lstStyle/>
                    <a:p>
                      <a:pPr algn="ctr" fontAlgn="ctr"/>
                      <a:r>
                        <a:rPr lang="en-US" sz="1200" b="1" u="none" strike="noStrike"/>
                        <a:t>5</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ctr"/>
                      <a:r>
                        <a:rPr lang="en-US" sz="1200" b="1" u="none" strike="noStrike"/>
                        <a:t>CHITRA SMITHA S</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4BW15CV008</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a:t>6</a:t>
                      </a:r>
                      <a:endParaRPr lang="en-US" sz="12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3</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4</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8</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3</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1200" b="1" u="none" strike="noStrike" dirty="0"/>
                        <a:t> </a:t>
                      </a:r>
                      <a:endParaRPr lang="en-US" sz="1200" b="1" i="0" u="none" strike="noStrike" dirty="0">
                        <a:solidFill>
                          <a:srgbClr val="000000"/>
                        </a:solidFill>
                        <a:latin typeface="Times New Roman" pitchFamily="18" charset="0"/>
                        <a:cs typeface="Times New Roman" pitchFamily="18" charset="0"/>
                      </a:endParaRPr>
                    </a:p>
                  </a:txBody>
                  <a:tcPr marL="9525" marR="9525" marT="9525" marB="0" anchor="ctr"/>
                </a:tc>
              </a:tr>
            </a:tbl>
          </a:graphicData>
        </a:graphic>
      </p:graphicFrame>
      <p:cxnSp>
        <p:nvCxnSpPr>
          <p:cNvPr id="38" name="Straight Arrow Connector 37"/>
          <p:cNvCxnSpPr/>
          <p:nvPr/>
        </p:nvCxnSpPr>
        <p:spPr>
          <a:xfrm rot="10800000" flipV="1">
            <a:off x="2582335" y="1938866"/>
            <a:ext cx="2082798" cy="18711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3471335" y="1786467"/>
            <a:ext cx="2057398" cy="202353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913467" y="3843870"/>
            <a:ext cx="2929466" cy="71119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9" name="Flowchart: Alternate Process 28"/>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34" name="Flowchart: Alternate Process 33"/>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35" name="Flowchart: Alternate Process 34"/>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36" name="Flowchart: Alternate Process 35"/>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37" name="Flowchart: Alternate Process 36"/>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40" name="Flowchart: Alternate Process 39"/>
          <p:cNvSpPr/>
          <p:nvPr/>
        </p:nvSpPr>
        <p:spPr>
          <a:xfrm>
            <a:off x="191658" y="5604933"/>
            <a:ext cx="1136070" cy="58189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41" name="Date Placeholder 40"/>
          <p:cNvSpPr>
            <a:spLocks noGrp="1"/>
          </p:cNvSpPr>
          <p:nvPr>
            <p:ph type="dt" sz="half" idx="10"/>
          </p:nvPr>
        </p:nvSpPr>
        <p:spPr/>
        <p:txBody>
          <a:bodyPr/>
          <a:lstStyle/>
          <a:p>
            <a:fld id="{7EEF2E35-82FC-4823-9E0D-B12189D43DDD}" type="datetime5">
              <a:rPr lang="en-US" smtClean="0"/>
              <a:pPr/>
              <a:t>20-Sep-21</a:t>
            </a:fld>
            <a:endParaRPr lang="en-US"/>
          </a:p>
        </p:txBody>
      </p:sp>
      <p:sp>
        <p:nvSpPr>
          <p:cNvPr id="42" name="Slide Number Placeholder 41"/>
          <p:cNvSpPr>
            <a:spLocks noGrp="1"/>
          </p:cNvSpPr>
          <p:nvPr>
            <p:ph type="sldNum" sz="quarter" idx="12"/>
          </p:nvPr>
        </p:nvSpPr>
        <p:spPr/>
        <p:txBody>
          <a:bodyPr/>
          <a:lstStyle/>
          <a:p>
            <a:fld id="{655D1332-1337-463C-A5CC-B07214B49452}" type="slidenum">
              <a:rPr lang="en-US" smtClean="0"/>
              <a:pPr/>
              <a:t>18</a:t>
            </a:fld>
            <a:endParaRPr lang="en-US"/>
          </a:p>
        </p:txBody>
      </p:sp>
      <p:sp>
        <p:nvSpPr>
          <p:cNvPr id="44" name="Footer Placeholder 43"/>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3107212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graphicFrame>
        <p:nvGraphicFramePr>
          <p:cNvPr id="27" name="Table 26"/>
          <p:cNvGraphicFramePr>
            <a:graphicFrameLocks noGrp="1"/>
          </p:cNvGraphicFramePr>
          <p:nvPr/>
        </p:nvGraphicFramePr>
        <p:xfrm>
          <a:off x="1646768" y="1451928"/>
          <a:ext cx="3865032" cy="1272434"/>
        </p:xfrm>
        <a:graphic>
          <a:graphicData uri="http://schemas.openxmlformats.org/drawingml/2006/table">
            <a:tbl>
              <a:tblPr/>
              <a:tblGrid>
                <a:gridCol w="427565"/>
                <a:gridCol w="618067"/>
                <a:gridCol w="372533"/>
                <a:gridCol w="381000"/>
                <a:gridCol w="406400"/>
                <a:gridCol w="406400"/>
                <a:gridCol w="381000"/>
                <a:gridCol w="389467"/>
                <a:gridCol w="482600"/>
              </a:tblGrid>
              <a:tr h="200025">
                <a:tc>
                  <a:txBody>
                    <a:bodyPr/>
                    <a:lstStyle/>
                    <a:p>
                      <a:pPr algn="ctr" fontAlgn="b"/>
                      <a:r>
                        <a:rPr lang="en-U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6114">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LEVELS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STUD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ASS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CIE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SEE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ATTIN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00025">
                <a:tc>
                  <a:txBody>
                    <a:bodyPr/>
                    <a:lstStyle/>
                    <a:p>
                      <a:pPr algn="l" fontAlgn="b"/>
                      <a:r>
                        <a:rPr lang="en-US" sz="1100" b="0" i="0" u="none" strike="noStrike" dirty="0">
                          <a:solidFill>
                            <a:srgbClr val="000000"/>
                          </a:solidFill>
                          <a:latin typeface="Calibri"/>
                        </a:rPr>
                        <a:t>CO1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19</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9</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2.11</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3</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2.19</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2.67</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2.60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Calibri"/>
                        </a:rPr>
                        <a:t>2.37</a:t>
                      </a:r>
                      <a:endParaRPr lang="en-US"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0025">
                <a:tc>
                  <a:txBody>
                    <a:bodyPr/>
                    <a:lstStyle/>
                    <a:p>
                      <a:pPr algn="l" fontAlgn="b"/>
                      <a:r>
                        <a:rPr lang="en-US" sz="1100" b="0" i="0" u="none" strike="noStrike" dirty="0">
                          <a:solidFill>
                            <a:srgbClr val="000000"/>
                          </a:solidFill>
                          <a:latin typeface="Calibri"/>
                        </a:rPr>
                        <a:t>CO2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27</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11</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2.45</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3</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2.50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2.67</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3.00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Calibri"/>
                        </a:rPr>
                        <a:t>2.60</a:t>
                      </a:r>
                      <a:endParaRPr lang="en-US"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6220">
                <a:tc>
                  <a:txBody>
                    <a:bodyPr/>
                    <a:lstStyle/>
                    <a:p>
                      <a:pPr algn="l" fontAlgn="b"/>
                      <a:r>
                        <a:rPr lang="en-US" sz="1100" b="0" i="0" u="none" strike="noStrike" dirty="0">
                          <a:solidFill>
                            <a:srgbClr val="000000"/>
                          </a:solidFill>
                          <a:latin typeface="Calibri"/>
                        </a:rPr>
                        <a:t>CO3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3</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0.3</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2.67</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2.80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Calibri"/>
                        </a:rPr>
                        <a:t>1.26</a:t>
                      </a:r>
                      <a:endParaRPr lang="en-US"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0025">
                <a:tc>
                  <a:txBody>
                    <a:bodyPr/>
                    <a:lstStyle/>
                    <a:p>
                      <a:pPr algn="l" fontAlgn="b"/>
                      <a:r>
                        <a:rPr lang="en-US" sz="1100" b="0" i="0" u="none" strike="noStrike" dirty="0">
                          <a:solidFill>
                            <a:srgbClr val="000000"/>
                          </a:solidFill>
                          <a:latin typeface="Calibri"/>
                        </a:rPr>
                        <a:t>CO4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3</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0.3</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2.67</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2.40</a:t>
                      </a:r>
                      <a:endParaRPr lang="en-U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Calibri"/>
                        </a:rPr>
                        <a:t>1.22</a:t>
                      </a:r>
                      <a:endParaRPr lang="en-US"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9" name="Rectangle 28"/>
          <p:cNvSpPr/>
          <p:nvPr/>
        </p:nvSpPr>
        <p:spPr>
          <a:xfrm>
            <a:off x="1693333" y="965199"/>
            <a:ext cx="2921000" cy="381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CO Attainment Table</a:t>
            </a:r>
            <a:endParaRPr lang="en-US" sz="1400" dirty="0">
              <a:solidFill>
                <a:srgbClr val="FF0000"/>
              </a:solidFill>
            </a:endParaRPr>
          </a:p>
        </p:txBody>
      </p:sp>
      <p:sp>
        <p:nvSpPr>
          <p:cNvPr id="37" name="Rectangle 36"/>
          <p:cNvSpPr/>
          <p:nvPr/>
        </p:nvSpPr>
        <p:spPr>
          <a:xfrm>
            <a:off x="5087347" y="956734"/>
            <a:ext cx="2117786" cy="369332"/>
          </a:xfrm>
          <a:prstGeom prst="rect">
            <a:avLst/>
          </a:prstGeom>
          <a:solidFill>
            <a:schemeClr val="accent4">
              <a:lumMod val="60000"/>
              <a:lumOff val="40000"/>
            </a:schemeClr>
          </a:solidFill>
        </p:spPr>
        <p:txBody>
          <a:bodyPr wrap="square">
            <a:spAutoFit/>
          </a:bodyPr>
          <a:lstStyle/>
          <a:p>
            <a:r>
              <a:rPr lang="en-US" dirty="0" smtClean="0"/>
              <a:t>CIE=0.9*2.11+0.1*3</a:t>
            </a:r>
            <a:endParaRPr lang="en-US" dirty="0"/>
          </a:p>
        </p:txBody>
      </p:sp>
      <p:sp>
        <p:nvSpPr>
          <p:cNvPr id="40" name="Rectangle 39"/>
          <p:cNvSpPr/>
          <p:nvPr/>
        </p:nvSpPr>
        <p:spPr>
          <a:xfrm>
            <a:off x="6195616" y="1432467"/>
            <a:ext cx="4088363" cy="369332"/>
          </a:xfrm>
          <a:prstGeom prst="rect">
            <a:avLst/>
          </a:prstGeom>
          <a:solidFill>
            <a:schemeClr val="accent5">
              <a:lumMod val="60000"/>
              <a:lumOff val="40000"/>
            </a:schemeClr>
          </a:solidFill>
        </p:spPr>
        <p:txBody>
          <a:bodyPr wrap="none">
            <a:spAutoFit/>
          </a:bodyPr>
          <a:lstStyle/>
          <a:p>
            <a:r>
              <a:rPr lang="en-US" dirty="0" smtClean="0"/>
              <a:t>Attainment =0.6*2.19+0.3*2.67+0.1*2.40</a:t>
            </a:r>
            <a:endParaRPr lang="en-US" dirty="0"/>
          </a:p>
        </p:txBody>
      </p:sp>
      <p:graphicFrame>
        <p:nvGraphicFramePr>
          <p:cNvPr id="43" name="Table 42"/>
          <p:cNvGraphicFramePr>
            <a:graphicFrameLocks noGrp="1"/>
          </p:cNvGraphicFramePr>
          <p:nvPr/>
        </p:nvGraphicFramePr>
        <p:xfrm>
          <a:off x="4150783" y="2795376"/>
          <a:ext cx="7734300" cy="3526790"/>
        </p:xfrm>
        <a:graphic>
          <a:graphicData uri="http://schemas.openxmlformats.org/drawingml/2006/table">
            <a:tbl>
              <a:tblPr/>
              <a:tblGrid>
                <a:gridCol w="876300"/>
                <a:gridCol w="457200"/>
                <a:gridCol w="457200"/>
                <a:gridCol w="457200"/>
                <a:gridCol w="457200"/>
                <a:gridCol w="457200"/>
                <a:gridCol w="457200"/>
                <a:gridCol w="457200"/>
                <a:gridCol w="457200"/>
                <a:gridCol w="457200"/>
                <a:gridCol w="457200"/>
                <a:gridCol w="457200"/>
                <a:gridCol w="457200"/>
                <a:gridCol w="457200"/>
                <a:gridCol w="457200"/>
                <a:gridCol w="457200"/>
              </a:tblGrid>
              <a:tr h="266700">
                <a:tc gridSpan="16">
                  <a:txBody>
                    <a:bodyPr/>
                    <a:lstStyle/>
                    <a:p>
                      <a:pPr algn="ctr" fontAlgn="ctr"/>
                      <a:r>
                        <a:rPr lang="en-US" sz="1600" b="1" i="0" u="none" strike="noStrike" dirty="0">
                          <a:solidFill>
                            <a:srgbClr val="000000"/>
                          </a:solidFill>
                          <a:latin typeface="Calibri"/>
                        </a:rPr>
                        <a:t>CO - PO/PSO - MATRIX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9715">
                <a:tc>
                  <a:txBody>
                    <a:bodyPr/>
                    <a:lstStyle/>
                    <a:p>
                      <a:pPr algn="ctr" fontAlgn="ctr"/>
                      <a:r>
                        <a:rPr lang="en-US" sz="1200" b="1" i="0" u="none" strike="noStrike" dirty="0">
                          <a:solidFill>
                            <a:srgbClr val="000000"/>
                          </a:solidFill>
                          <a:latin typeface="Times New Roman"/>
                        </a:rPr>
                        <a:t>CO/PO/PSO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PO12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PSO1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PSO2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c>
                  <a:txBody>
                    <a:bodyPr/>
                    <a:lstStyle/>
                    <a:p>
                      <a:pPr algn="ctr" fontAlgn="ctr"/>
                      <a:r>
                        <a:rPr lang="en-US" sz="1200" b="1" i="0" u="none" strike="noStrike">
                          <a:solidFill>
                            <a:srgbClr val="000000"/>
                          </a:solidFill>
                          <a:latin typeface="Times New Roman"/>
                        </a:rPr>
                        <a:t>PSO3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3B4"/>
                    </a:solidFill>
                  </a:tcPr>
                </a:tc>
              </a:tr>
              <a:tr h="200025">
                <a:tc>
                  <a:txBody>
                    <a:bodyPr/>
                    <a:lstStyle/>
                    <a:p>
                      <a:pPr algn="ctr" fontAlgn="ctr"/>
                      <a:r>
                        <a:rPr lang="en-US" sz="1200" b="1" i="0" u="none" strike="noStrike">
                          <a:solidFill>
                            <a:srgbClr val="000000"/>
                          </a:solidFill>
                          <a:latin typeface="Times New Roman"/>
                        </a:rPr>
                        <a:t>15C305.1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200" b="1" i="0" u="none" strike="noStrike">
                          <a:solidFill>
                            <a:srgbClr val="000000"/>
                          </a:solidFill>
                          <a:latin typeface="Times New Roman"/>
                        </a:rPr>
                        <a:t>15C305.2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200" b="1" i="0" u="none" strike="noStrike">
                          <a:solidFill>
                            <a:srgbClr val="000000"/>
                          </a:solidFill>
                          <a:latin typeface="Times New Roman"/>
                        </a:rPr>
                        <a:t>15C305.3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200" b="1" i="0" u="none" strike="noStrike">
                          <a:solidFill>
                            <a:srgbClr val="000000"/>
                          </a:solidFill>
                          <a:latin typeface="Times New Roman"/>
                        </a:rPr>
                        <a:t>15C305.4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200" b="1" i="0" u="none" strike="noStrike">
                          <a:solidFill>
                            <a:srgbClr val="000000"/>
                          </a:solidFill>
                          <a:latin typeface="Times New Roman"/>
                        </a:rPr>
                        <a:t>15C305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dirty="0">
                          <a:solidFill>
                            <a:srgbClr val="000000"/>
                          </a:solidFill>
                          <a:latin typeface="Times New Roman"/>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0500">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gridSpan="16">
                  <a:txBody>
                    <a:bodyPr/>
                    <a:lstStyle/>
                    <a:p>
                      <a:pPr algn="ctr" fontAlgn="ctr"/>
                      <a:r>
                        <a:rPr lang="en-US" sz="1600" b="1" i="0" u="none" strike="noStrike">
                          <a:solidFill>
                            <a:srgbClr val="000000"/>
                          </a:solidFill>
                          <a:latin typeface="Calibri"/>
                        </a:rPr>
                        <a:t>CO - PO/PSO - ATTAINMENT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algn="ctr" fontAlgn="ctr"/>
                      <a:r>
                        <a:rPr lang="en-US" sz="900" b="1" i="0" u="none" strike="noStrike" dirty="0">
                          <a:solidFill>
                            <a:srgbClr val="000000"/>
                          </a:solidFill>
                          <a:latin typeface="Times New Roman"/>
                        </a:rPr>
                        <a:t>CO ATTAINED 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PO12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PSO1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PSO2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200" b="1" i="0" u="none" strike="noStrike">
                          <a:solidFill>
                            <a:srgbClr val="000000"/>
                          </a:solidFill>
                          <a:latin typeface="Times New Roman"/>
                        </a:rPr>
                        <a:t>PSO3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00025">
                <a:tc>
                  <a:txBody>
                    <a:bodyPr/>
                    <a:lstStyle/>
                    <a:p>
                      <a:pPr algn="ctr" fontAlgn="ctr"/>
                      <a:r>
                        <a:rPr lang="en-US" sz="1100" b="1" i="0" u="none" strike="noStrike">
                          <a:solidFill>
                            <a:srgbClr val="000000"/>
                          </a:solidFill>
                          <a:latin typeface="Times New Roman"/>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latin typeface="Calibri"/>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100" b="1" i="0" u="none" strike="noStrike">
                          <a:solidFill>
                            <a:srgbClr val="000000"/>
                          </a:solidFill>
                          <a:latin typeface="Times New Roman"/>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100" b="1" i="0" u="none" strike="noStrike">
                          <a:solidFill>
                            <a:srgbClr val="000000"/>
                          </a:solidFill>
                          <a:latin typeface="Times New Roman"/>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latin typeface="Calibri"/>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100" b="1" i="0" u="none" strike="noStrike">
                          <a:solidFill>
                            <a:srgbClr val="000000"/>
                          </a:solidFill>
                          <a:latin typeface="Times New Roman"/>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100" b="1" i="0" u="none" strike="noStrike">
                          <a:solidFill>
                            <a:srgbClr val="000000"/>
                          </a:solidFill>
                          <a:latin typeface="Times New Roman"/>
                        </a:rPr>
                        <a:t>SUM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22.35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22.35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11.27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latin typeface="Calibri"/>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8125">
                <a:tc>
                  <a:txBody>
                    <a:bodyPr/>
                    <a:lstStyle/>
                    <a:p>
                      <a:pPr algn="ctr" fontAlgn="ctr"/>
                      <a:r>
                        <a:rPr lang="en-US" sz="1100" b="1" i="0" u="none" strike="noStrike">
                          <a:solidFill>
                            <a:srgbClr val="000000"/>
                          </a:solidFill>
                          <a:latin typeface="Times New Roman"/>
                        </a:rPr>
                        <a:t>ATTAINED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latin typeface="Calibri"/>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latin typeface="Calibri"/>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50" name="Rectangle 49"/>
          <p:cNvSpPr/>
          <p:nvPr/>
        </p:nvSpPr>
        <p:spPr>
          <a:xfrm>
            <a:off x="7136786" y="1999254"/>
            <a:ext cx="4502258" cy="369332"/>
          </a:xfrm>
          <a:prstGeom prst="rect">
            <a:avLst/>
          </a:prstGeom>
          <a:solidFill>
            <a:srgbClr val="92D050"/>
          </a:solidFill>
        </p:spPr>
        <p:txBody>
          <a:bodyPr wrap="none">
            <a:spAutoFit/>
          </a:bodyPr>
          <a:lstStyle/>
          <a:p>
            <a:r>
              <a:rPr lang="en-US" dirty="0" smtClean="0"/>
              <a:t>PO = CO Attained value * CO PO Matrix value  </a:t>
            </a:r>
            <a:endParaRPr lang="en-US" dirty="0"/>
          </a:p>
        </p:txBody>
      </p:sp>
      <p:cxnSp>
        <p:nvCxnSpPr>
          <p:cNvPr id="52" name="Straight Arrow Connector 51"/>
          <p:cNvCxnSpPr/>
          <p:nvPr/>
        </p:nvCxnSpPr>
        <p:spPr>
          <a:xfrm rot="10800000" flipV="1">
            <a:off x="5348378" y="2355010"/>
            <a:ext cx="4839419" cy="1052423"/>
          </a:xfrm>
          <a:prstGeom prst="straightConnector1">
            <a:avLst/>
          </a:prstGeom>
          <a:ln w="317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4776160" y="2329131"/>
            <a:ext cx="3487946" cy="2886973"/>
          </a:xfrm>
          <a:prstGeom prst="straightConnector1">
            <a:avLst/>
          </a:prstGeom>
          <a:ln w="317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4157133" y="1236131"/>
            <a:ext cx="1032936" cy="7112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401734" y="1718729"/>
            <a:ext cx="872071" cy="29633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Alternate Process 21"/>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23" name="Flowchart: Alternate Process 22"/>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24" name="Flowchart: Alternate Process 23"/>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25" name="Flowchart: Alternate Process 24"/>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28" name="Flowchart: Alternate Process 27"/>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30" name="Flowchart: Alternate Process 29"/>
          <p:cNvSpPr/>
          <p:nvPr/>
        </p:nvSpPr>
        <p:spPr>
          <a:xfrm>
            <a:off x="191658" y="5604933"/>
            <a:ext cx="1136070" cy="58189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31" name="Date Placeholder 30"/>
          <p:cNvSpPr>
            <a:spLocks noGrp="1"/>
          </p:cNvSpPr>
          <p:nvPr>
            <p:ph type="dt" sz="half" idx="10"/>
          </p:nvPr>
        </p:nvSpPr>
        <p:spPr/>
        <p:txBody>
          <a:bodyPr/>
          <a:lstStyle/>
          <a:p>
            <a:fld id="{3F10ECD8-DEB9-4689-864C-E38BACD84AE9}" type="datetime5">
              <a:rPr lang="en-US" smtClean="0"/>
              <a:pPr/>
              <a:t>20-Sep-21</a:t>
            </a:fld>
            <a:endParaRPr lang="en-US"/>
          </a:p>
        </p:txBody>
      </p:sp>
      <p:sp>
        <p:nvSpPr>
          <p:cNvPr id="32" name="Slide Number Placeholder 31"/>
          <p:cNvSpPr>
            <a:spLocks noGrp="1"/>
          </p:cNvSpPr>
          <p:nvPr>
            <p:ph type="sldNum" sz="quarter" idx="12"/>
          </p:nvPr>
        </p:nvSpPr>
        <p:spPr/>
        <p:txBody>
          <a:bodyPr/>
          <a:lstStyle/>
          <a:p>
            <a:fld id="{655D1332-1337-463C-A5CC-B07214B49452}" type="slidenum">
              <a:rPr lang="en-US" smtClean="0"/>
              <a:pPr/>
              <a:t>19</a:t>
            </a:fld>
            <a:endParaRPr lang="en-US"/>
          </a:p>
        </p:txBody>
      </p:sp>
      <p:sp>
        <p:nvSpPr>
          <p:cNvPr id="33" name="Footer Placeholder 32"/>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3107212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110840" y="1385455"/>
            <a:ext cx="1246909" cy="73429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HOD Profile</a:t>
            </a:r>
            <a:endParaRPr lang="en-IN" sz="14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55420" y="3380510"/>
            <a:ext cx="1330035"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Department achievements</a:t>
            </a:r>
            <a:endParaRPr lang="en-IN" sz="12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41566" y="2341418"/>
            <a:ext cx="1343890"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Department Profile</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69276" y="4447311"/>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Faculty</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9" name="Rectangle 13"/>
          <p:cNvSpPr/>
          <p:nvPr/>
        </p:nvSpPr>
        <p:spPr>
          <a:xfrm>
            <a:off x="1723171" y="21862"/>
            <a:ext cx="93423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IN" sz="4000" i="0" u="none" strike="noStrike" kern="1200" normalizeH="0" baseline="0" noProof="0" dirty="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Introduction</a:t>
            </a:r>
          </a:p>
        </p:txBody>
      </p:sp>
      <p:sp>
        <p:nvSpPr>
          <p:cNvPr id="10" name="Flowchart: Alternate Process 9"/>
          <p:cNvSpPr/>
          <p:nvPr/>
        </p:nvSpPr>
        <p:spPr>
          <a:xfrm>
            <a:off x="83127" y="5486402"/>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Students</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pic>
        <p:nvPicPr>
          <p:cNvPr id="1026" name="Picture 2" descr="C:\Users\CIVIL HOD\Desktop\Faculty photos\Dr T Mahadevaiah.jpg"/>
          <p:cNvPicPr>
            <a:picLocks noChangeAspect="1" noChangeArrowheads="1"/>
          </p:cNvPicPr>
          <p:nvPr/>
        </p:nvPicPr>
        <p:blipFill>
          <a:blip r:embed="rId2" cstate="print"/>
          <a:srcRect/>
          <a:stretch>
            <a:fillRect/>
          </a:stretch>
        </p:blipFill>
        <p:spPr bwMode="auto">
          <a:xfrm>
            <a:off x="10052581" y="1177127"/>
            <a:ext cx="1555220" cy="15100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2" name="Table 11"/>
          <p:cNvGraphicFramePr>
            <a:graphicFrameLocks noGrp="1"/>
          </p:cNvGraphicFramePr>
          <p:nvPr/>
        </p:nvGraphicFramePr>
        <p:xfrm>
          <a:off x="1642533" y="973665"/>
          <a:ext cx="7950200" cy="4984039"/>
        </p:xfrm>
        <a:graphic>
          <a:graphicData uri="http://schemas.openxmlformats.org/drawingml/2006/table">
            <a:tbl>
              <a:tblPr/>
              <a:tblGrid>
                <a:gridCol w="1828800"/>
                <a:gridCol w="6121400"/>
              </a:tblGrid>
              <a:tr h="1193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Times New Roman" pitchFamily="18" charset="0"/>
                        </a:rPr>
                        <a:t>QUALIFICATION</a:t>
                      </a:r>
                      <a:endParaRPr kumimoji="0" lang="en-US" sz="1200" b="1" i="0" u="none" strike="noStrike" cap="none" normalizeH="0" baseline="0" dirty="0" smtClean="0">
                        <a:ln>
                          <a:noFill/>
                        </a:ln>
                        <a:solidFill>
                          <a:srgbClr val="C00000"/>
                        </a:solidFill>
                        <a:effectLst/>
                        <a:latin typeface="Arial" pitchFamily="34"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B.E (Civil), 1985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M Tech (Remote sensing), 1992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PhD  (2007) Anna University, Chennai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cs typeface="Times New Roman" pitchFamily="18" charset="0"/>
                        </a:rPr>
                        <a:t>‘Integrated study of </a:t>
                      </a:r>
                      <a:r>
                        <a:rPr kumimoji="0" lang="en-US" sz="1400" b="0" i="0" u="none" strike="noStrike" cap="none" normalizeH="0" baseline="0" dirty="0" err="1" smtClean="0">
                          <a:ln>
                            <a:noFill/>
                          </a:ln>
                          <a:solidFill>
                            <a:srgbClr val="0000CC"/>
                          </a:solidFill>
                          <a:effectLst/>
                          <a:latin typeface="Times New Roman" pitchFamily="18" charset="0"/>
                          <a:cs typeface="Times New Roman" pitchFamily="18" charset="0"/>
                        </a:rPr>
                        <a:t>Chitravathi</a:t>
                      </a:r>
                      <a:r>
                        <a:rPr kumimoji="0" lang="en-US" sz="1400" b="0" i="0" u="none" strike="noStrike" cap="none" normalizeH="0" baseline="0" dirty="0" smtClean="0">
                          <a:ln>
                            <a:noFill/>
                          </a:ln>
                          <a:solidFill>
                            <a:srgbClr val="0000CC"/>
                          </a:solidFill>
                          <a:effectLst/>
                          <a:latin typeface="Times New Roman" pitchFamily="18" charset="0"/>
                          <a:cs typeface="Times New Roman" pitchFamily="18" charset="0"/>
                        </a:rPr>
                        <a:t> watershed, Karnataka, India using Remote Sensing and GIS’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Times New Roman" pitchFamily="18" charset="0"/>
                        </a:rPr>
                        <a:t>REPORTING DATE</a:t>
                      </a:r>
                      <a:endParaRPr kumimoji="0" lang="en-US" sz="1200" b="1" i="0" u="none" strike="noStrike" cap="none" normalizeH="0" baseline="0" dirty="0" smtClean="0">
                        <a:ln>
                          <a:noFill/>
                        </a:ln>
                        <a:solidFill>
                          <a:srgbClr val="C00000"/>
                        </a:solidFill>
                        <a:effectLst/>
                        <a:latin typeface="Arial"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kern="1200" dirty="0" smtClean="0">
                          <a:solidFill>
                            <a:schemeClr val="tx1"/>
                          </a:solidFill>
                          <a:latin typeface="Times New Roman" pitchFamily="18" charset="0"/>
                          <a:ea typeface="+mn-ea"/>
                          <a:cs typeface="Times New Roman" pitchFamily="18" charset="0"/>
                        </a:rPr>
                        <a:t>16.01.2013</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cs typeface="Times New Roman" pitchFamily="18" charset="0"/>
                        </a:rPr>
                        <a:t>EXPERIENCE</a:t>
                      </a:r>
                      <a:endParaRPr kumimoji="0" lang="en-US" sz="1200" b="1" i="0" u="none" strike="noStrike" cap="none" normalizeH="0" baseline="0" dirty="0" smtClean="0">
                        <a:ln>
                          <a:noFill/>
                        </a:ln>
                        <a:solidFill>
                          <a:srgbClr val="C00000"/>
                        </a:solidFill>
                        <a:effectLst/>
                        <a:latin typeface="Arial"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Teaching - 33 Yrs, Others – 2 yrs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PATENTS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1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PUBLICATIONS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4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CONFERENCES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8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GUEST LECTURES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MEMBERSHIP </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MISTE - LM 4808, ISC – L38391, FIE – F-120874-4</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23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GRANTS RECEIVED</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00050" marR="0" lvl="0" indent="-400050" algn="l" defTabSz="914400" rtl="0" eaLnBrk="0" fontAlgn="base" latinLnBrk="0" hangingPunct="0">
                        <a:lnSpc>
                          <a:spcPct val="100000"/>
                        </a:lnSpc>
                        <a:spcBef>
                          <a:spcPct val="0"/>
                        </a:spcBef>
                        <a:spcAft>
                          <a:spcPct val="0"/>
                        </a:spcAft>
                        <a:buClrTx/>
                        <a:buSzTx/>
                        <a:buFontTx/>
                        <a:buAutoNum type="romanLcPeriod"/>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Rs. 5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Lakhs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from AICTE</a:t>
                      </a:r>
                    </a:p>
                    <a:p>
                      <a:pPr marL="400050" marR="0" lvl="0" indent="-400050" algn="l" defTabSz="914400" rtl="0" eaLnBrk="0" fontAlgn="base" latinLnBrk="0" hangingPunct="0">
                        <a:lnSpc>
                          <a:spcPct val="100000"/>
                        </a:lnSpc>
                        <a:spcBef>
                          <a:spcPct val="0"/>
                        </a:spcBef>
                        <a:spcAft>
                          <a:spcPct val="0"/>
                        </a:spcAft>
                        <a:buClrTx/>
                        <a:buSzTx/>
                        <a:buFontTx/>
                        <a:buAutoNum type="romanLcPeriod"/>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Rs. 30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Lakhs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from VGST under CISEE Scheme</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UNIVERSITY ASSIGNMENTS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00050" marR="0" lvl="0" indent="-40005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Board of Examiner - VTU</a:t>
                      </a:r>
                    </a:p>
                    <a:p>
                      <a:pPr marL="400050" marR="0" lvl="0" indent="-40005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Chairman - Board of Studies - ACU</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23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rgbClr val="C00000"/>
                          </a:solidFill>
                          <a:effectLst/>
                          <a:latin typeface="Arial" pitchFamily="34" charset="0"/>
                          <a:ea typeface="+mn-ea"/>
                          <a:cs typeface="Times New Roman" pitchFamily="18" charset="0"/>
                        </a:rPr>
                        <a:t>RESEARCH SCHOLORS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00050" marR="0" lvl="0" indent="-40005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 name="TextBox 17"/>
          <p:cNvSpPr txBox="1"/>
          <p:nvPr/>
        </p:nvSpPr>
        <p:spPr>
          <a:xfrm>
            <a:off x="9420200" y="3086690"/>
            <a:ext cx="2771800" cy="1423467"/>
          </a:xfrm>
          <a:prstGeom prst="rect">
            <a:avLst/>
          </a:prstGeom>
          <a:noFill/>
        </p:spPr>
        <p:txBody>
          <a:bodyPr wrap="square" rtlCol="0">
            <a:spAutoFit/>
          </a:bodyPr>
          <a:lstStyle/>
          <a:p>
            <a:pPr lvl="0" algn="ctr"/>
            <a:r>
              <a:rPr lang="en-US" b="1" dirty="0" smtClean="0">
                <a:solidFill>
                  <a:srgbClr val="00B0F0"/>
                </a:solidFill>
                <a:latin typeface="Times New Roman" pitchFamily="18" charset="0"/>
                <a:cs typeface="Times New Roman" pitchFamily="18" charset="0"/>
              </a:rPr>
              <a:t>Dr. T.MAHADEVAIAH</a:t>
            </a:r>
          </a:p>
          <a:p>
            <a:pPr algn="ctr"/>
            <a:r>
              <a:rPr lang="en-IN" sz="1100" b="1" dirty="0" smtClean="0">
                <a:solidFill>
                  <a:schemeClr val="accent2"/>
                </a:solidFill>
                <a:latin typeface="Cambria" panose="02040503050406030204" pitchFamily="18" charset="0"/>
                <a:ea typeface="Cambria" panose="02040503050406030204" pitchFamily="18" charset="0"/>
              </a:rPr>
              <a:t>M Tech</a:t>
            </a:r>
            <a:r>
              <a:rPr lang="en-IN" sz="1100" b="1" dirty="0">
                <a:solidFill>
                  <a:schemeClr val="accent2"/>
                </a:solidFill>
                <a:latin typeface="Cambria" panose="02040503050406030204" pitchFamily="18" charset="0"/>
                <a:ea typeface="Cambria" panose="02040503050406030204" pitchFamily="18" charset="0"/>
              </a:rPr>
              <a:t>, Ph.D</a:t>
            </a:r>
          </a:p>
          <a:p>
            <a:pPr algn="ctr"/>
            <a:r>
              <a:rPr lang="en-IN" sz="1100" b="1" dirty="0">
                <a:latin typeface="Cambria" panose="02040503050406030204" pitchFamily="18" charset="0"/>
                <a:ea typeface="Cambria" panose="02040503050406030204" pitchFamily="18" charset="0"/>
              </a:rPr>
              <a:t>Professor &amp; Head</a:t>
            </a:r>
          </a:p>
          <a:p>
            <a:pPr algn="ctr"/>
            <a:r>
              <a:rPr lang="en-IN" sz="1050" b="1" dirty="0">
                <a:latin typeface="Cambria" panose="02040503050406030204" pitchFamily="18" charset="0"/>
                <a:ea typeface="Cambria" panose="02040503050406030204" pitchFamily="18" charset="0"/>
              </a:rPr>
              <a:t>Department of </a:t>
            </a:r>
            <a:r>
              <a:rPr lang="en-IN" sz="1050" b="1" dirty="0" smtClean="0">
                <a:latin typeface="Cambria" panose="02040503050406030204" pitchFamily="18" charset="0"/>
                <a:ea typeface="Cambria" panose="02040503050406030204" pitchFamily="18" charset="0"/>
              </a:rPr>
              <a:t>Civil Engineering</a:t>
            </a:r>
            <a:endParaRPr lang="en-IN" sz="1100" b="1" dirty="0">
              <a:latin typeface="Cambria" panose="02040503050406030204" pitchFamily="18" charset="0"/>
              <a:ea typeface="Cambria" panose="02040503050406030204" pitchFamily="18" charset="0"/>
            </a:endParaRPr>
          </a:p>
          <a:p>
            <a:pPr algn="ctr"/>
            <a:r>
              <a:rPr lang="en-IN" sz="1100" b="1" dirty="0" smtClean="0">
                <a:latin typeface="Cambria" panose="02040503050406030204" pitchFamily="18" charset="0"/>
                <a:ea typeface="Cambria" panose="02040503050406030204" pitchFamily="18" charset="0"/>
              </a:rPr>
              <a:t>BGSIT , B G NAGARA</a:t>
            </a:r>
          </a:p>
          <a:p>
            <a:pPr algn="ctr"/>
            <a:endParaRPr lang="en-IN" sz="1100" b="1" dirty="0" smtClean="0">
              <a:latin typeface="Cambria" panose="02040503050406030204" pitchFamily="18" charset="0"/>
              <a:ea typeface="Cambria" panose="02040503050406030204" pitchFamily="18" charset="0"/>
            </a:endParaRPr>
          </a:p>
          <a:p>
            <a:pPr algn="ctr"/>
            <a:endParaRPr lang="en-IN" sz="1400" b="1" dirty="0">
              <a:latin typeface="Cambria" panose="02040503050406030204" pitchFamily="18" charset="0"/>
              <a:ea typeface="Cambria" panose="02040503050406030204" pitchFamily="18" charset="0"/>
            </a:endParaRPr>
          </a:p>
        </p:txBody>
      </p:sp>
      <p:sp>
        <p:nvSpPr>
          <p:cNvPr id="22" name="Isosceles Triangle 51"/>
          <p:cNvSpPr/>
          <p:nvPr/>
        </p:nvSpPr>
        <p:spPr>
          <a:xfrm>
            <a:off x="10743821" y="4396800"/>
            <a:ext cx="284779" cy="16460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extBox 18"/>
          <p:cNvSpPr txBox="1"/>
          <p:nvPr/>
        </p:nvSpPr>
        <p:spPr>
          <a:xfrm>
            <a:off x="9777890" y="4718193"/>
            <a:ext cx="2414110" cy="584775"/>
          </a:xfrm>
          <a:prstGeom prst="rect">
            <a:avLst/>
          </a:prstGeom>
          <a:noFill/>
        </p:spPr>
        <p:txBody>
          <a:bodyPr wrap="square" rtlCol="0">
            <a:spAutoFit/>
          </a:bodyPr>
          <a:lstStyle/>
          <a:p>
            <a:r>
              <a:rPr lang="en-US" sz="1600" dirty="0" smtClean="0">
                <a:solidFill>
                  <a:schemeClr val="accent2"/>
                </a:solidFill>
                <a:latin typeface="Times New Roman" pitchFamily="18" charset="0"/>
                <a:cs typeface="Times New Roman" pitchFamily="18" charset="0"/>
                <a:hlinkClick r:id="rId3"/>
              </a:rPr>
              <a:t>hodcv@bgsit.ac.in</a:t>
            </a:r>
            <a:endParaRPr lang="en-US" sz="1600" dirty="0" smtClean="0">
              <a:solidFill>
                <a:schemeClr val="accent2"/>
              </a:solidFill>
              <a:latin typeface="Times New Roman" pitchFamily="18" charset="0"/>
              <a:cs typeface="Times New Roman" pitchFamily="18" charset="0"/>
            </a:endParaRPr>
          </a:p>
          <a:p>
            <a:r>
              <a:rPr lang="en-US" sz="1600" dirty="0" smtClean="0">
                <a:solidFill>
                  <a:schemeClr val="accent2"/>
                </a:solidFill>
                <a:latin typeface="Times New Roman" pitchFamily="18" charset="0"/>
                <a:cs typeface="Times New Roman" pitchFamily="18" charset="0"/>
              </a:rPr>
              <a:t>mahadevaiaht@gmail.com</a:t>
            </a:r>
            <a:endParaRPr lang="en-US" sz="1600" dirty="0">
              <a:solidFill>
                <a:schemeClr val="accent2"/>
              </a:solidFill>
              <a:latin typeface="Times New Roman" pitchFamily="18" charset="0"/>
              <a:cs typeface="Times New Roman" pitchFamily="18" charset="0"/>
            </a:endParaRPr>
          </a:p>
        </p:txBody>
      </p:sp>
      <p:sp>
        <p:nvSpPr>
          <p:cNvPr id="24" name="Rounded Rectangle 7"/>
          <p:cNvSpPr/>
          <p:nvPr/>
        </p:nvSpPr>
        <p:spPr>
          <a:xfrm>
            <a:off x="9766145" y="5573877"/>
            <a:ext cx="131340" cy="2365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TextBox 21"/>
          <p:cNvSpPr txBox="1"/>
          <p:nvPr/>
        </p:nvSpPr>
        <p:spPr>
          <a:xfrm>
            <a:off x="10041419" y="5495841"/>
            <a:ext cx="1665955"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9900250327 </a:t>
            </a:r>
            <a:endParaRPr lang="en-US" sz="1600" dirty="0">
              <a:latin typeface="Times New Roman" pitchFamily="18" charset="0"/>
              <a:cs typeface="Times New Roman" pitchFamily="18" charset="0"/>
            </a:endParaRPr>
          </a:p>
        </p:txBody>
      </p:sp>
      <p:sp>
        <p:nvSpPr>
          <p:cNvPr id="18" name="Date Placeholder 17"/>
          <p:cNvSpPr>
            <a:spLocks noGrp="1"/>
          </p:cNvSpPr>
          <p:nvPr>
            <p:ph type="dt" sz="half" idx="10"/>
          </p:nvPr>
        </p:nvSpPr>
        <p:spPr/>
        <p:txBody>
          <a:bodyPr/>
          <a:lstStyle/>
          <a:p>
            <a:fld id="{17FA75E1-9D9D-462C-9476-D18117ACB82A}" type="datetime5">
              <a:rPr lang="en-US" smtClean="0"/>
              <a:pPr/>
              <a:t>20-Sep-21</a:t>
            </a:fld>
            <a:endParaRPr lang="en-US"/>
          </a:p>
        </p:txBody>
      </p:sp>
      <p:sp>
        <p:nvSpPr>
          <p:cNvPr id="19" name="Slide Number Placeholder 18"/>
          <p:cNvSpPr>
            <a:spLocks noGrp="1"/>
          </p:cNvSpPr>
          <p:nvPr>
            <p:ph type="sldNum" sz="quarter" idx="12"/>
          </p:nvPr>
        </p:nvSpPr>
        <p:spPr/>
        <p:txBody>
          <a:bodyPr/>
          <a:lstStyle/>
          <a:p>
            <a:fld id="{655D1332-1337-463C-A5CC-B07214B49452}" type="slidenum">
              <a:rPr lang="en-US" smtClean="0"/>
              <a:pPr/>
              <a:t>2</a:t>
            </a:fld>
            <a:endParaRPr lang="en-US"/>
          </a:p>
        </p:txBody>
      </p:sp>
      <p:sp>
        <p:nvSpPr>
          <p:cNvPr id="20" name="Footer Placeholder 19"/>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8654" y="3648245"/>
            <a:ext cx="4003964" cy="400105"/>
          </a:xfrm>
          <a:prstGeom prst="rect">
            <a:avLst/>
          </a:prstGeom>
          <a:solidFill>
            <a:schemeClr val="accent2"/>
          </a:solidFill>
          <a:effectLst>
            <a:innerShdw blurRad="114300">
              <a:prstClr val="black"/>
            </a:innerShdw>
          </a:effectLst>
        </p:spPr>
        <p:txBody>
          <a:bodyPr wrap="square" lIns="121917" tIns="60958" rIns="121917" bIns="60958" rtlCol="0">
            <a:spAutoFit/>
          </a:bodyPr>
          <a:lstStyle/>
          <a:p>
            <a:pPr algn="ctr"/>
            <a:r>
              <a:rPr lang="en-IN" b="1" dirty="0">
                <a:latin typeface="Times New Roman" pitchFamily="18" charset="0"/>
                <a:cs typeface="Times New Roman" pitchFamily="18" charset="0"/>
              </a:rPr>
              <a:t>PO AND PSO </a:t>
            </a:r>
            <a:r>
              <a:rPr lang="en-IN" b="1" dirty="0" smtClean="0">
                <a:latin typeface="Times New Roman" pitchFamily="18" charset="0"/>
                <a:cs typeface="Times New Roman" pitchFamily="18" charset="0"/>
              </a:rPr>
              <a:t>ATTAINMENT</a:t>
            </a:r>
            <a:endParaRPr lang="en-IN" b="1"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1493212" y="880964"/>
          <a:ext cx="10584872" cy="2649636"/>
        </p:xfrm>
        <a:graphic>
          <a:graphicData uri="http://schemas.openxmlformats.org/drawingml/2006/table">
            <a:tbl>
              <a:tblPr>
                <a:tableStyleId>{BDBED569-4797-4DF1-A0F4-6AAB3CD982D8}</a:tableStyleId>
              </a:tblPr>
              <a:tblGrid>
                <a:gridCol w="1276599">
                  <a:extLst>
                    <a:ext uri="{9D8B030D-6E8A-4147-A177-3AD203B41FA5}">
                      <a16:colId xmlns="" xmlns:a16="http://schemas.microsoft.com/office/drawing/2014/main" val="20000"/>
                    </a:ext>
                  </a:extLst>
                </a:gridCol>
                <a:gridCol w="627017">
                  <a:extLst>
                    <a:ext uri="{9D8B030D-6E8A-4147-A177-3AD203B41FA5}">
                      <a16:colId xmlns="" xmlns:a16="http://schemas.microsoft.com/office/drawing/2014/main" val="20001"/>
                    </a:ext>
                  </a:extLst>
                </a:gridCol>
                <a:gridCol w="627017">
                  <a:extLst>
                    <a:ext uri="{9D8B030D-6E8A-4147-A177-3AD203B41FA5}">
                      <a16:colId xmlns="" xmlns:a16="http://schemas.microsoft.com/office/drawing/2014/main" val="20002"/>
                    </a:ext>
                  </a:extLst>
                </a:gridCol>
                <a:gridCol w="627017">
                  <a:extLst>
                    <a:ext uri="{9D8B030D-6E8A-4147-A177-3AD203B41FA5}">
                      <a16:colId xmlns="" xmlns:a16="http://schemas.microsoft.com/office/drawing/2014/main" val="20003"/>
                    </a:ext>
                  </a:extLst>
                </a:gridCol>
                <a:gridCol w="627017">
                  <a:extLst>
                    <a:ext uri="{9D8B030D-6E8A-4147-A177-3AD203B41FA5}">
                      <a16:colId xmlns="" xmlns:a16="http://schemas.microsoft.com/office/drawing/2014/main" val="20004"/>
                    </a:ext>
                  </a:extLst>
                </a:gridCol>
                <a:gridCol w="627017">
                  <a:extLst>
                    <a:ext uri="{9D8B030D-6E8A-4147-A177-3AD203B41FA5}">
                      <a16:colId xmlns="" xmlns:a16="http://schemas.microsoft.com/office/drawing/2014/main" val="20005"/>
                    </a:ext>
                  </a:extLst>
                </a:gridCol>
                <a:gridCol w="627017">
                  <a:extLst>
                    <a:ext uri="{9D8B030D-6E8A-4147-A177-3AD203B41FA5}">
                      <a16:colId xmlns="" xmlns:a16="http://schemas.microsoft.com/office/drawing/2014/main" val="20006"/>
                    </a:ext>
                  </a:extLst>
                </a:gridCol>
                <a:gridCol w="627017">
                  <a:extLst>
                    <a:ext uri="{9D8B030D-6E8A-4147-A177-3AD203B41FA5}">
                      <a16:colId xmlns="" xmlns:a16="http://schemas.microsoft.com/office/drawing/2014/main" val="20007"/>
                    </a:ext>
                  </a:extLst>
                </a:gridCol>
                <a:gridCol w="627017">
                  <a:extLst>
                    <a:ext uri="{9D8B030D-6E8A-4147-A177-3AD203B41FA5}">
                      <a16:colId xmlns="" xmlns:a16="http://schemas.microsoft.com/office/drawing/2014/main" val="20008"/>
                    </a:ext>
                  </a:extLst>
                </a:gridCol>
                <a:gridCol w="627017">
                  <a:extLst>
                    <a:ext uri="{9D8B030D-6E8A-4147-A177-3AD203B41FA5}">
                      <a16:colId xmlns="" xmlns:a16="http://schemas.microsoft.com/office/drawing/2014/main" val="20009"/>
                    </a:ext>
                  </a:extLst>
                </a:gridCol>
                <a:gridCol w="627017">
                  <a:extLst>
                    <a:ext uri="{9D8B030D-6E8A-4147-A177-3AD203B41FA5}">
                      <a16:colId xmlns="" xmlns:a16="http://schemas.microsoft.com/office/drawing/2014/main" val="20010"/>
                    </a:ext>
                  </a:extLst>
                </a:gridCol>
                <a:gridCol w="627017">
                  <a:extLst>
                    <a:ext uri="{9D8B030D-6E8A-4147-A177-3AD203B41FA5}">
                      <a16:colId xmlns="" xmlns:a16="http://schemas.microsoft.com/office/drawing/2014/main" val="20011"/>
                    </a:ext>
                  </a:extLst>
                </a:gridCol>
                <a:gridCol w="627017">
                  <a:extLst>
                    <a:ext uri="{9D8B030D-6E8A-4147-A177-3AD203B41FA5}">
                      <a16:colId xmlns="" xmlns:a16="http://schemas.microsoft.com/office/drawing/2014/main" val="20012"/>
                    </a:ext>
                  </a:extLst>
                </a:gridCol>
                <a:gridCol w="627017">
                  <a:extLst>
                    <a:ext uri="{9D8B030D-6E8A-4147-A177-3AD203B41FA5}">
                      <a16:colId xmlns="" xmlns:a16="http://schemas.microsoft.com/office/drawing/2014/main" val="20013"/>
                    </a:ext>
                  </a:extLst>
                </a:gridCol>
                <a:gridCol w="627017">
                  <a:extLst>
                    <a:ext uri="{9D8B030D-6E8A-4147-A177-3AD203B41FA5}">
                      <a16:colId xmlns="" xmlns:a16="http://schemas.microsoft.com/office/drawing/2014/main" val="20014"/>
                    </a:ext>
                  </a:extLst>
                </a:gridCol>
                <a:gridCol w="530035">
                  <a:extLst>
                    <a:ext uri="{9D8B030D-6E8A-4147-A177-3AD203B41FA5}">
                      <a16:colId xmlns="" xmlns:a16="http://schemas.microsoft.com/office/drawing/2014/main" val="20015"/>
                    </a:ext>
                  </a:extLst>
                </a:gridCol>
              </a:tblGrid>
              <a:tr h="441606">
                <a:tc gridSpan="16">
                  <a:txBody>
                    <a:bodyPr/>
                    <a:lstStyle/>
                    <a:p>
                      <a:pPr algn="ctr" fontAlgn="ctr"/>
                      <a:r>
                        <a:rPr lang="en-US" sz="2400" b="1" u="none" strike="noStrike" dirty="0">
                          <a:effectLst/>
                        </a:rPr>
                        <a:t>Attainment of CO-PO &amp; PSO for</a:t>
                      </a:r>
                      <a:r>
                        <a:rPr lang="en-US" sz="2400" b="1" u="none" strike="noStrike" baseline="0" dirty="0">
                          <a:effectLst/>
                        </a:rPr>
                        <a:t> AY </a:t>
                      </a:r>
                      <a:r>
                        <a:rPr lang="en-US" sz="2400" b="1" u="none" strike="noStrike" baseline="0" dirty="0" smtClean="0">
                          <a:effectLst/>
                        </a:rPr>
                        <a:t>2016-20</a:t>
                      </a:r>
                      <a:endParaRPr lang="en-US" sz="2400" b="1" i="0" u="none" strike="noStrike" dirty="0">
                        <a:solidFill>
                          <a:srgbClr val="000000"/>
                        </a:solidFill>
                        <a:effectLst/>
                        <a:latin typeface="Times New Roman"/>
                      </a:endParaRPr>
                    </a:p>
                  </a:txBody>
                  <a:tcPr marL="7315" marR="7315" marT="7315" marB="0" anchor="ctr">
                    <a:solidFill>
                      <a:schemeClr val="bg1">
                        <a:lumMod val="9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0000"/>
                  </a:ext>
                </a:extLst>
              </a:tr>
              <a:tr h="441606">
                <a:tc>
                  <a:txBody>
                    <a:bodyPr/>
                    <a:lstStyle/>
                    <a:p>
                      <a:pPr algn="ctr" fontAlgn="ctr"/>
                      <a:r>
                        <a:rPr lang="en-IN" sz="1500" b="1" u="none" strike="noStrike" dirty="0" smtClean="0">
                          <a:solidFill>
                            <a:schemeClr val="accent2"/>
                          </a:solidFill>
                          <a:effectLst/>
                        </a:rPr>
                        <a:t>2016-20</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PO1</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PO2</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PO3</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PO4</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PO5</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PO6</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PO7</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PO8</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PO9</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PO10</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PO11</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PO12</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PSO1</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PSO2</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tc>
                  <a:txBody>
                    <a:bodyPr/>
                    <a:lstStyle/>
                    <a:p>
                      <a:pPr algn="ctr" fontAlgn="ctr"/>
                      <a:r>
                        <a:rPr lang="en-IN" sz="1500" b="1" u="none" strike="noStrike" dirty="0">
                          <a:solidFill>
                            <a:schemeClr val="accent2"/>
                          </a:solidFill>
                          <a:effectLst/>
                        </a:rPr>
                        <a:t>PSO3</a:t>
                      </a:r>
                      <a:endParaRPr lang="en-IN" sz="1500" b="1" i="0" u="none" strike="noStrike" dirty="0">
                        <a:solidFill>
                          <a:schemeClr val="accent2"/>
                        </a:solidFill>
                        <a:effectLst/>
                        <a:latin typeface="Times New Roman"/>
                      </a:endParaRPr>
                    </a:p>
                  </a:txBody>
                  <a:tcPr marL="7315" marR="7315" marT="7315" marB="0" anchor="ctr">
                    <a:solidFill>
                      <a:schemeClr val="bg2">
                        <a:lumMod val="75000"/>
                      </a:schemeClr>
                    </a:solidFill>
                  </a:tcPr>
                </a:tc>
                <a:extLst>
                  <a:ext uri="{0D108BD9-81ED-4DB2-BD59-A6C34878D82A}">
                    <a16:rowId xmlns="" xmlns:a16="http://schemas.microsoft.com/office/drawing/2014/main" val="10001"/>
                  </a:ext>
                </a:extLst>
              </a:tr>
              <a:tr h="441606">
                <a:tc>
                  <a:txBody>
                    <a:bodyPr/>
                    <a:lstStyle/>
                    <a:p>
                      <a:pPr algn="l" fontAlgn="b"/>
                      <a:r>
                        <a:rPr lang="en-US" sz="1600" b="0" i="0" u="none" strike="noStrike" dirty="0">
                          <a:solidFill>
                            <a:srgbClr val="000000"/>
                          </a:solidFill>
                          <a:latin typeface="Times New Roman"/>
                        </a:rPr>
                        <a:t>Mapped Value</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2.74</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2.39</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2.11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1.83</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1.99</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1.61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1.47</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1.52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1.7</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1.83</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1.82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1.52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2.25</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1.84</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1.63</a:t>
                      </a:r>
                    </a:p>
                  </a:txBody>
                  <a:tcPr marL="0" marR="0" marT="0" marB="0" anchor="ctr">
                    <a:solidFill>
                      <a:schemeClr val="bg1">
                        <a:lumMod val="95000"/>
                      </a:schemeClr>
                    </a:solidFill>
                  </a:tcPr>
                </a:tc>
                <a:extLst>
                  <a:ext uri="{0D108BD9-81ED-4DB2-BD59-A6C34878D82A}">
                    <a16:rowId xmlns="" xmlns:a16="http://schemas.microsoft.com/office/drawing/2014/main" val="10003"/>
                  </a:ext>
                </a:extLst>
              </a:tr>
              <a:tr h="441606">
                <a:tc>
                  <a:txBody>
                    <a:bodyPr/>
                    <a:lstStyle/>
                    <a:p>
                      <a:pPr algn="l" fontAlgn="b"/>
                      <a:r>
                        <a:rPr lang="en-US" sz="1600" b="0" i="0" u="none" strike="noStrike" dirty="0">
                          <a:solidFill>
                            <a:srgbClr val="000000"/>
                          </a:solidFill>
                          <a:latin typeface="Times New Roman"/>
                        </a:rPr>
                        <a:t>Target( %)</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80</a:t>
                      </a:r>
                    </a:p>
                  </a:txBody>
                  <a:tcPr marL="0" marR="0" marT="0" marB="0" anchor="ctr">
                    <a:solidFill>
                      <a:schemeClr val="bg1">
                        <a:lumMod val="95000"/>
                      </a:schemeClr>
                    </a:solidFill>
                  </a:tcPr>
                </a:tc>
              </a:tr>
              <a:tr h="441606">
                <a:tc>
                  <a:txBody>
                    <a:bodyPr/>
                    <a:lstStyle/>
                    <a:p>
                      <a:pPr algn="l" fontAlgn="b"/>
                      <a:r>
                        <a:rPr lang="en-US" sz="1600" b="0" i="0" u="none" strike="noStrike" dirty="0">
                          <a:solidFill>
                            <a:srgbClr val="000000"/>
                          </a:solidFill>
                          <a:latin typeface="Times New Roman"/>
                        </a:rPr>
                        <a:t>Attained values</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1.81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1.72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1.6</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latin typeface="Times New Roman"/>
                        </a:rPr>
                        <a:t>1.68</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1.47</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1.42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1.46</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1.51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1.62</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1.58</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1.38</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1.74</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1.56</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1.43</a:t>
                      </a:r>
                    </a:p>
                  </a:txBody>
                  <a:tcPr marL="0" marR="0" marT="0" marB="0" anchor="ctr">
                    <a:solidFill>
                      <a:schemeClr val="bg1">
                        <a:lumMod val="95000"/>
                      </a:schemeClr>
                    </a:solidFill>
                  </a:tcPr>
                </a:tc>
              </a:tr>
              <a:tr h="441606">
                <a:tc>
                  <a:txBody>
                    <a:bodyPr/>
                    <a:lstStyle/>
                    <a:p>
                      <a:pPr algn="l" fontAlgn="b"/>
                      <a:r>
                        <a:rPr lang="en-US" sz="1600" b="0" i="0" u="none" strike="noStrike" dirty="0">
                          <a:solidFill>
                            <a:srgbClr val="000000"/>
                          </a:solidFill>
                          <a:latin typeface="Times New Roman"/>
                        </a:rPr>
                        <a:t>Attained (%)</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73</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76</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87</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85</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91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96</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96</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89</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89</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87</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91</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77</a:t>
                      </a:r>
                    </a:p>
                  </a:txBody>
                  <a:tcPr marL="0" marR="0" marT="0" marB="0" anchor="ctr">
                    <a:solidFill>
                      <a:schemeClr val="bg1">
                        <a:lumMod val="95000"/>
                      </a:schemeClr>
                    </a:solidFill>
                  </a:tcPr>
                </a:tc>
                <a:tc>
                  <a:txBody>
                    <a:bodyPr/>
                    <a:lstStyle/>
                    <a:p>
                      <a:pPr algn="ctr" fontAlgn="b"/>
                      <a:r>
                        <a:rPr lang="en-US" sz="1100" b="0" i="0" u="none" strike="noStrike">
                          <a:solidFill>
                            <a:srgbClr val="000000"/>
                          </a:solidFill>
                          <a:latin typeface="Times New Roman"/>
                        </a:rPr>
                        <a:t>85</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latin typeface="Times New Roman"/>
                        </a:rPr>
                        <a:t>88</a:t>
                      </a:r>
                    </a:p>
                  </a:txBody>
                  <a:tcPr marL="0" marR="0" marT="0" marB="0" anchor="ctr">
                    <a:solidFill>
                      <a:schemeClr val="bg1">
                        <a:lumMod val="95000"/>
                      </a:schemeClr>
                    </a:solidFill>
                  </a:tcPr>
                </a:tc>
              </a:tr>
            </a:tbl>
          </a:graphicData>
        </a:graphic>
      </p:graphicFrame>
      <p:sp>
        <p:nvSpPr>
          <p:cNvPr id="11"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Criterion-3 : Course Outcome, PO &amp; PSO</a:t>
            </a:r>
          </a:p>
        </p:txBody>
      </p:sp>
      <p:graphicFrame>
        <p:nvGraphicFramePr>
          <p:cNvPr id="18" name="Chart 17"/>
          <p:cNvGraphicFramePr/>
          <p:nvPr/>
        </p:nvGraphicFramePr>
        <p:xfrm>
          <a:off x="1693333" y="4072468"/>
          <a:ext cx="9939867" cy="1947332"/>
        </p:xfrm>
        <a:graphic>
          <a:graphicData uri="http://schemas.openxmlformats.org/drawingml/2006/chart">
            <c:chart xmlns:c="http://schemas.openxmlformats.org/drawingml/2006/chart" xmlns:r="http://schemas.openxmlformats.org/officeDocument/2006/relationships" r:id="rId3"/>
          </a:graphicData>
        </a:graphic>
      </p:graphicFrame>
      <p:sp>
        <p:nvSpPr>
          <p:cNvPr id="19" name="Flowchart: Alternate Process 18"/>
          <p:cNvSpPr/>
          <p:nvPr/>
        </p:nvSpPr>
        <p:spPr>
          <a:xfrm>
            <a:off x="96986" y="1385454"/>
            <a:ext cx="1177632" cy="46027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PSO</a:t>
            </a:r>
            <a:endParaRPr lang="en-IN" sz="14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110841" y="2990261"/>
            <a:ext cx="1205344" cy="50646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CO-PO/PSO Mapping</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110841" y="2161303"/>
            <a:ext cx="1177634" cy="5056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Process to define CO</a:t>
            </a:r>
            <a:endParaRPr lang="en-IN" sz="14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96985" y="3823833"/>
            <a:ext cx="1233051" cy="56188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Process for CO Attainment </a:t>
            </a:r>
            <a:endParaRPr lang="en-IN" sz="1200" dirty="0" smtClean="0">
              <a:solidFill>
                <a:srgbClr val="002060"/>
              </a:solidFill>
              <a:latin typeface="Times New Roman" pitchFamily="18" charset="0"/>
              <a:cs typeface="Times New Roman" pitchFamily="18" charset="0"/>
            </a:endParaRPr>
          </a:p>
        </p:txBody>
      </p:sp>
      <p:sp>
        <p:nvSpPr>
          <p:cNvPr id="23" name="Flowchart: Alternate Process 22"/>
          <p:cNvSpPr/>
          <p:nvPr/>
        </p:nvSpPr>
        <p:spPr>
          <a:xfrm>
            <a:off x="110067" y="4635092"/>
            <a:ext cx="1219200" cy="65655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Process for PO/PSO Attainment</a:t>
            </a:r>
            <a:endParaRPr lang="en-IN" sz="1200" dirty="0" smtClean="0">
              <a:solidFill>
                <a:srgbClr val="002060"/>
              </a:solidFill>
              <a:latin typeface="Times New Roman" pitchFamily="18" charset="0"/>
              <a:cs typeface="Times New Roman" pitchFamily="18" charset="0"/>
            </a:endParaRPr>
          </a:p>
        </p:txBody>
      </p:sp>
      <p:sp>
        <p:nvSpPr>
          <p:cNvPr id="24" name="Flowchart: Alternate Process 23"/>
          <p:cNvSpPr/>
          <p:nvPr/>
        </p:nvSpPr>
        <p:spPr>
          <a:xfrm>
            <a:off x="191658" y="5604933"/>
            <a:ext cx="1136070" cy="58189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rgbClr val="002060"/>
                </a:solidFill>
                <a:latin typeface="Times New Roman" pitchFamily="18" charset="0"/>
                <a:cs typeface="Times New Roman" pitchFamily="18" charset="0"/>
              </a:rPr>
              <a:t>CO-PO/PSO Attainment </a:t>
            </a:r>
            <a:endParaRPr lang="en-IN" sz="1200" dirty="0">
              <a:solidFill>
                <a:srgbClr val="002060"/>
              </a:solidFill>
              <a:latin typeface="Times New Roman" pitchFamily="18" charset="0"/>
              <a:cs typeface="Times New Roman" pitchFamily="18" charset="0"/>
            </a:endParaRPr>
          </a:p>
        </p:txBody>
      </p:sp>
      <p:sp>
        <p:nvSpPr>
          <p:cNvPr id="15" name="Date Placeholder 14"/>
          <p:cNvSpPr>
            <a:spLocks noGrp="1"/>
          </p:cNvSpPr>
          <p:nvPr>
            <p:ph type="dt" sz="half" idx="10"/>
          </p:nvPr>
        </p:nvSpPr>
        <p:spPr/>
        <p:txBody>
          <a:bodyPr/>
          <a:lstStyle/>
          <a:p>
            <a:fld id="{354A7608-8EDB-4798-8378-BDB88A1EE114}" type="datetime5">
              <a:rPr lang="en-US" smtClean="0"/>
              <a:pPr/>
              <a:t>20-Sep-21</a:t>
            </a:fld>
            <a:endParaRPr lang="en-US"/>
          </a:p>
        </p:txBody>
      </p:sp>
      <p:sp>
        <p:nvSpPr>
          <p:cNvPr id="16" name="Slide Number Placeholder 15"/>
          <p:cNvSpPr>
            <a:spLocks noGrp="1"/>
          </p:cNvSpPr>
          <p:nvPr>
            <p:ph type="sldNum" sz="quarter" idx="12"/>
          </p:nvPr>
        </p:nvSpPr>
        <p:spPr/>
        <p:txBody>
          <a:bodyPr/>
          <a:lstStyle/>
          <a:p>
            <a:fld id="{655D1332-1337-463C-A5CC-B07214B49452}" type="slidenum">
              <a:rPr lang="en-US" smtClean="0"/>
              <a:pPr/>
              <a:t>20</a:t>
            </a:fld>
            <a:endParaRPr lang="en-US"/>
          </a:p>
        </p:txBody>
      </p:sp>
      <p:sp>
        <p:nvSpPr>
          <p:cNvPr id="17" name="Footer Placeholder 16"/>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3530245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3840735404"/>
              </p:ext>
            </p:extLst>
          </p:nvPr>
        </p:nvGraphicFramePr>
        <p:xfrm>
          <a:off x="1593272" y="884868"/>
          <a:ext cx="8478982" cy="3059729"/>
        </p:xfrm>
        <a:graphic>
          <a:graphicData uri="http://schemas.openxmlformats.org/drawingml/2006/table">
            <a:tbl>
              <a:tblPr firstRow="1" firstCol="1" bandRow="1">
                <a:tableStyleId>{912C8C85-51F0-491E-9774-3900AFEF0FD7}</a:tableStyleId>
              </a:tblPr>
              <a:tblGrid>
                <a:gridCol w="2283774">
                  <a:extLst>
                    <a:ext uri="{9D8B030D-6E8A-4147-A177-3AD203B41FA5}">
                      <a16:colId xmlns="" xmlns:a16="http://schemas.microsoft.com/office/drawing/2014/main" val="1650976141"/>
                    </a:ext>
                  </a:extLst>
                </a:gridCol>
                <a:gridCol w="757052"/>
                <a:gridCol w="757052">
                  <a:extLst>
                    <a:ext uri="{9D8B030D-6E8A-4147-A177-3AD203B41FA5}">
                      <a16:colId xmlns="" xmlns:a16="http://schemas.microsoft.com/office/drawing/2014/main" val="217756746"/>
                    </a:ext>
                  </a:extLst>
                </a:gridCol>
                <a:gridCol w="719199">
                  <a:extLst>
                    <a:ext uri="{9D8B030D-6E8A-4147-A177-3AD203B41FA5}">
                      <a16:colId xmlns="" xmlns:a16="http://schemas.microsoft.com/office/drawing/2014/main" val="4032482244"/>
                    </a:ext>
                  </a:extLst>
                </a:gridCol>
                <a:gridCol w="857992">
                  <a:extLst>
                    <a:ext uri="{9D8B030D-6E8A-4147-A177-3AD203B41FA5}">
                      <a16:colId xmlns="" xmlns:a16="http://schemas.microsoft.com/office/drawing/2014/main" val="1955030627"/>
                    </a:ext>
                  </a:extLst>
                </a:gridCol>
                <a:gridCol w="744435">
                  <a:extLst>
                    <a:ext uri="{9D8B030D-6E8A-4147-A177-3AD203B41FA5}">
                      <a16:colId xmlns="" xmlns:a16="http://schemas.microsoft.com/office/drawing/2014/main" val="3355053023"/>
                    </a:ext>
                  </a:extLst>
                </a:gridCol>
                <a:gridCol w="807521">
                  <a:extLst>
                    <a:ext uri="{9D8B030D-6E8A-4147-A177-3AD203B41FA5}">
                      <a16:colId xmlns="" xmlns:a16="http://schemas.microsoft.com/office/drawing/2014/main" val="3256556909"/>
                    </a:ext>
                  </a:extLst>
                </a:gridCol>
                <a:gridCol w="769670">
                  <a:extLst>
                    <a:ext uri="{9D8B030D-6E8A-4147-A177-3AD203B41FA5}">
                      <a16:colId xmlns="" xmlns:a16="http://schemas.microsoft.com/office/drawing/2014/main" val="3174149815"/>
                    </a:ext>
                  </a:extLst>
                </a:gridCol>
                <a:gridCol w="782287">
                  <a:extLst>
                    <a:ext uri="{9D8B030D-6E8A-4147-A177-3AD203B41FA5}">
                      <a16:colId xmlns="" xmlns:a16="http://schemas.microsoft.com/office/drawing/2014/main" val="3817556389"/>
                    </a:ext>
                  </a:extLst>
                </a:gridCol>
              </a:tblGrid>
              <a:tr h="603111">
                <a:tc>
                  <a:txBody>
                    <a:bodyPr/>
                    <a:lstStyle/>
                    <a:p>
                      <a:pPr marL="135255" marR="131445" algn="just">
                        <a:lnSpc>
                          <a:spcPct val="100000"/>
                        </a:lnSpc>
                        <a:spcBef>
                          <a:spcPts val="10"/>
                        </a:spcBef>
                        <a:spcAft>
                          <a:spcPts val="0"/>
                        </a:spcAft>
                      </a:pPr>
                      <a:r>
                        <a:rPr lang="en-US" sz="1200" dirty="0" smtClean="0">
                          <a:effectLst/>
                        </a:rPr>
                        <a:t>                           Item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22238" marR="116205" indent="-39688" algn="ctr">
                        <a:spcBef>
                          <a:spcPts val="675"/>
                        </a:spcBef>
                        <a:spcAft>
                          <a:spcPts val="0"/>
                        </a:spcAft>
                      </a:pPr>
                      <a:r>
                        <a:rPr lang="en-IN"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CAY</a:t>
                      </a:r>
                    </a:p>
                    <a:p>
                      <a:pPr marL="122238" marR="116205" indent="-39688" algn="ctr">
                        <a:spcBef>
                          <a:spcPts val="675"/>
                        </a:spcBef>
                        <a:spcAft>
                          <a:spcPts val="0"/>
                        </a:spcAft>
                      </a:pPr>
                      <a:r>
                        <a:rPr lang="en-IN"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2020-21</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22238" marR="116205" indent="-39688" algn="ctr">
                        <a:spcBef>
                          <a:spcPts val="675"/>
                        </a:spcBef>
                        <a:spcAft>
                          <a:spcPts val="0"/>
                        </a:spcAft>
                      </a:pPr>
                      <a:r>
                        <a:rPr lang="en-US" sz="1200" dirty="0">
                          <a:effectLst/>
                        </a:rPr>
                        <a:t>CAY </a:t>
                      </a:r>
                      <a:r>
                        <a:rPr lang="en-US" sz="1200" dirty="0" smtClean="0">
                          <a:effectLst/>
                        </a:rPr>
                        <a:t>m1</a:t>
                      </a:r>
                      <a:endParaRPr lang="en-IN" sz="1200" dirty="0">
                        <a:effectLst/>
                      </a:endParaRPr>
                    </a:p>
                    <a:p>
                      <a:pPr marL="122238" marR="116205" indent="-39688" algn="ctr">
                        <a:spcBef>
                          <a:spcPts val="675"/>
                        </a:spcBef>
                        <a:spcAft>
                          <a:spcPts val="0"/>
                        </a:spcAft>
                      </a:pPr>
                      <a:r>
                        <a:rPr lang="en-US" sz="1200" dirty="0">
                          <a:effectLst/>
                        </a:rPr>
                        <a:t>2019-20</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127000" algn="ctr">
                        <a:spcBef>
                          <a:spcPts val="675"/>
                        </a:spcBef>
                        <a:spcAft>
                          <a:spcPts val="0"/>
                        </a:spcAft>
                      </a:pPr>
                      <a:r>
                        <a:rPr lang="en-US" sz="1200" dirty="0" smtClean="0">
                          <a:effectLst/>
                        </a:rPr>
                        <a:t>CAYm2</a:t>
                      </a:r>
                      <a:endParaRPr lang="en-IN" sz="1200" dirty="0">
                        <a:effectLst/>
                      </a:endParaRPr>
                    </a:p>
                    <a:p>
                      <a:pPr marR="127000" algn="ctr">
                        <a:spcBef>
                          <a:spcPts val="675"/>
                        </a:spcBef>
                        <a:spcAft>
                          <a:spcPts val="0"/>
                        </a:spcAft>
                      </a:pPr>
                      <a:r>
                        <a:rPr lang="en-US" sz="1200" dirty="0">
                          <a:effectLst/>
                        </a:rPr>
                        <a:t>2018-19</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73660" algn="ctr">
                        <a:spcBef>
                          <a:spcPts val="675"/>
                        </a:spcBef>
                        <a:spcAft>
                          <a:spcPts val="0"/>
                        </a:spcAft>
                      </a:pPr>
                      <a:r>
                        <a:rPr lang="en-US" sz="1200" dirty="0" smtClean="0">
                          <a:effectLst/>
                        </a:rPr>
                        <a:t>CAYm3</a:t>
                      </a:r>
                      <a:endParaRPr lang="en-IN" sz="1200" dirty="0">
                        <a:effectLst/>
                      </a:endParaRPr>
                    </a:p>
                    <a:p>
                      <a:pPr marL="89535" marR="73660" indent="-13970" algn="ctr">
                        <a:spcBef>
                          <a:spcPts val="675"/>
                        </a:spcBef>
                        <a:spcAft>
                          <a:spcPts val="0"/>
                        </a:spcAft>
                      </a:pPr>
                      <a:r>
                        <a:rPr lang="en-US" sz="1200" dirty="0">
                          <a:effectLst/>
                        </a:rPr>
                        <a:t>2017-18</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127000" algn="ctr">
                        <a:spcBef>
                          <a:spcPts val="675"/>
                        </a:spcBef>
                        <a:spcAft>
                          <a:spcPts val="0"/>
                        </a:spcAft>
                      </a:pPr>
                      <a:r>
                        <a:rPr lang="en-US" sz="1200" dirty="0" smtClean="0">
                          <a:effectLst/>
                        </a:rPr>
                        <a:t>CAYm4</a:t>
                      </a:r>
                      <a:endParaRPr lang="en-IN" sz="1200" dirty="0">
                        <a:effectLst/>
                      </a:endParaRPr>
                    </a:p>
                    <a:p>
                      <a:pPr marL="89535" marR="73660" indent="-13970" algn="ctr">
                        <a:spcBef>
                          <a:spcPts val="675"/>
                        </a:spcBef>
                        <a:spcAft>
                          <a:spcPts val="0"/>
                        </a:spcAft>
                      </a:pPr>
                      <a:r>
                        <a:rPr lang="en-US" sz="1200" dirty="0">
                          <a:effectLst/>
                        </a:rPr>
                        <a:t>2016-17</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127000" algn="ctr">
                        <a:spcBef>
                          <a:spcPts val="675"/>
                        </a:spcBef>
                        <a:spcAft>
                          <a:spcPts val="0"/>
                        </a:spcAft>
                      </a:pPr>
                      <a:r>
                        <a:rPr lang="en-US" sz="1200" dirty="0" smtClean="0">
                          <a:effectLst/>
                        </a:rPr>
                        <a:t>CAYm5</a:t>
                      </a:r>
                      <a:endParaRPr lang="en-IN" sz="1200" dirty="0">
                        <a:effectLst/>
                      </a:endParaRPr>
                    </a:p>
                    <a:p>
                      <a:pPr marL="89535" marR="73660" indent="-13970" algn="ctr">
                        <a:spcBef>
                          <a:spcPts val="675"/>
                        </a:spcBef>
                        <a:spcAft>
                          <a:spcPts val="0"/>
                        </a:spcAft>
                      </a:pPr>
                      <a:r>
                        <a:rPr lang="en-US" sz="1200" dirty="0">
                          <a:effectLst/>
                        </a:rPr>
                        <a:t>2015-16</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127000" algn="ctr">
                        <a:spcBef>
                          <a:spcPts val="675"/>
                        </a:spcBef>
                        <a:spcAft>
                          <a:spcPts val="0"/>
                        </a:spcAft>
                      </a:pPr>
                      <a:r>
                        <a:rPr lang="en-US" sz="1200" dirty="0" smtClean="0">
                          <a:effectLst/>
                        </a:rPr>
                        <a:t>CAYm6</a:t>
                      </a:r>
                      <a:endParaRPr lang="en-IN" sz="1200" dirty="0">
                        <a:effectLst/>
                      </a:endParaRPr>
                    </a:p>
                    <a:p>
                      <a:pPr marL="89535" marR="73660" indent="-13970" algn="ctr">
                        <a:spcBef>
                          <a:spcPts val="675"/>
                        </a:spcBef>
                        <a:spcAft>
                          <a:spcPts val="0"/>
                        </a:spcAft>
                      </a:pPr>
                      <a:r>
                        <a:rPr lang="en-US" sz="1200" dirty="0">
                          <a:effectLst/>
                        </a:rPr>
                        <a:t>2014-15</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127000" algn="ctr">
                        <a:spcBef>
                          <a:spcPts val="675"/>
                        </a:spcBef>
                        <a:spcAft>
                          <a:spcPts val="0"/>
                        </a:spcAft>
                      </a:pPr>
                      <a:r>
                        <a:rPr lang="en-US" sz="1200" dirty="0" smtClean="0">
                          <a:effectLst/>
                        </a:rPr>
                        <a:t>CAYm7</a:t>
                      </a:r>
                      <a:endParaRPr lang="en-IN" sz="1200" dirty="0">
                        <a:effectLst/>
                      </a:endParaRPr>
                    </a:p>
                    <a:p>
                      <a:pPr marL="89535" marR="73660" indent="-13970" algn="ctr">
                        <a:spcBef>
                          <a:spcPts val="675"/>
                        </a:spcBef>
                        <a:spcAft>
                          <a:spcPts val="0"/>
                        </a:spcAft>
                      </a:pPr>
                      <a:r>
                        <a:rPr lang="en-US" sz="1200" dirty="0" smtClean="0">
                          <a:effectLst/>
                        </a:rPr>
                        <a:t>2013-14</a:t>
                      </a:r>
                      <a:endPar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2957328175"/>
                  </a:ext>
                </a:extLst>
              </a:tr>
              <a:tr h="339643">
                <a:tc>
                  <a:txBody>
                    <a:bodyPr/>
                    <a:lstStyle/>
                    <a:p>
                      <a:pPr marL="67945" algn="just">
                        <a:lnSpc>
                          <a:spcPts val="1280"/>
                        </a:lnSpc>
                        <a:spcAft>
                          <a:spcPts val="0"/>
                        </a:spcAft>
                      </a:pPr>
                      <a:endParaRPr lang="en-US" sz="1200" dirty="0" smtClean="0">
                        <a:effectLst/>
                      </a:endParaRPr>
                    </a:p>
                    <a:p>
                      <a:pPr marL="67945" algn="just">
                        <a:lnSpc>
                          <a:spcPts val="1280"/>
                        </a:lnSpc>
                        <a:spcAft>
                          <a:spcPts val="0"/>
                        </a:spcAft>
                      </a:pPr>
                      <a:r>
                        <a:rPr lang="en-US" sz="1200" dirty="0" smtClean="0">
                          <a:effectLst/>
                        </a:rPr>
                        <a:t>Sanctioned </a:t>
                      </a:r>
                      <a:r>
                        <a:rPr lang="en-US" sz="1200" dirty="0">
                          <a:effectLst/>
                        </a:rPr>
                        <a:t>intake of program (N)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255905" algn="r">
                        <a:lnSpc>
                          <a:spcPct val="100000"/>
                        </a:lnSpc>
                        <a:spcAft>
                          <a:spcPts val="0"/>
                        </a:spcAft>
                      </a:pPr>
                      <a:r>
                        <a:rPr lang="en-IN"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55905" algn="r">
                        <a:lnSpc>
                          <a:spcPct val="100000"/>
                        </a:lnSpc>
                        <a:spcAft>
                          <a:spcPts val="0"/>
                        </a:spcAft>
                      </a:pPr>
                      <a:r>
                        <a:rPr lang="en-US" sz="1200" dirty="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6065" algn="r">
                        <a:lnSpc>
                          <a:spcPct val="100000"/>
                        </a:lnSpc>
                        <a:spcAft>
                          <a:spcPts val="0"/>
                        </a:spcAft>
                      </a:pPr>
                      <a:r>
                        <a:rPr lang="en-US" sz="1200" dirty="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a:effectLst/>
                        </a:rPr>
                        <a:t>60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a:effectLst/>
                        </a:rPr>
                        <a:t>60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2472859255"/>
                  </a:ext>
                </a:extLst>
              </a:tr>
              <a:tr h="526472">
                <a:tc>
                  <a:txBody>
                    <a:bodyPr/>
                    <a:lstStyle/>
                    <a:p>
                      <a:pPr marL="67945" marR="89535" algn="just">
                        <a:spcAft>
                          <a:spcPts val="0"/>
                        </a:spcAft>
                      </a:pPr>
                      <a:r>
                        <a:rPr lang="en-US" sz="1200" dirty="0">
                          <a:effectLst/>
                        </a:rPr>
                        <a:t>T</a:t>
                      </a:r>
                      <a:r>
                        <a:rPr lang="en-US" sz="1200" dirty="0" smtClean="0">
                          <a:effectLst/>
                        </a:rPr>
                        <a:t>otal </a:t>
                      </a:r>
                      <a:r>
                        <a:rPr lang="en-US" sz="1200" dirty="0">
                          <a:effectLst/>
                        </a:rPr>
                        <a:t>number of students admitted </a:t>
                      </a:r>
                      <a:endParaRPr lang="en-US" sz="1200" dirty="0" smtClean="0">
                        <a:effectLst/>
                      </a:endParaRPr>
                    </a:p>
                    <a:p>
                      <a:pPr marL="67945" marR="89535" algn="just">
                        <a:spcAft>
                          <a:spcPts val="0"/>
                        </a:spcAft>
                      </a:pPr>
                      <a:r>
                        <a:rPr lang="en-US" sz="1200" dirty="0" smtClean="0">
                          <a:effectLst/>
                        </a:rPr>
                        <a:t>in </a:t>
                      </a:r>
                      <a:r>
                        <a:rPr lang="en-US" sz="1200" dirty="0">
                          <a:effectLst/>
                        </a:rPr>
                        <a:t>the first year </a:t>
                      </a:r>
                      <a:r>
                        <a:rPr lang="en-US" sz="1200" dirty="0" smtClean="0">
                          <a:effectLst/>
                        </a:rPr>
                        <a:t> </a:t>
                      </a:r>
                      <a:r>
                        <a:rPr lang="en-US" sz="1200" dirty="0">
                          <a:effectLst/>
                        </a:rPr>
                        <a:t>(N1)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94005" algn="r">
                        <a:lnSpc>
                          <a:spcPct val="100000"/>
                        </a:lnSpc>
                        <a:spcAft>
                          <a:spcPts val="0"/>
                        </a:spcAft>
                      </a:pPr>
                      <a:r>
                        <a:rPr lang="en-IN"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94005" algn="r">
                        <a:lnSpc>
                          <a:spcPct val="100000"/>
                        </a:lnSpc>
                        <a:spcAft>
                          <a:spcPts val="0"/>
                        </a:spcAft>
                      </a:pPr>
                      <a:r>
                        <a:rPr lang="en-US" sz="1200" dirty="0">
                          <a:effectLst/>
                        </a:rPr>
                        <a:t>45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6065" algn="r">
                        <a:lnSpc>
                          <a:spcPct val="100000"/>
                        </a:lnSpc>
                        <a:spcAft>
                          <a:spcPts val="0"/>
                        </a:spcAft>
                      </a:pPr>
                      <a:r>
                        <a:rPr lang="en-US" sz="1200" dirty="0" smtClean="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smtClean="0">
                          <a:effectLst/>
                        </a:rPr>
                        <a:t>58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56</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57</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55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Aft>
                          <a:spcPts val="0"/>
                        </a:spcAft>
                      </a:pPr>
                      <a:r>
                        <a:rPr lang="en-US" sz="1200" dirty="0">
                          <a:effectLst/>
                        </a:rPr>
                        <a:t>58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3745905303"/>
                  </a:ext>
                </a:extLst>
              </a:tr>
              <a:tr h="512619">
                <a:tc>
                  <a:txBody>
                    <a:bodyPr/>
                    <a:lstStyle/>
                    <a:p>
                      <a:pPr marL="67945" marR="89535" algn="just" defTabSz="914400" rtl="0" eaLnBrk="1" latinLnBrk="0" hangingPunct="1">
                        <a:lnSpc>
                          <a:spcPct val="100000"/>
                        </a:lnSpc>
                        <a:spcAft>
                          <a:spcPts val="0"/>
                        </a:spcAft>
                      </a:pPr>
                      <a:r>
                        <a:rPr lang="en-US" sz="1200" kern="1200" dirty="0" smtClean="0">
                          <a:effectLst/>
                        </a:rPr>
                        <a:t>Number </a:t>
                      </a:r>
                      <a:r>
                        <a:rPr lang="en-US" sz="1200" kern="1200" dirty="0">
                          <a:effectLst/>
                        </a:rPr>
                        <a:t>of </a:t>
                      </a:r>
                      <a:r>
                        <a:rPr lang="en-US" sz="1200" kern="1200" dirty="0" smtClean="0">
                          <a:effectLst/>
                        </a:rPr>
                        <a:t>students </a:t>
                      </a:r>
                      <a:r>
                        <a:rPr lang="en-US" sz="1200" kern="1200" dirty="0">
                          <a:effectLst/>
                        </a:rPr>
                        <a:t>admitted </a:t>
                      </a:r>
                      <a:endParaRPr lang="en-US" sz="1200" kern="1200" dirty="0" smtClean="0">
                        <a:effectLst/>
                      </a:endParaRPr>
                    </a:p>
                    <a:p>
                      <a:pPr marL="67945" marR="89535" algn="just" defTabSz="914400" rtl="0" eaLnBrk="1" latinLnBrk="0" hangingPunct="1">
                        <a:lnSpc>
                          <a:spcPct val="100000"/>
                        </a:lnSpc>
                        <a:spcAft>
                          <a:spcPts val="0"/>
                        </a:spcAft>
                      </a:pPr>
                      <a:r>
                        <a:rPr lang="en-US" sz="1200" kern="1200" dirty="0" smtClean="0">
                          <a:effectLst/>
                        </a:rPr>
                        <a:t>in the  2nd </a:t>
                      </a:r>
                      <a:r>
                        <a:rPr lang="en-US" sz="1200" kern="1200" dirty="0">
                          <a:effectLst/>
                        </a:rPr>
                        <a:t>year via </a:t>
                      </a:r>
                      <a:r>
                        <a:rPr lang="en-US" sz="1200" kern="1200" dirty="0" smtClean="0">
                          <a:effectLst/>
                        </a:rPr>
                        <a:t>lateral  Entry </a:t>
                      </a:r>
                      <a:r>
                        <a:rPr lang="en-US" sz="1200" kern="1200" dirty="0">
                          <a:effectLst/>
                        </a:rPr>
                        <a:t>(N2)</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0985" algn="r">
                        <a:lnSpc>
                          <a:spcPct val="100000"/>
                        </a:lnSpc>
                        <a:spcBef>
                          <a:spcPts val="655"/>
                        </a:spcBef>
                        <a:spcAft>
                          <a:spcPts val="0"/>
                        </a:spcAft>
                      </a:pPr>
                      <a:r>
                        <a:rPr lang="en-IN"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0985" algn="r">
                        <a:lnSpc>
                          <a:spcPct val="100000"/>
                        </a:lnSpc>
                        <a:spcBef>
                          <a:spcPts val="655"/>
                        </a:spcBef>
                        <a:spcAft>
                          <a:spcPts val="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6065" algn="r">
                        <a:lnSpc>
                          <a:spcPct val="100000"/>
                        </a:lnSpc>
                        <a:spcBef>
                          <a:spcPts val="655"/>
                        </a:spcBef>
                        <a:spcAft>
                          <a:spcPts val="0"/>
                        </a:spcAft>
                      </a:pPr>
                      <a:r>
                        <a:rPr lang="en-US" sz="1200" dirty="0">
                          <a:effectLst/>
                        </a:rPr>
                        <a:t>02</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2255" algn="r">
                        <a:lnSpc>
                          <a:spcPct val="100000"/>
                        </a:lnSpc>
                        <a:spcBef>
                          <a:spcPts val="655"/>
                        </a:spcBef>
                        <a:spcAft>
                          <a:spcPts val="0"/>
                        </a:spcAft>
                      </a:pPr>
                      <a:r>
                        <a:rPr lang="en-US" sz="1200" dirty="0">
                          <a:effectLst/>
                        </a:rPr>
                        <a:t>16</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2255" algn="r">
                        <a:lnSpc>
                          <a:spcPct val="100000"/>
                        </a:lnSpc>
                        <a:spcBef>
                          <a:spcPts val="655"/>
                        </a:spcBef>
                        <a:spcAft>
                          <a:spcPts val="0"/>
                        </a:spcAft>
                      </a:pPr>
                      <a:r>
                        <a:rPr lang="en-US" sz="1200" dirty="0">
                          <a:effectLst/>
                        </a:rPr>
                        <a:t>18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2255" algn="r">
                        <a:lnSpc>
                          <a:spcPct val="100000"/>
                        </a:lnSpc>
                        <a:spcBef>
                          <a:spcPts val="655"/>
                        </a:spcBef>
                        <a:spcAft>
                          <a:spcPts val="0"/>
                        </a:spcAft>
                      </a:pPr>
                      <a:r>
                        <a:rPr lang="en-US" sz="1200" dirty="0">
                          <a:effectLst/>
                        </a:rPr>
                        <a:t>15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2255" algn="r">
                        <a:lnSpc>
                          <a:spcPct val="100000"/>
                        </a:lnSpc>
                        <a:spcBef>
                          <a:spcPts val="655"/>
                        </a:spcBef>
                        <a:spcAft>
                          <a:spcPts val="0"/>
                        </a:spcAft>
                      </a:pPr>
                      <a:r>
                        <a:rPr lang="en-US" sz="1200" dirty="0">
                          <a:effectLst/>
                        </a:rPr>
                        <a:t>20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2255" algn="r">
                        <a:lnSpc>
                          <a:spcPct val="100000"/>
                        </a:lnSpc>
                        <a:spcBef>
                          <a:spcPts val="655"/>
                        </a:spcBef>
                        <a:spcAft>
                          <a:spcPts val="0"/>
                        </a:spcAft>
                      </a:pPr>
                      <a:r>
                        <a:rPr lang="en-US" sz="1200" dirty="0">
                          <a:effectLst/>
                        </a:rPr>
                        <a:t>12</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3467132049"/>
                  </a:ext>
                </a:extLst>
              </a:tr>
              <a:tr h="471055">
                <a:tc>
                  <a:txBody>
                    <a:bodyPr/>
                    <a:lstStyle/>
                    <a:p>
                      <a:pPr marL="67945" algn="just">
                        <a:lnSpc>
                          <a:spcPct val="100000"/>
                        </a:lnSpc>
                        <a:spcAft>
                          <a:spcPts val="0"/>
                        </a:spcAft>
                      </a:pPr>
                      <a:r>
                        <a:rPr lang="en-US" sz="1200" dirty="0">
                          <a:effectLst/>
                        </a:rPr>
                        <a:t>Separate division of </a:t>
                      </a:r>
                      <a:r>
                        <a:rPr lang="en-US" sz="1200" dirty="0" smtClean="0">
                          <a:effectLst/>
                        </a:rPr>
                        <a:t>students</a:t>
                      </a:r>
                      <a:r>
                        <a:rPr lang="en-US" sz="1200" baseline="0" dirty="0" smtClean="0">
                          <a:effectLst/>
                        </a:rPr>
                        <a:t> </a:t>
                      </a:r>
                    </a:p>
                    <a:p>
                      <a:pPr marL="67945" algn="just">
                        <a:lnSpc>
                          <a:spcPct val="100000"/>
                        </a:lnSpc>
                        <a:spcAft>
                          <a:spcPts val="0"/>
                        </a:spcAft>
                      </a:pPr>
                      <a:r>
                        <a:rPr lang="en-US" sz="1200" dirty="0" smtClean="0">
                          <a:effectLst/>
                        </a:rPr>
                        <a:t>if </a:t>
                      </a:r>
                      <a:r>
                        <a:rPr lang="en-US" sz="1200" dirty="0">
                          <a:effectLst/>
                        </a:rPr>
                        <a:t>applicable (N3)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260985" indent="209550" algn="r" defTabSz="914400" rtl="0" eaLnBrk="1" latinLnBrk="0" hangingPunct="1">
                        <a:lnSpc>
                          <a:spcPct val="100000"/>
                        </a:lnSpc>
                        <a:spcBef>
                          <a:spcPts val="655"/>
                        </a:spcBef>
                        <a:spcAft>
                          <a:spcPts val="0"/>
                        </a:spcAft>
                      </a:pPr>
                      <a:r>
                        <a:rPr lang="en-IN" sz="12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260985" indent="209550" algn="r" defTabSz="914400" rtl="0" eaLnBrk="1" latinLnBrk="0" hangingPunct="1">
                        <a:lnSpc>
                          <a:spcPct val="100000"/>
                        </a:lnSpc>
                        <a:spcBef>
                          <a:spcPts val="655"/>
                        </a:spcBef>
                        <a:spcAft>
                          <a:spcPts val="0"/>
                        </a:spcAft>
                      </a:pPr>
                      <a:r>
                        <a:rPr lang="en-US" sz="1200" kern="1200" dirty="0" smtClean="0">
                          <a:effectLst/>
                        </a:rPr>
                        <a:t>00</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715" indent="152400" algn="ctr">
                        <a:lnSpc>
                          <a:spcPct val="100000"/>
                        </a:lnSpc>
                        <a:spcAft>
                          <a:spcPts val="0"/>
                        </a:spcAft>
                      </a:pPr>
                      <a:r>
                        <a:rPr lang="en-US" sz="1200" dirty="0" smtClean="0">
                          <a:effectLst/>
                        </a:rPr>
                        <a:t>02</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540" indent="152400" algn="ctr">
                        <a:lnSpc>
                          <a:spcPct val="100000"/>
                        </a:lnSpc>
                        <a:spcAft>
                          <a:spcPts val="0"/>
                        </a:spcAft>
                      </a:pPr>
                      <a:r>
                        <a:rPr lang="en-US" sz="1200" dirty="0">
                          <a:effectLst/>
                        </a:rPr>
                        <a:t>04</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540" indent="152400" algn="ctr">
                        <a:lnSpc>
                          <a:spcPct val="100000"/>
                        </a:lnSpc>
                        <a:spcAft>
                          <a:spcPts val="0"/>
                        </a:spcAft>
                      </a:pPr>
                      <a:r>
                        <a:rPr lang="en-US" sz="1200" dirty="0">
                          <a:effectLst/>
                        </a:rPr>
                        <a:t>03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540" indent="228600" algn="ctr">
                        <a:lnSpc>
                          <a:spcPct val="100000"/>
                        </a:lnSpc>
                        <a:spcAft>
                          <a:spcPts val="0"/>
                        </a:spcAft>
                      </a:pPr>
                      <a:r>
                        <a:rPr lang="en-US" sz="1200" dirty="0">
                          <a:effectLst/>
                        </a:rPr>
                        <a:t>03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52400" algn="ctr">
                        <a:lnSpc>
                          <a:spcPct val="100000"/>
                        </a:lnSpc>
                        <a:spcAft>
                          <a:spcPts val="0"/>
                        </a:spcAft>
                      </a:pPr>
                      <a:r>
                        <a:rPr lang="en-US" sz="1200" dirty="0">
                          <a:effectLst/>
                        </a:rPr>
                        <a:t>03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76200" algn="ctr">
                        <a:lnSpc>
                          <a:spcPct val="100000"/>
                        </a:lnSpc>
                        <a:spcAft>
                          <a:spcPts val="0"/>
                        </a:spcAft>
                      </a:pPr>
                      <a:r>
                        <a:rPr lang="en-US" sz="1200" dirty="0">
                          <a:effectLst/>
                        </a:rPr>
                        <a:t>03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267466983"/>
                  </a:ext>
                </a:extLst>
              </a:tr>
              <a:tr h="512617">
                <a:tc>
                  <a:txBody>
                    <a:bodyPr/>
                    <a:lstStyle/>
                    <a:p>
                      <a:pPr marL="67945" algn="just">
                        <a:lnSpc>
                          <a:spcPct val="100000"/>
                        </a:lnSpc>
                        <a:spcAft>
                          <a:spcPts val="0"/>
                        </a:spcAft>
                      </a:pPr>
                      <a:r>
                        <a:rPr lang="en-US" sz="1200" dirty="0">
                          <a:effectLst/>
                        </a:rPr>
                        <a:t>Total Number of students </a:t>
                      </a:r>
                      <a:r>
                        <a:rPr lang="en-US" sz="1200" dirty="0" smtClean="0">
                          <a:effectLst/>
                        </a:rPr>
                        <a:t>admitted </a:t>
                      </a:r>
                      <a:r>
                        <a:rPr lang="en-US" sz="1200" dirty="0">
                          <a:effectLst/>
                        </a:rPr>
                        <a:t>in the </a:t>
                      </a:r>
                      <a:r>
                        <a:rPr lang="en-US" sz="1200" dirty="0" smtClean="0">
                          <a:effectLst/>
                        </a:rPr>
                        <a:t>program</a:t>
                      </a:r>
                      <a:r>
                        <a:rPr lang="en-IN" sz="1200" baseline="0" dirty="0" smtClean="0">
                          <a:effectLst/>
                        </a:rPr>
                        <a:t> </a:t>
                      </a:r>
                      <a:r>
                        <a:rPr lang="en-US" sz="1200" dirty="0" smtClean="0">
                          <a:effectLst/>
                        </a:rPr>
                        <a:t>(N1+N2+N3</a:t>
                      </a:r>
                      <a:r>
                        <a:rPr lang="en-US" sz="1200" dirty="0">
                          <a:effectLst/>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94005" algn="r">
                        <a:lnSpc>
                          <a:spcPct val="100000"/>
                        </a:lnSpc>
                        <a:spcBef>
                          <a:spcPts val="640"/>
                        </a:spcBef>
                        <a:spcAft>
                          <a:spcPts val="0"/>
                        </a:spcAft>
                      </a:pPr>
                      <a:r>
                        <a:rPr lang="en-IN"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94005" algn="r">
                        <a:lnSpc>
                          <a:spcPct val="100000"/>
                        </a:lnSpc>
                        <a:spcBef>
                          <a:spcPts val="640"/>
                        </a:spcBef>
                        <a:spcAft>
                          <a:spcPts val="0"/>
                        </a:spcAft>
                      </a:pPr>
                      <a:r>
                        <a:rPr lang="en-US" sz="1200" dirty="0" smtClean="0">
                          <a:effectLst/>
                        </a:rPr>
                        <a:t>60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66065" algn="r">
                        <a:lnSpc>
                          <a:spcPct val="100000"/>
                        </a:lnSpc>
                        <a:spcBef>
                          <a:spcPts val="640"/>
                        </a:spcBef>
                        <a:spcAft>
                          <a:spcPts val="0"/>
                        </a:spcAft>
                      </a:pPr>
                      <a:r>
                        <a:rPr lang="en-US" sz="1200" dirty="0" smtClean="0">
                          <a:effectLst/>
                        </a:rPr>
                        <a:t>64</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Bef>
                          <a:spcPts val="640"/>
                        </a:spcBef>
                        <a:spcAft>
                          <a:spcPts val="0"/>
                        </a:spcAft>
                      </a:pPr>
                      <a:r>
                        <a:rPr lang="en-US" sz="1200" dirty="0" smtClean="0">
                          <a:effectLst/>
                        </a:rPr>
                        <a:t>78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Bef>
                          <a:spcPts val="640"/>
                        </a:spcBef>
                        <a:spcAft>
                          <a:spcPts val="0"/>
                        </a:spcAft>
                      </a:pPr>
                      <a:r>
                        <a:rPr lang="en-US" sz="1200" dirty="0">
                          <a:effectLst/>
                        </a:rPr>
                        <a:t>77</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Bef>
                          <a:spcPts val="640"/>
                        </a:spcBef>
                        <a:spcAft>
                          <a:spcPts val="0"/>
                        </a:spcAft>
                      </a:pPr>
                      <a:r>
                        <a:rPr lang="en-US" sz="1200" dirty="0">
                          <a:effectLst/>
                        </a:rPr>
                        <a:t>75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Bef>
                          <a:spcPts val="640"/>
                        </a:spcBef>
                        <a:spcAft>
                          <a:spcPts val="0"/>
                        </a:spcAft>
                      </a:pPr>
                      <a:r>
                        <a:rPr lang="en-US" sz="1200" dirty="0">
                          <a:effectLst/>
                        </a:rPr>
                        <a:t>78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R="224155" algn="r">
                        <a:lnSpc>
                          <a:spcPct val="100000"/>
                        </a:lnSpc>
                        <a:spcBef>
                          <a:spcPts val="640"/>
                        </a:spcBef>
                        <a:spcAft>
                          <a:spcPts val="0"/>
                        </a:spcAft>
                      </a:pPr>
                      <a:r>
                        <a:rPr lang="en-US" sz="1200" dirty="0">
                          <a:effectLst/>
                        </a:rPr>
                        <a:t>73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462561908"/>
                  </a:ext>
                </a:extLst>
              </a:tr>
            </a:tbl>
          </a:graphicData>
        </a:graphic>
      </p:graphicFrame>
      <p:sp>
        <p:nvSpPr>
          <p:cNvPr id="4" name="Title 1"/>
          <p:cNvSpPr>
            <a:spLocks noGrp="1"/>
          </p:cNvSpPr>
          <p:nvPr>
            <p:ph type="title"/>
          </p:nvPr>
        </p:nvSpPr>
        <p:spPr>
          <a:xfrm>
            <a:off x="1690256" y="4335715"/>
            <a:ext cx="5735780" cy="626533"/>
          </a:xfrm>
          <a:solidFill>
            <a:schemeClr val="accent5">
              <a:lumMod val="60000"/>
              <a:lumOff val="40000"/>
            </a:schemeClr>
          </a:solidFill>
          <a:effectLst>
            <a:innerShdw blurRad="114300">
              <a:prstClr val="black"/>
            </a:innerShdw>
          </a:effectLst>
        </p:spPr>
        <p:txBody>
          <a:bodyPr>
            <a:no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STUDENTS ENROLLMENT</a:t>
            </a:r>
            <a:endParaRPr lang="en-US" sz="2800" dirty="0">
              <a:solidFill>
                <a:srgbClr val="00B050"/>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2681263664"/>
              </p:ext>
            </p:extLst>
          </p:nvPr>
        </p:nvGraphicFramePr>
        <p:xfrm>
          <a:off x="7827819" y="4014711"/>
          <a:ext cx="4031672" cy="2065793"/>
        </p:xfrm>
        <a:graphic>
          <a:graphicData uri="http://schemas.openxmlformats.org/drawingml/2006/table">
            <a:tbl>
              <a:tblPr firstRow="1" firstCol="1" bandRow="1">
                <a:tableStyleId>{17292A2E-F333-43FB-9621-5CBBE7FDCDCB}</a:tableStyleId>
              </a:tblPr>
              <a:tblGrid>
                <a:gridCol w="1274617">
                  <a:extLst>
                    <a:ext uri="{9D8B030D-6E8A-4147-A177-3AD203B41FA5}">
                      <a16:colId xmlns="" xmlns:a16="http://schemas.microsoft.com/office/drawing/2014/main" val="3586703982"/>
                    </a:ext>
                  </a:extLst>
                </a:gridCol>
                <a:gridCol w="869979">
                  <a:extLst>
                    <a:ext uri="{9D8B030D-6E8A-4147-A177-3AD203B41FA5}">
                      <a16:colId xmlns="" xmlns:a16="http://schemas.microsoft.com/office/drawing/2014/main" val="3911675773"/>
                    </a:ext>
                  </a:extLst>
                </a:gridCol>
                <a:gridCol w="903403">
                  <a:extLst>
                    <a:ext uri="{9D8B030D-6E8A-4147-A177-3AD203B41FA5}">
                      <a16:colId xmlns="" xmlns:a16="http://schemas.microsoft.com/office/drawing/2014/main" val="1979293807"/>
                    </a:ext>
                  </a:extLst>
                </a:gridCol>
                <a:gridCol w="983673">
                  <a:extLst>
                    <a:ext uri="{9D8B030D-6E8A-4147-A177-3AD203B41FA5}">
                      <a16:colId xmlns="" xmlns:a16="http://schemas.microsoft.com/office/drawing/2014/main" val="2729898745"/>
                    </a:ext>
                  </a:extLst>
                </a:gridCol>
              </a:tblGrid>
              <a:tr h="501871">
                <a:tc>
                  <a:txBody>
                    <a:bodyPr/>
                    <a:lstStyle/>
                    <a:p>
                      <a:pPr algn="ctr">
                        <a:lnSpc>
                          <a:spcPts val="1085"/>
                        </a:lnSpc>
                        <a:spcAft>
                          <a:spcPts val="0"/>
                        </a:spcAft>
                      </a:pPr>
                      <a:endParaRPr lang="en-IN" sz="14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a:txBody>
                    <a:bodyPr/>
                    <a:lstStyle/>
                    <a:p>
                      <a:pPr algn="ctr">
                        <a:spcAft>
                          <a:spcPts val="0"/>
                        </a:spcAft>
                      </a:pPr>
                      <a:r>
                        <a:rPr lang="en-US" sz="1400" dirty="0">
                          <a:effectLst/>
                        </a:rPr>
                        <a:t>CAY</a:t>
                      </a:r>
                      <a:endParaRPr lang="en-IN" sz="1400" dirty="0">
                        <a:effectLst/>
                      </a:endParaRPr>
                    </a:p>
                    <a:p>
                      <a:pPr algn="ctr">
                        <a:spcAft>
                          <a:spcPts val="0"/>
                        </a:spcAft>
                      </a:pPr>
                      <a:r>
                        <a:rPr lang="en-US" sz="1400" dirty="0" smtClean="0">
                          <a:effectLst/>
                        </a:rPr>
                        <a:t>2020-21</a:t>
                      </a:r>
                      <a:endParaRPr lang="en-IN" sz="14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a:txBody>
                    <a:bodyPr/>
                    <a:lstStyle/>
                    <a:p>
                      <a:pPr algn="ctr">
                        <a:spcAft>
                          <a:spcPts val="0"/>
                        </a:spcAft>
                      </a:pPr>
                      <a:r>
                        <a:rPr lang="en-US" sz="1400" dirty="0">
                          <a:effectLst/>
                        </a:rPr>
                        <a:t>CAYm1</a:t>
                      </a:r>
                      <a:endParaRPr lang="en-IN" sz="1400" dirty="0">
                        <a:effectLst/>
                      </a:endParaRPr>
                    </a:p>
                    <a:p>
                      <a:pPr algn="ctr">
                        <a:spcAft>
                          <a:spcPts val="0"/>
                        </a:spcAft>
                      </a:pPr>
                      <a:r>
                        <a:rPr lang="en-US" sz="1400" dirty="0" smtClean="0">
                          <a:effectLst/>
                        </a:rPr>
                        <a:t>2019-20</a:t>
                      </a:r>
                      <a:endParaRPr lang="en-IN" sz="14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a:txBody>
                    <a:bodyPr/>
                    <a:lstStyle/>
                    <a:p>
                      <a:pPr algn="ctr">
                        <a:spcBef>
                          <a:spcPts val="50"/>
                        </a:spcBef>
                        <a:spcAft>
                          <a:spcPts val="0"/>
                        </a:spcAft>
                      </a:pPr>
                      <a:r>
                        <a:rPr lang="en-US" sz="1400" dirty="0">
                          <a:effectLst/>
                        </a:rPr>
                        <a:t>CAYm2</a:t>
                      </a:r>
                      <a:endParaRPr lang="en-IN" sz="1400" dirty="0">
                        <a:effectLst/>
                      </a:endParaRPr>
                    </a:p>
                    <a:p>
                      <a:pPr marL="66675" algn="ctr">
                        <a:spcAft>
                          <a:spcPts val="0"/>
                        </a:spcAft>
                      </a:pPr>
                      <a:r>
                        <a:rPr lang="en-US" sz="1400" dirty="0" smtClean="0">
                          <a:effectLst/>
                        </a:rPr>
                        <a:t>2018-19</a:t>
                      </a:r>
                      <a:endParaRPr lang="en-IN" sz="14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extLst>
                  <a:ext uri="{0D108BD9-81ED-4DB2-BD59-A6C34878D82A}">
                    <a16:rowId xmlns="" xmlns:a16="http://schemas.microsoft.com/office/drawing/2014/main" val="243781383"/>
                  </a:ext>
                </a:extLst>
              </a:tr>
              <a:tr h="364612">
                <a:tc>
                  <a:txBody>
                    <a:bodyPr/>
                    <a:lstStyle/>
                    <a:p>
                      <a:pPr marL="67945" algn="ctr">
                        <a:spcBef>
                          <a:spcPts val="870"/>
                        </a:spcBef>
                        <a:spcAft>
                          <a:spcPts val="0"/>
                        </a:spcAft>
                      </a:pPr>
                      <a:r>
                        <a:rPr lang="en-US" sz="1400" dirty="0" smtClean="0">
                          <a:effectLst/>
                        </a:rPr>
                        <a:t>N</a:t>
                      </a:r>
                      <a:endParaRPr lang="en-IN" sz="14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a:txBody>
                    <a:bodyPr/>
                    <a:lstStyle/>
                    <a:p>
                      <a:pPr algn="ctr">
                        <a:spcBef>
                          <a:spcPts val="40"/>
                        </a:spcBef>
                        <a:spcAft>
                          <a:spcPts val="0"/>
                        </a:spcAft>
                      </a:pPr>
                      <a:r>
                        <a:rPr lang="en-IN" sz="1400" dirty="0" smtClean="0">
                          <a:effectLst/>
                        </a:rPr>
                        <a:t>60</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tc>
                  <a:txBody>
                    <a:bodyPr/>
                    <a:lstStyle/>
                    <a:p>
                      <a:pPr algn="ctr">
                        <a:spcBef>
                          <a:spcPts val="40"/>
                        </a:spcBef>
                        <a:spcAft>
                          <a:spcPts val="0"/>
                        </a:spcAft>
                      </a:pPr>
                      <a:r>
                        <a:rPr lang="en-IN" sz="1400" dirty="0" smtClean="0">
                          <a:effectLst/>
                        </a:rPr>
                        <a:t>60</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tc>
                  <a:txBody>
                    <a:bodyPr/>
                    <a:lstStyle/>
                    <a:p>
                      <a:pPr algn="ctr">
                        <a:spcBef>
                          <a:spcPts val="40"/>
                        </a:spcBef>
                        <a:spcAft>
                          <a:spcPts val="0"/>
                        </a:spcAft>
                      </a:pPr>
                      <a:r>
                        <a:rPr lang="en-IN" sz="1400" dirty="0" smtClean="0">
                          <a:effectLst/>
                        </a:rPr>
                        <a:t>60</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extLst>
                  <a:ext uri="{0D108BD9-81ED-4DB2-BD59-A6C34878D82A}">
                    <a16:rowId xmlns="" xmlns:a16="http://schemas.microsoft.com/office/drawing/2014/main" val="3106664581"/>
                  </a:ext>
                </a:extLst>
              </a:tr>
              <a:tr h="339535">
                <a:tc>
                  <a:txBody>
                    <a:bodyPr/>
                    <a:lstStyle/>
                    <a:p>
                      <a:pPr marL="67945" marR="153670" algn="ctr">
                        <a:spcBef>
                          <a:spcPts val="485"/>
                        </a:spcBef>
                        <a:spcAft>
                          <a:spcPts val="0"/>
                        </a:spcAft>
                      </a:pPr>
                      <a:r>
                        <a:rPr lang="en-US" sz="1400" dirty="0" smtClean="0">
                          <a:effectLst/>
                        </a:rPr>
                        <a:t>N</a:t>
                      </a:r>
                      <a:r>
                        <a:rPr lang="en-US" sz="1400" baseline="-25000" dirty="0" smtClean="0">
                          <a:effectLst/>
                        </a:rPr>
                        <a:t>1</a:t>
                      </a:r>
                      <a:endParaRPr lang="en-IN" sz="14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a:txBody>
                    <a:bodyPr/>
                    <a:lstStyle/>
                    <a:p>
                      <a:pPr algn="ctr">
                        <a:spcAft>
                          <a:spcPts val="0"/>
                        </a:spcAft>
                      </a:pPr>
                      <a:r>
                        <a:rPr lang="en-IN" sz="1400" dirty="0" smtClean="0">
                          <a:effectLst/>
                          <a:latin typeface="Times New Roman" pitchFamily="18" charset="0"/>
                          <a:ea typeface="Verdana" panose="020B0604030504040204" pitchFamily="34" charset="0"/>
                          <a:cs typeface="Times New Roman" pitchFamily="18" charset="0"/>
                        </a:rPr>
                        <a:t>30</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tc>
                  <a:txBody>
                    <a:bodyPr/>
                    <a:lstStyle/>
                    <a:p>
                      <a:pPr algn="ctr">
                        <a:spcAft>
                          <a:spcPts val="0"/>
                        </a:spcAft>
                      </a:pPr>
                      <a:r>
                        <a:rPr lang="en-IN" sz="1400" dirty="0" smtClean="0">
                          <a:effectLst/>
                          <a:latin typeface="Times New Roman" pitchFamily="18" charset="0"/>
                          <a:ea typeface="Verdana" panose="020B0604030504040204" pitchFamily="34" charset="0"/>
                          <a:cs typeface="Times New Roman" pitchFamily="18" charset="0"/>
                        </a:rPr>
                        <a:t>45</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tc>
                  <a:txBody>
                    <a:bodyPr/>
                    <a:lstStyle/>
                    <a:p>
                      <a:pPr algn="ctr">
                        <a:spcAft>
                          <a:spcPts val="0"/>
                        </a:spcAft>
                      </a:pPr>
                      <a:r>
                        <a:rPr lang="en-IN" sz="1400" dirty="0" smtClean="0">
                          <a:effectLst/>
                          <a:latin typeface="Times New Roman" pitchFamily="18" charset="0"/>
                          <a:ea typeface="Verdana" panose="020B0604030504040204" pitchFamily="34" charset="0"/>
                          <a:cs typeface="Times New Roman" pitchFamily="18" charset="0"/>
                        </a:rPr>
                        <a:t>60</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extLst>
                  <a:ext uri="{0D108BD9-81ED-4DB2-BD59-A6C34878D82A}">
                    <a16:rowId xmlns="" xmlns:a16="http://schemas.microsoft.com/office/drawing/2014/main" val="832810765"/>
                  </a:ext>
                </a:extLst>
              </a:tr>
              <a:tr h="418072">
                <a:tc>
                  <a:txBody>
                    <a:bodyPr/>
                    <a:lstStyle/>
                    <a:p>
                      <a:pPr algn="ctr">
                        <a:spcBef>
                          <a:spcPts val="40"/>
                        </a:spcBef>
                        <a:spcAft>
                          <a:spcPts val="0"/>
                        </a:spcAft>
                      </a:pPr>
                      <a:r>
                        <a:rPr lang="en-US" sz="1400" dirty="0">
                          <a:effectLst/>
                        </a:rPr>
                        <a:t>Enrolment Ratio = N</a:t>
                      </a:r>
                      <a:r>
                        <a:rPr lang="en-US" sz="1400" baseline="-25000" dirty="0">
                          <a:effectLst/>
                        </a:rPr>
                        <a:t>1</a:t>
                      </a:r>
                      <a:r>
                        <a:rPr lang="en-US" sz="1400" dirty="0">
                          <a:effectLst/>
                        </a:rPr>
                        <a:t>/N</a:t>
                      </a:r>
                      <a:endParaRPr lang="en-IN" sz="14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a:txBody>
                    <a:bodyPr/>
                    <a:lstStyle/>
                    <a:p>
                      <a:pPr marL="163830" marR="159385" algn="ctr">
                        <a:spcBef>
                          <a:spcPts val="640"/>
                        </a:spcBef>
                        <a:spcAft>
                          <a:spcPts val="0"/>
                        </a:spcAft>
                      </a:pPr>
                      <a:r>
                        <a:rPr lang="en-US" sz="1400" dirty="0" smtClean="0">
                          <a:effectLst/>
                        </a:rPr>
                        <a:t>0.50</a:t>
                      </a:r>
                      <a:endParaRPr lang="en-IN" sz="140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163830" marR="159385" algn="ctr">
                        <a:spcBef>
                          <a:spcPts val="640"/>
                        </a:spcBef>
                        <a:spcAft>
                          <a:spcPts val="0"/>
                        </a:spcAft>
                      </a:pPr>
                      <a:r>
                        <a:rPr lang="en-US" sz="1400" dirty="0" smtClean="0">
                          <a:effectLst/>
                          <a:latin typeface="Times New Roman" pitchFamily="18" charset="0"/>
                          <a:ea typeface="Times New Roman" panose="02020603050405020304" pitchFamily="18" charset="0"/>
                          <a:cs typeface="Times New Roman" pitchFamily="18" charset="0"/>
                        </a:rPr>
                        <a:t>0.75</a:t>
                      </a:r>
                      <a:endParaRPr lang="en-IN" sz="140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163830" marR="159385" algn="ctr">
                        <a:spcBef>
                          <a:spcPts val="640"/>
                        </a:spcBef>
                        <a:spcAft>
                          <a:spcPts val="0"/>
                        </a:spcAft>
                      </a:pPr>
                      <a:r>
                        <a:rPr lang="en-US" sz="1400" dirty="0" smtClean="0">
                          <a:effectLst/>
                          <a:latin typeface="Times New Roman" pitchFamily="18" charset="0"/>
                          <a:ea typeface="Times New Roman" panose="02020603050405020304" pitchFamily="18" charset="0"/>
                          <a:cs typeface="Times New Roman" pitchFamily="18" charset="0"/>
                        </a:rPr>
                        <a:t>1.00</a:t>
                      </a:r>
                      <a:endParaRPr lang="en-IN" sz="1400" dirty="0">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 xmlns:a16="http://schemas.microsoft.com/office/drawing/2014/main" val="3873189954"/>
                  </a:ext>
                </a:extLst>
              </a:tr>
              <a:tr h="433055">
                <a:tc>
                  <a:txBody>
                    <a:bodyPr/>
                    <a:lstStyle/>
                    <a:p>
                      <a:pPr marL="0" indent="0" algn="ctr">
                        <a:spcBef>
                          <a:spcPts val="40"/>
                        </a:spcBef>
                        <a:spcAft>
                          <a:spcPts val="0"/>
                        </a:spcAft>
                      </a:pPr>
                      <a:r>
                        <a:rPr lang="en-US" sz="1400" dirty="0" err="1" smtClean="0">
                          <a:effectLst/>
                        </a:rPr>
                        <a:t>Avg</a:t>
                      </a:r>
                      <a:r>
                        <a:rPr lang="en-US" sz="1400" baseline="0" dirty="0" smtClean="0">
                          <a:effectLst/>
                        </a:rPr>
                        <a:t> </a:t>
                      </a:r>
                      <a:r>
                        <a:rPr lang="en-US" sz="1400" dirty="0" smtClean="0">
                          <a:effectLst/>
                        </a:rPr>
                        <a:t>Enrolment </a:t>
                      </a:r>
                      <a:r>
                        <a:rPr lang="en-US" sz="1400" dirty="0">
                          <a:effectLst/>
                        </a:rPr>
                        <a:t>Ratio</a:t>
                      </a:r>
                      <a:endParaRPr lang="en-IN" sz="14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T="0" marB="0" anchor="ctr"/>
                </a:tc>
                <a:tc gridSpan="3">
                  <a:txBody>
                    <a:bodyPr/>
                    <a:lstStyle/>
                    <a:p>
                      <a:pPr algn="ctr">
                        <a:spcBef>
                          <a:spcPts val="40"/>
                        </a:spcBef>
                        <a:spcAft>
                          <a:spcPts val="0"/>
                        </a:spcAft>
                      </a:pPr>
                      <a:r>
                        <a:rPr lang="en-IN" sz="1400" dirty="0" smtClean="0">
                          <a:effectLst/>
                          <a:latin typeface="Times New Roman" pitchFamily="18" charset="0"/>
                          <a:ea typeface="Verdana" panose="020B0604030504040204" pitchFamily="34" charset="0"/>
                          <a:cs typeface="Times New Roman" pitchFamily="18" charset="0"/>
                        </a:rPr>
                        <a:t>0.75</a:t>
                      </a:r>
                      <a:endParaRPr lang="en-IN" sz="1400" dirty="0">
                        <a:effectLst/>
                        <a:latin typeface="Times New Roman" pitchFamily="18" charset="0"/>
                        <a:ea typeface="Verdana" panose="020B0604030504040204" pitchFamily="34" charset="0"/>
                        <a:cs typeface="Times New Roman" pitchFamily="18" charset="0"/>
                      </a:endParaRPr>
                    </a:p>
                  </a:txBody>
                  <a:tcPr marT="0"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890924238"/>
                  </a:ext>
                </a:extLst>
              </a:tr>
            </a:tbl>
          </a:graphicData>
        </a:graphic>
      </p:graphicFrame>
      <p:sp>
        <p:nvSpPr>
          <p:cNvPr id="10"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 4: Student’s Performance</a:t>
            </a:r>
          </a:p>
        </p:txBody>
      </p:sp>
      <p:sp>
        <p:nvSpPr>
          <p:cNvPr id="11" name="Flowchart: Alternate Process 10"/>
          <p:cNvSpPr/>
          <p:nvPr/>
        </p:nvSpPr>
        <p:spPr>
          <a:xfrm>
            <a:off x="96985" y="1385454"/>
            <a:ext cx="1177632" cy="651163"/>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err="1" smtClean="0">
                <a:solidFill>
                  <a:srgbClr val="002060"/>
                </a:solidFill>
                <a:latin typeface="Times New Roman" pitchFamily="18" charset="0"/>
                <a:cs typeface="Times New Roman" pitchFamily="18" charset="0"/>
              </a:rPr>
              <a:t>Enrollment</a:t>
            </a:r>
            <a:r>
              <a:rPr lang="en-IN" sz="1400" dirty="0" smtClean="0">
                <a:solidFill>
                  <a:srgbClr val="002060"/>
                </a:solidFill>
                <a:latin typeface="Times New Roman" pitchFamily="18" charset="0"/>
                <a:cs typeface="Times New Roman" pitchFamily="18" charset="0"/>
              </a:rPr>
              <a:t> Ratio</a:t>
            </a:r>
            <a:endParaRPr lang="en-IN" sz="14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110841" y="3117265"/>
            <a:ext cx="1205344" cy="67887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Academic performance</a:t>
            </a:r>
            <a:endParaRPr lang="en-IN" sz="1400" dirty="0">
              <a:solidFill>
                <a:srgbClr val="002060"/>
              </a:solidFill>
              <a:latin typeface="Times New Roman" pitchFamily="18" charset="0"/>
              <a:cs typeface="Times New Roman" pitchFamily="18" charset="0"/>
            </a:endParaRPr>
          </a:p>
        </p:txBody>
      </p:sp>
      <p:sp>
        <p:nvSpPr>
          <p:cNvPr id="13" name="Flowchart: Alternate Process 12"/>
          <p:cNvSpPr/>
          <p:nvPr/>
        </p:nvSpPr>
        <p:spPr>
          <a:xfrm>
            <a:off x="110841" y="2216723"/>
            <a:ext cx="1177634" cy="66501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Success rate</a:t>
            </a:r>
            <a:endParaRPr lang="en-IN" sz="14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110841" y="4128645"/>
            <a:ext cx="1191488" cy="56804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After graduation</a:t>
            </a:r>
            <a:endParaRPr lang="en-IN" sz="1200" dirty="0" smtClean="0">
              <a:solidFill>
                <a:srgbClr val="002060"/>
              </a:solidFill>
              <a:latin typeface="Times New Roman" pitchFamily="18" charset="0"/>
              <a:cs typeface="Times New Roman" pitchFamily="18" charset="0"/>
            </a:endParaRPr>
          </a:p>
        </p:txBody>
      </p:sp>
      <p:sp>
        <p:nvSpPr>
          <p:cNvPr id="15" name="Flowchart: Alternate Process 14"/>
          <p:cNvSpPr/>
          <p:nvPr/>
        </p:nvSpPr>
        <p:spPr>
          <a:xfrm>
            <a:off x="124695" y="5043048"/>
            <a:ext cx="1191490" cy="59574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News letter</a:t>
            </a:r>
            <a:endParaRPr lang="en-IN" sz="1200" dirty="0" smtClean="0">
              <a:solidFill>
                <a:srgbClr val="002060"/>
              </a:solidFill>
              <a:latin typeface="Times New Roman" pitchFamily="18" charset="0"/>
              <a:cs typeface="Times New Roman" pitchFamily="18" charset="0"/>
            </a:endParaRPr>
          </a:p>
        </p:txBody>
      </p:sp>
      <p:sp>
        <p:nvSpPr>
          <p:cNvPr id="16" name="Flowchart: Alternate Process 15"/>
          <p:cNvSpPr/>
          <p:nvPr/>
        </p:nvSpPr>
        <p:spPr>
          <a:xfrm>
            <a:off x="166258" y="5971305"/>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Students activities</a:t>
            </a:r>
            <a:endParaRPr lang="en-IN" sz="1400" dirty="0">
              <a:solidFill>
                <a:srgbClr val="002060"/>
              </a:solidFill>
              <a:latin typeface="Times New Roman" pitchFamily="18" charset="0"/>
              <a:cs typeface="Times New Roman" pitchFamily="18" charset="0"/>
            </a:endParaRPr>
          </a:p>
        </p:txBody>
      </p:sp>
      <p:sp>
        <p:nvSpPr>
          <p:cNvPr id="17" name="Date Placeholder 16"/>
          <p:cNvSpPr>
            <a:spLocks noGrp="1"/>
          </p:cNvSpPr>
          <p:nvPr>
            <p:ph type="dt" sz="half" idx="10"/>
          </p:nvPr>
        </p:nvSpPr>
        <p:spPr/>
        <p:txBody>
          <a:bodyPr/>
          <a:lstStyle/>
          <a:p>
            <a:fld id="{FF01829C-2633-4FCC-B4C4-90949D335A06}" type="datetime5">
              <a:rPr lang="en-US" smtClean="0"/>
              <a:pPr/>
              <a:t>20-Sep-21</a:t>
            </a:fld>
            <a:endParaRPr lang="en-US"/>
          </a:p>
        </p:txBody>
      </p:sp>
      <p:sp>
        <p:nvSpPr>
          <p:cNvPr id="18" name="Slide Number Placeholder 17"/>
          <p:cNvSpPr>
            <a:spLocks noGrp="1"/>
          </p:cNvSpPr>
          <p:nvPr>
            <p:ph type="sldNum" sz="quarter" idx="12"/>
          </p:nvPr>
        </p:nvSpPr>
        <p:spPr/>
        <p:txBody>
          <a:bodyPr/>
          <a:lstStyle/>
          <a:p>
            <a:fld id="{655D1332-1337-463C-A5CC-B07214B49452}" type="slidenum">
              <a:rPr lang="en-US" smtClean="0"/>
              <a:pPr/>
              <a:t>21</a:t>
            </a:fld>
            <a:endParaRPr lang="en-US"/>
          </a:p>
        </p:txBody>
      </p:sp>
      <p:sp>
        <p:nvSpPr>
          <p:cNvPr id="19" name="Footer Placeholder 18"/>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8776" y="906811"/>
            <a:ext cx="9643533" cy="523220"/>
          </a:xfrm>
          <a:prstGeom prst="rect">
            <a:avLst/>
          </a:prstGeom>
          <a:solidFill>
            <a:schemeClr val="accent6">
              <a:lumMod val="60000"/>
              <a:lumOff val="40000"/>
            </a:schemeClr>
          </a:solidFill>
        </p:spPr>
        <p:txBody>
          <a:bodyPr wrap="square">
            <a:spAutoFit/>
          </a:bodyPr>
          <a:lstStyle/>
          <a:p>
            <a:pPr algn="ctr"/>
            <a:r>
              <a:rPr lang="en-US" sz="2800" b="1" dirty="0" smtClean="0">
                <a:latin typeface="Baskerville Old Face" panose="02020602080505020303" pitchFamily="18" charset="0"/>
              </a:rPr>
              <a:t>Success Rate of Students within Stipulated Period of Study </a:t>
            </a:r>
            <a:endParaRPr lang="en-US" sz="2800" dirty="0"/>
          </a:p>
        </p:txBody>
      </p:sp>
      <p:sp>
        <p:nvSpPr>
          <p:cNvPr id="9" name="Rectangle 8"/>
          <p:cNvSpPr/>
          <p:nvPr/>
        </p:nvSpPr>
        <p:spPr>
          <a:xfrm>
            <a:off x="7247467" y="4821020"/>
            <a:ext cx="4351867" cy="400105"/>
          </a:xfrm>
          <a:prstGeom prst="rect">
            <a:avLst/>
          </a:prstGeom>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wrap="square" lIns="121917" tIns="60958" rIns="121917" bIns="60958">
            <a:spAutoFit/>
          </a:bodyPr>
          <a:lstStyle/>
          <a:p>
            <a:r>
              <a:rPr lang="en-US" dirty="0"/>
              <a:t>Success rate without </a:t>
            </a:r>
            <a:r>
              <a:rPr lang="en-US" dirty="0" smtClean="0"/>
              <a:t>backlogs </a:t>
            </a:r>
            <a:r>
              <a:rPr lang="en-US" dirty="0" smtClean="0"/>
              <a:t>=0.32*25  </a:t>
            </a:r>
            <a:r>
              <a:rPr lang="en-US" dirty="0" smtClean="0"/>
              <a:t>= 8</a:t>
            </a:r>
          </a:p>
        </p:txBody>
      </p:sp>
      <p:sp>
        <p:nvSpPr>
          <p:cNvPr id="11" name="Rectangle 10"/>
          <p:cNvSpPr/>
          <p:nvPr/>
        </p:nvSpPr>
        <p:spPr>
          <a:xfrm>
            <a:off x="8963889" y="4121367"/>
            <a:ext cx="2424547" cy="40010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121917" tIns="60958" rIns="121917" bIns="60958">
            <a:spAutoFit/>
          </a:bodyPr>
          <a:lstStyle/>
          <a:p>
            <a:r>
              <a:rPr lang="en-US" dirty="0" smtClean="0"/>
              <a:t>Average SI = 0.75</a:t>
            </a:r>
          </a:p>
        </p:txBody>
      </p:sp>
      <p:sp>
        <p:nvSpPr>
          <p:cNvPr id="12" name="Rectangle 11"/>
          <p:cNvSpPr/>
          <p:nvPr/>
        </p:nvSpPr>
        <p:spPr>
          <a:xfrm>
            <a:off x="8936179" y="3539477"/>
            <a:ext cx="2424547" cy="400105"/>
          </a:xfrm>
          <a:prstGeom prst="rect">
            <a:avLst/>
          </a:prstGeom>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wrap="square" lIns="121917" tIns="60958" rIns="121917" bIns="60958">
            <a:spAutoFit/>
          </a:bodyPr>
          <a:lstStyle/>
          <a:p>
            <a:r>
              <a:rPr lang="en-US" dirty="0" smtClean="0"/>
              <a:t>Average SI = 0.32 </a:t>
            </a:r>
          </a:p>
        </p:txBody>
      </p:sp>
      <p:sp>
        <p:nvSpPr>
          <p:cNvPr id="13" name="Rectangle 12"/>
          <p:cNvSpPr/>
          <p:nvPr/>
        </p:nvSpPr>
        <p:spPr>
          <a:xfrm>
            <a:off x="6544735" y="5532220"/>
            <a:ext cx="5520265" cy="400105"/>
          </a:xfrm>
          <a:prstGeom prst="rect">
            <a:avLst/>
          </a:prstGeom>
          <a:ln/>
        </p:spPr>
        <p:style>
          <a:lnRef idx="3">
            <a:schemeClr val="lt1"/>
          </a:lnRef>
          <a:fillRef idx="1">
            <a:schemeClr val="accent3"/>
          </a:fillRef>
          <a:effectRef idx="1">
            <a:schemeClr val="accent3"/>
          </a:effectRef>
          <a:fontRef idx="minor">
            <a:schemeClr val="lt1"/>
          </a:fontRef>
        </p:style>
        <p:txBody>
          <a:bodyPr wrap="square" lIns="121917" tIns="60958" rIns="121917" bIns="60958">
            <a:spAutoFit/>
          </a:bodyPr>
          <a:lstStyle/>
          <a:p>
            <a:r>
              <a:rPr lang="en-US" dirty="0" smtClean="0"/>
              <a:t>Success rate with &amp; without </a:t>
            </a:r>
            <a:r>
              <a:rPr lang="en-US" dirty="0" smtClean="0"/>
              <a:t>backlogs=0.75*15 </a:t>
            </a:r>
            <a:r>
              <a:rPr lang="en-US" dirty="0" smtClean="0"/>
              <a:t>= </a:t>
            </a:r>
            <a:r>
              <a:rPr lang="en-US" dirty="0" smtClean="0"/>
              <a:t>11.25</a:t>
            </a:r>
            <a:endParaRPr lang="en-US" dirty="0" smtClean="0"/>
          </a:p>
        </p:txBody>
      </p:sp>
      <p:sp>
        <p:nvSpPr>
          <p:cNvPr id="14"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 4: Student’s Performance</a:t>
            </a:r>
          </a:p>
        </p:txBody>
      </p:sp>
      <p:sp>
        <p:nvSpPr>
          <p:cNvPr id="15" name="Flowchart: Alternate Process 14"/>
          <p:cNvSpPr/>
          <p:nvPr/>
        </p:nvSpPr>
        <p:spPr>
          <a:xfrm>
            <a:off x="96985" y="1385454"/>
            <a:ext cx="1177632" cy="65116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Enrolment </a:t>
            </a:r>
            <a:r>
              <a:rPr lang="en-IN" sz="1400" dirty="0" smtClean="0">
                <a:solidFill>
                  <a:srgbClr val="002060"/>
                </a:solidFill>
                <a:latin typeface="Times New Roman" pitchFamily="18" charset="0"/>
                <a:cs typeface="Times New Roman" pitchFamily="18" charset="0"/>
              </a:rPr>
              <a:t>Ratio</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110841" y="3117265"/>
            <a:ext cx="1205344" cy="67887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Academic performance</a:t>
            </a:r>
            <a:endParaRPr lang="en-IN" sz="1400" dirty="0">
              <a:solidFill>
                <a:srgbClr val="002060"/>
              </a:solidFill>
              <a:latin typeface="Times New Roman" pitchFamily="18" charset="0"/>
              <a:cs typeface="Times New Roman" pitchFamily="18" charset="0"/>
            </a:endParaRPr>
          </a:p>
        </p:txBody>
      </p:sp>
      <p:sp>
        <p:nvSpPr>
          <p:cNvPr id="17" name="Flowchart: Alternate Process 16"/>
          <p:cNvSpPr/>
          <p:nvPr/>
        </p:nvSpPr>
        <p:spPr>
          <a:xfrm>
            <a:off x="180114" y="2189014"/>
            <a:ext cx="1177634" cy="665018"/>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Success rate</a:t>
            </a:r>
            <a:endParaRPr lang="en-IN" sz="1400" dirty="0">
              <a:solidFill>
                <a:srgbClr val="002060"/>
              </a:solidFill>
              <a:latin typeface="Times New Roman" pitchFamily="18" charset="0"/>
              <a:cs typeface="Times New Roman" pitchFamily="18" charset="0"/>
            </a:endParaRPr>
          </a:p>
        </p:txBody>
      </p:sp>
      <p:sp>
        <p:nvSpPr>
          <p:cNvPr id="18" name="Flowchart: Alternate Process 17"/>
          <p:cNvSpPr/>
          <p:nvPr/>
        </p:nvSpPr>
        <p:spPr>
          <a:xfrm>
            <a:off x="110841" y="4128645"/>
            <a:ext cx="1191488" cy="56804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After graduation</a:t>
            </a:r>
            <a:endParaRPr lang="en-IN" sz="1200" dirty="0" smtClean="0">
              <a:solidFill>
                <a:srgbClr val="002060"/>
              </a:solidFill>
              <a:latin typeface="Times New Roman" pitchFamily="18" charset="0"/>
              <a:cs typeface="Times New Roman" pitchFamily="18" charset="0"/>
            </a:endParaRPr>
          </a:p>
        </p:txBody>
      </p:sp>
      <p:sp>
        <p:nvSpPr>
          <p:cNvPr id="19" name="Flowchart: Alternate Process 18"/>
          <p:cNvSpPr/>
          <p:nvPr/>
        </p:nvSpPr>
        <p:spPr>
          <a:xfrm>
            <a:off x="124695" y="5043048"/>
            <a:ext cx="1191490" cy="59574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News letter</a:t>
            </a:r>
            <a:endParaRPr lang="en-IN" sz="1200" dirty="0" smtClean="0">
              <a:solidFill>
                <a:srgbClr val="002060"/>
              </a:solidFill>
              <a:latin typeface="Times New Roman" pitchFamily="18" charset="0"/>
              <a:cs typeface="Times New Roman" pitchFamily="18" charset="0"/>
            </a:endParaRPr>
          </a:p>
        </p:txBody>
      </p:sp>
      <p:sp>
        <p:nvSpPr>
          <p:cNvPr id="20" name="Flowchart: Alternate Process 19"/>
          <p:cNvSpPr/>
          <p:nvPr/>
        </p:nvSpPr>
        <p:spPr>
          <a:xfrm>
            <a:off x="166258" y="5971305"/>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Students activities</a:t>
            </a:r>
            <a:endParaRPr lang="en-IN" sz="1400" dirty="0">
              <a:solidFill>
                <a:srgbClr val="002060"/>
              </a:solidFill>
              <a:latin typeface="Times New Roman" pitchFamily="18" charset="0"/>
              <a:cs typeface="Times New Roman" pitchFamily="18" charset="0"/>
            </a:endParaRPr>
          </a:p>
        </p:txBody>
      </p:sp>
      <p:graphicFrame>
        <p:nvGraphicFramePr>
          <p:cNvPr id="22" name="Chart 21"/>
          <p:cNvGraphicFramePr/>
          <p:nvPr/>
        </p:nvGraphicFramePr>
        <p:xfrm>
          <a:off x="1694327" y="1573686"/>
          <a:ext cx="6814125" cy="4512733"/>
        </p:xfrm>
        <a:graphic>
          <a:graphicData uri="http://schemas.openxmlformats.org/drawingml/2006/chart">
            <c:chart xmlns:c="http://schemas.openxmlformats.org/drawingml/2006/chart" xmlns:r="http://schemas.openxmlformats.org/officeDocument/2006/relationships" r:id="rId2"/>
          </a:graphicData>
        </a:graphic>
      </p:graphicFrame>
      <p:sp>
        <p:nvSpPr>
          <p:cNvPr id="21" name="Date Placeholder 20"/>
          <p:cNvSpPr>
            <a:spLocks noGrp="1"/>
          </p:cNvSpPr>
          <p:nvPr>
            <p:ph type="dt" sz="half" idx="10"/>
          </p:nvPr>
        </p:nvSpPr>
        <p:spPr/>
        <p:txBody>
          <a:bodyPr/>
          <a:lstStyle/>
          <a:p>
            <a:fld id="{1B1FB517-DEB8-4972-940D-F387B571CEB3}" type="datetime5">
              <a:rPr lang="en-US" smtClean="0"/>
              <a:pPr/>
              <a:t>20-Sep-21</a:t>
            </a:fld>
            <a:endParaRPr lang="en-US"/>
          </a:p>
        </p:txBody>
      </p:sp>
      <p:sp>
        <p:nvSpPr>
          <p:cNvPr id="23" name="Slide Number Placeholder 22"/>
          <p:cNvSpPr>
            <a:spLocks noGrp="1"/>
          </p:cNvSpPr>
          <p:nvPr>
            <p:ph type="sldNum" sz="quarter" idx="12"/>
          </p:nvPr>
        </p:nvSpPr>
        <p:spPr/>
        <p:txBody>
          <a:bodyPr/>
          <a:lstStyle/>
          <a:p>
            <a:fld id="{655D1332-1337-463C-A5CC-B07214B49452}" type="slidenum">
              <a:rPr lang="en-US" smtClean="0"/>
              <a:pPr/>
              <a:t>22</a:t>
            </a:fld>
            <a:endParaRPr lang="en-US"/>
          </a:p>
        </p:txBody>
      </p:sp>
      <p:sp>
        <p:nvSpPr>
          <p:cNvPr id="24" name="Footer Placeholder 23"/>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5155" y="895623"/>
            <a:ext cx="7657512" cy="415494"/>
          </a:xfrm>
          <a:prstGeom prst="rect">
            <a:avLst/>
          </a:prstGeom>
          <a:solidFill>
            <a:schemeClr val="accent5">
              <a:lumMod val="60000"/>
              <a:lumOff val="40000"/>
            </a:schemeClr>
          </a:solidFill>
          <a:effectLst>
            <a:innerShdw blurRad="114300">
              <a:prstClr val="black"/>
            </a:innerShdw>
          </a:effectLst>
        </p:spPr>
        <p:txBody>
          <a:bodyPr wrap="square" lIns="121917" tIns="60958" rIns="121917" bIns="60958">
            <a:spAutoFit/>
          </a:bodyPr>
          <a:lstStyle/>
          <a:p>
            <a:pPr algn="ctr"/>
            <a:r>
              <a:rPr lang="en-US" sz="1900" b="1" dirty="0">
                <a:latin typeface="Times New Roman" pitchFamily="18" charset="0"/>
                <a:cs typeface="Times New Roman" pitchFamily="18" charset="0"/>
              </a:rPr>
              <a:t>ACADEMIC PERFORMANCE IN </a:t>
            </a:r>
            <a:r>
              <a:rPr lang="en-US" sz="1900" b="1" dirty="0" smtClean="0">
                <a:latin typeface="Times New Roman" pitchFamily="18" charset="0"/>
                <a:cs typeface="Times New Roman" pitchFamily="18" charset="0"/>
              </a:rPr>
              <a:t> </a:t>
            </a:r>
            <a:r>
              <a:rPr lang="en-US" sz="1900" b="1" dirty="0">
                <a:latin typeface="Times New Roman" pitchFamily="18" charset="0"/>
                <a:cs typeface="Times New Roman" pitchFamily="18" charset="0"/>
              </a:rPr>
              <a:t>THIRD YEAR   </a:t>
            </a:r>
            <a:endParaRPr lang="en-US" sz="1500" dirty="0">
              <a:latin typeface="Times New Roman" pitchFamily="18" charset="0"/>
              <a:cs typeface="Times New Roman" pitchFamily="18" charset="0"/>
            </a:endParaRPr>
          </a:p>
        </p:txBody>
      </p:sp>
      <p:sp>
        <p:nvSpPr>
          <p:cNvPr id="7" name="Title 1"/>
          <p:cNvSpPr txBox="1">
            <a:spLocks/>
          </p:cNvSpPr>
          <p:nvPr/>
        </p:nvSpPr>
        <p:spPr>
          <a:xfrm>
            <a:off x="2132344" y="3399336"/>
            <a:ext cx="7003190" cy="436063"/>
          </a:xfrm>
          <a:prstGeom prst="rect">
            <a:avLst/>
          </a:prstGeom>
          <a:solidFill>
            <a:schemeClr val="accent5">
              <a:lumMod val="60000"/>
              <a:lumOff val="40000"/>
            </a:schemeClr>
          </a:solidFill>
          <a:effectLst>
            <a:innerShdw blurRad="114300">
              <a:prstClr val="black"/>
            </a:innerShdw>
          </a:effectLst>
        </p:spPr>
        <p:txBody>
          <a:bodyPr vert="horz" lIns="121917" tIns="60958" rIns="121917" bIns="6095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1900" b="1" dirty="0">
                <a:latin typeface="Times New Roman" pitchFamily="18" charset="0"/>
                <a:cs typeface="Times New Roman" pitchFamily="18" charset="0"/>
              </a:rPr>
              <a:t>ACADEMIC PERFORMANCE IN SECOND YEAR </a:t>
            </a:r>
            <a:endParaRPr lang="en-US" sz="1900" b="1" dirty="0">
              <a:latin typeface="Times New Roman" pitchFamily="18" charset="0"/>
              <a:cs typeface="Times New Roman" pitchFamily="18" charset="0"/>
            </a:endParaRPr>
          </a:p>
        </p:txBody>
      </p:sp>
      <p:sp>
        <p:nvSpPr>
          <p:cNvPr id="11"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 4: Student’s Performance</a:t>
            </a:r>
          </a:p>
        </p:txBody>
      </p:sp>
      <p:sp>
        <p:nvSpPr>
          <p:cNvPr id="12" name="Flowchart: Alternate Process 11"/>
          <p:cNvSpPr/>
          <p:nvPr/>
        </p:nvSpPr>
        <p:spPr>
          <a:xfrm>
            <a:off x="96985" y="1385454"/>
            <a:ext cx="1177632" cy="65116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Enrolment Ratio</a:t>
            </a:r>
            <a:endParaRPr lang="en-IN" sz="1400" dirty="0">
              <a:solidFill>
                <a:srgbClr val="002060"/>
              </a:solidFill>
              <a:latin typeface="Times New Roman" pitchFamily="18" charset="0"/>
              <a:cs typeface="Times New Roman" pitchFamily="18" charset="0"/>
            </a:endParaRPr>
          </a:p>
        </p:txBody>
      </p:sp>
      <p:sp>
        <p:nvSpPr>
          <p:cNvPr id="13" name="Flowchart: Alternate Process 12"/>
          <p:cNvSpPr/>
          <p:nvPr/>
        </p:nvSpPr>
        <p:spPr>
          <a:xfrm>
            <a:off x="110841" y="3117265"/>
            <a:ext cx="1205344" cy="678875"/>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Academic performance</a:t>
            </a:r>
            <a:endParaRPr lang="en-IN" sz="14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110841" y="2216723"/>
            <a:ext cx="1177634" cy="66501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Success rate</a:t>
            </a:r>
            <a:endParaRPr lang="en-IN" sz="14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110841" y="4128645"/>
            <a:ext cx="1191488" cy="56804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After graduation</a:t>
            </a:r>
            <a:endParaRPr lang="en-IN" sz="1200" dirty="0" smtClean="0">
              <a:solidFill>
                <a:srgbClr val="002060"/>
              </a:solidFill>
              <a:latin typeface="Times New Roman" pitchFamily="18" charset="0"/>
              <a:cs typeface="Times New Roman" pitchFamily="18" charset="0"/>
            </a:endParaRPr>
          </a:p>
        </p:txBody>
      </p:sp>
      <p:sp>
        <p:nvSpPr>
          <p:cNvPr id="16" name="Flowchart: Alternate Process 15"/>
          <p:cNvSpPr/>
          <p:nvPr/>
        </p:nvSpPr>
        <p:spPr>
          <a:xfrm>
            <a:off x="124695" y="5043048"/>
            <a:ext cx="1191490" cy="59574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News letter</a:t>
            </a:r>
            <a:endParaRPr lang="en-IN" sz="1200" dirty="0" smtClean="0">
              <a:solidFill>
                <a:srgbClr val="002060"/>
              </a:solidFill>
              <a:latin typeface="Times New Roman" pitchFamily="18" charset="0"/>
              <a:cs typeface="Times New Roman" pitchFamily="18" charset="0"/>
            </a:endParaRPr>
          </a:p>
        </p:txBody>
      </p:sp>
      <p:sp>
        <p:nvSpPr>
          <p:cNvPr id="17" name="Flowchart: Alternate Process 16"/>
          <p:cNvSpPr/>
          <p:nvPr/>
        </p:nvSpPr>
        <p:spPr>
          <a:xfrm>
            <a:off x="166258" y="5971305"/>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Students activities</a:t>
            </a:r>
            <a:endParaRPr lang="en-IN" sz="1400" dirty="0">
              <a:solidFill>
                <a:srgbClr val="002060"/>
              </a:solidFill>
              <a:latin typeface="Times New Roman" pitchFamily="18" charset="0"/>
              <a:cs typeface="Times New Roman" pitchFamily="18" charset="0"/>
            </a:endParaRPr>
          </a:p>
        </p:txBody>
      </p:sp>
      <p:sp>
        <p:nvSpPr>
          <p:cNvPr id="18" name="Date Placeholder 17"/>
          <p:cNvSpPr>
            <a:spLocks noGrp="1"/>
          </p:cNvSpPr>
          <p:nvPr>
            <p:ph type="dt" sz="half" idx="10"/>
          </p:nvPr>
        </p:nvSpPr>
        <p:spPr/>
        <p:txBody>
          <a:bodyPr/>
          <a:lstStyle/>
          <a:p>
            <a:fld id="{8040B41E-F316-4A9D-B533-BAF2FF0BBD80}" type="datetime5">
              <a:rPr lang="en-US" smtClean="0"/>
              <a:pPr/>
              <a:t>20-Sep-21</a:t>
            </a:fld>
            <a:endParaRPr lang="en-US"/>
          </a:p>
        </p:txBody>
      </p:sp>
      <p:sp>
        <p:nvSpPr>
          <p:cNvPr id="21" name="Slide Number Placeholder 20"/>
          <p:cNvSpPr>
            <a:spLocks noGrp="1"/>
          </p:cNvSpPr>
          <p:nvPr>
            <p:ph type="sldNum" sz="quarter" idx="12"/>
          </p:nvPr>
        </p:nvSpPr>
        <p:spPr/>
        <p:txBody>
          <a:bodyPr/>
          <a:lstStyle/>
          <a:p>
            <a:fld id="{655D1332-1337-463C-A5CC-B07214B49452}" type="slidenum">
              <a:rPr lang="en-US" smtClean="0"/>
              <a:pPr/>
              <a:t>23</a:t>
            </a:fld>
            <a:endParaRPr lang="en-US"/>
          </a:p>
        </p:txBody>
      </p:sp>
      <p:sp>
        <p:nvSpPr>
          <p:cNvPr id="22" name="Footer Placeholder 21"/>
          <p:cNvSpPr>
            <a:spLocks noGrp="1"/>
          </p:cNvSpPr>
          <p:nvPr>
            <p:ph type="ftr" sz="quarter" idx="11"/>
          </p:nvPr>
        </p:nvSpPr>
        <p:spPr/>
        <p:txBody>
          <a:bodyPr/>
          <a:lstStyle/>
          <a:p>
            <a:r>
              <a:rPr lang="en-US" smtClean="0"/>
              <a:t>Department of Civil Engineering</a:t>
            </a:r>
            <a:endParaRPr lang="en-US"/>
          </a:p>
        </p:txBody>
      </p:sp>
      <p:graphicFrame>
        <p:nvGraphicFramePr>
          <p:cNvPr id="24" name="Table 23"/>
          <p:cNvGraphicFramePr>
            <a:graphicFrameLocks noGrp="1"/>
          </p:cNvGraphicFramePr>
          <p:nvPr/>
        </p:nvGraphicFramePr>
        <p:xfrm>
          <a:off x="1519766" y="1456689"/>
          <a:ext cx="8691034" cy="1882564"/>
        </p:xfrm>
        <a:graphic>
          <a:graphicData uri="http://schemas.openxmlformats.org/drawingml/2006/table">
            <a:tbl>
              <a:tblPr/>
              <a:tblGrid>
                <a:gridCol w="5228592"/>
                <a:gridCol w="1168063"/>
                <a:gridCol w="1087125"/>
                <a:gridCol w="1207254"/>
              </a:tblGrid>
              <a:tr h="541444">
                <a:tc>
                  <a:txBody>
                    <a:bodyPr/>
                    <a:lstStyle/>
                    <a:p>
                      <a:pPr marL="1203960" marR="0">
                        <a:spcBef>
                          <a:spcPts val="785"/>
                        </a:spcBef>
                        <a:spcAft>
                          <a:spcPts val="0"/>
                        </a:spcAft>
                      </a:pPr>
                      <a:r>
                        <a:rPr lang="en-US" sz="1600" b="1" dirty="0" smtClean="0">
                          <a:solidFill>
                            <a:srgbClr val="000000"/>
                          </a:solidFill>
                          <a:latin typeface="Times New Roman" pitchFamily="18" charset="0"/>
                          <a:ea typeface="Times New Roman"/>
                          <a:cs typeface="Times New Roman" pitchFamily="18" charset="0"/>
                        </a:rPr>
                        <a:t>Academic </a:t>
                      </a:r>
                      <a:r>
                        <a:rPr lang="en-US" sz="1600" b="1" dirty="0">
                          <a:solidFill>
                            <a:srgbClr val="000000"/>
                          </a:solidFill>
                          <a:latin typeface="Times New Roman" pitchFamily="18" charset="0"/>
                          <a:ea typeface="Times New Roman"/>
                          <a:cs typeface="Times New Roman" pitchFamily="18" charset="0"/>
                        </a:rPr>
                        <a:t>Performance</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c>
                  <a:txBody>
                    <a:bodyPr/>
                    <a:lstStyle/>
                    <a:p>
                      <a:pPr marL="112395" marR="66040"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2019-20</a:t>
                      </a:r>
                      <a:endParaRPr lang="en-US" sz="1400" dirty="0">
                        <a:latin typeface="Times New Roman" pitchFamily="18" charset="0"/>
                        <a:ea typeface="Times New Roman"/>
                        <a:cs typeface="Times New Roman" pitchFamily="18" charset="0"/>
                      </a:endParaRPr>
                    </a:p>
                    <a:p>
                      <a:pPr marL="0" marR="0" algn="ctr">
                        <a:spcBef>
                          <a:spcPts val="0"/>
                        </a:spcBef>
                        <a:spcAft>
                          <a:spcPts val="0"/>
                        </a:spcAft>
                      </a:pPr>
                      <a:r>
                        <a:rPr lang="en-US" sz="1400" b="1" dirty="0">
                          <a:solidFill>
                            <a:srgbClr val="000000"/>
                          </a:solidFill>
                          <a:latin typeface="Times New Roman" pitchFamily="18" charset="0"/>
                          <a:ea typeface="Times New Roman"/>
                          <a:cs typeface="Times New Roman" pitchFamily="18" charset="0"/>
                        </a:rPr>
                        <a:t>(2017 Batch)</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c>
                  <a:txBody>
                    <a:bodyPr/>
                    <a:lstStyle/>
                    <a:p>
                      <a:pPr marL="113030" marR="69215"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2018-19</a:t>
                      </a:r>
                      <a:endParaRPr lang="en-US" sz="1400" dirty="0">
                        <a:latin typeface="Times New Roman" pitchFamily="18" charset="0"/>
                        <a:ea typeface="Times New Roman"/>
                        <a:cs typeface="Times New Roman" pitchFamily="18" charset="0"/>
                      </a:endParaRPr>
                    </a:p>
                    <a:p>
                      <a:pPr marL="0" marR="0" algn="ctr">
                        <a:spcBef>
                          <a:spcPts val="0"/>
                        </a:spcBef>
                        <a:spcAft>
                          <a:spcPts val="0"/>
                        </a:spcAft>
                      </a:pPr>
                      <a:r>
                        <a:rPr lang="en-US" sz="1400" b="1" dirty="0">
                          <a:solidFill>
                            <a:srgbClr val="000000"/>
                          </a:solidFill>
                          <a:latin typeface="Times New Roman" pitchFamily="18" charset="0"/>
                          <a:ea typeface="Times New Roman"/>
                          <a:cs typeface="Times New Roman" pitchFamily="18" charset="0"/>
                        </a:rPr>
                        <a:t>(2016Batch)</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c>
                  <a:txBody>
                    <a:bodyPr/>
                    <a:lstStyle/>
                    <a:p>
                      <a:pPr marL="109855" marR="69215"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2017-18</a:t>
                      </a:r>
                      <a:endParaRPr lang="en-US" sz="1400" dirty="0">
                        <a:latin typeface="Times New Roman" pitchFamily="18" charset="0"/>
                        <a:ea typeface="Times New Roman"/>
                        <a:cs typeface="Times New Roman" pitchFamily="18" charset="0"/>
                      </a:endParaRPr>
                    </a:p>
                    <a:p>
                      <a:pPr marL="0" marR="0" algn="ctr">
                        <a:spcBef>
                          <a:spcPts val="0"/>
                        </a:spcBef>
                        <a:spcAft>
                          <a:spcPts val="0"/>
                        </a:spcAft>
                      </a:pPr>
                      <a:r>
                        <a:rPr lang="en-US" sz="1400" b="1" dirty="0">
                          <a:solidFill>
                            <a:srgbClr val="000000"/>
                          </a:solidFill>
                          <a:latin typeface="Times New Roman" pitchFamily="18" charset="0"/>
                          <a:ea typeface="Times New Roman"/>
                          <a:cs typeface="Times New Roman" pitchFamily="18" charset="0"/>
                        </a:rPr>
                        <a:t>(2015Batch)</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r>
              <a:tr h="153035">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Mean of CGPA or Mean Percentage of all successful students(X)</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7.18</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204470" algn="ctr">
                        <a:spcBef>
                          <a:spcPts val="0"/>
                        </a:spcBef>
                        <a:spcAft>
                          <a:spcPts val="0"/>
                        </a:spcAft>
                      </a:pPr>
                      <a:r>
                        <a:rPr lang="en-US" sz="1100">
                          <a:solidFill>
                            <a:srgbClr val="000000"/>
                          </a:solidFill>
                          <a:latin typeface="Times New Roman" pitchFamily="18" charset="0"/>
                          <a:ea typeface="Times New Roman"/>
                          <a:cs typeface="Times New Roman" pitchFamily="18" charset="0"/>
                        </a:rPr>
                        <a:t>6.70</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201295"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6.73</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65">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Total no. of successful students (Y)</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66</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204470" algn="ctr">
                        <a:spcBef>
                          <a:spcPts val="0"/>
                        </a:spcBef>
                        <a:spcAft>
                          <a:spcPts val="0"/>
                        </a:spcAft>
                      </a:pPr>
                      <a:r>
                        <a:rPr lang="en-US" sz="1100">
                          <a:solidFill>
                            <a:srgbClr val="000000"/>
                          </a:solidFill>
                          <a:latin typeface="Times New Roman" pitchFamily="18" charset="0"/>
                          <a:ea typeface="Times New Roman"/>
                          <a:cs typeface="Times New Roman" pitchFamily="18" charset="0"/>
                        </a:rPr>
                        <a:t>57</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7645" marR="201295"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55</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95">
                <a:tc>
                  <a:txBody>
                    <a:bodyPr/>
                    <a:lstStyle/>
                    <a:p>
                      <a:pPr marL="73025" marR="0">
                        <a:spcBef>
                          <a:spcPts val="0"/>
                        </a:spcBef>
                        <a:spcAft>
                          <a:spcPts val="0"/>
                        </a:spcAft>
                      </a:pPr>
                      <a:r>
                        <a:rPr lang="en-US" sz="1400">
                          <a:solidFill>
                            <a:srgbClr val="000000"/>
                          </a:solidFill>
                          <a:latin typeface="Times New Roman" pitchFamily="18" charset="0"/>
                          <a:ea typeface="Times New Roman"/>
                          <a:cs typeface="Times New Roman" pitchFamily="18" charset="0"/>
                        </a:rPr>
                        <a:t>Total no. of students appeared in the examination (Z)</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66</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20447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57</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7645" marR="201295"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56</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marL="73025" marR="0">
                        <a:spcBef>
                          <a:spcPts val="0"/>
                        </a:spcBef>
                        <a:spcAft>
                          <a:spcPts val="0"/>
                        </a:spcAft>
                      </a:pPr>
                      <a:r>
                        <a:rPr lang="en-US" sz="1400">
                          <a:solidFill>
                            <a:srgbClr val="000000"/>
                          </a:solidFill>
                          <a:latin typeface="Times New Roman" pitchFamily="18" charset="0"/>
                          <a:ea typeface="Times New Roman"/>
                          <a:cs typeface="Times New Roman" pitchFamily="18" charset="0"/>
                        </a:rPr>
                        <a:t>API = X* (Y/Z)</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7.18</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20447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6.70</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201295"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6.60</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73025" marR="0">
                        <a:spcBef>
                          <a:spcPts val="0"/>
                        </a:spcBef>
                        <a:spcAft>
                          <a:spcPts val="0"/>
                        </a:spcAft>
                      </a:pPr>
                      <a:r>
                        <a:rPr lang="en-US" sz="1400">
                          <a:solidFill>
                            <a:srgbClr val="000000"/>
                          </a:solidFill>
                          <a:latin typeface="Times New Roman" pitchFamily="18" charset="0"/>
                          <a:ea typeface="Times New Roman"/>
                          <a:cs typeface="Times New Roman" pitchFamily="18" charset="0"/>
                        </a:rPr>
                        <a:t>Average API = (AP1 + AP2 + AP3)/3</a:t>
                      </a:r>
                      <a:endParaRPr lang="en-US" sz="14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893445"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6.83</a:t>
                      </a:r>
                      <a:endParaRPr lang="en-US"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0975">
                <a:tc gridSpan="4">
                  <a:txBody>
                    <a:bodyPr/>
                    <a:lstStyle/>
                    <a:p>
                      <a:r>
                        <a:rPr lang="en-US" sz="1800" kern="1200" dirty="0" smtClean="0">
                          <a:solidFill>
                            <a:schemeClr val="tx1"/>
                          </a:solidFill>
                          <a:latin typeface="Times New Roman" pitchFamily="18" charset="0"/>
                          <a:ea typeface="+mn-ea"/>
                          <a:cs typeface="Times New Roman" pitchFamily="18" charset="0"/>
                        </a:rPr>
                        <a:t>Academic performance level= 1.5 * Average API =1.5*6.83=</a:t>
                      </a:r>
                      <a:r>
                        <a:rPr lang="en-US" sz="1800" b="1" kern="1200" dirty="0" smtClean="0">
                          <a:solidFill>
                            <a:schemeClr val="tx1"/>
                          </a:solidFill>
                          <a:latin typeface="Times New Roman" pitchFamily="18" charset="0"/>
                          <a:ea typeface="+mn-ea"/>
                          <a:cs typeface="Times New Roman" pitchFamily="18" charset="0"/>
                        </a:rPr>
                        <a:t>10.25</a:t>
                      </a:r>
                      <a:endParaRPr lang="en-US" sz="1800" kern="1200" dirty="0" smtClean="0">
                        <a:solidFill>
                          <a:schemeClr val="tx1"/>
                        </a:solidFill>
                        <a:latin typeface="Times New Roman" pitchFamily="18" charset="0"/>
                        <a:ea typeface="+mn-ea"/>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893445" algn="ctr">
                        <a:spcBef>
                          <a:spcPts val="0"/>
                        </a:spcBef>
                        <a:spcAft>
                          <a:spcPts val="0"/>
                        </a:spcAft>
                      </a:pPr>
                      <a:endParaRPr lang="en-US"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graphicFrame>
        <p:nvGraphicFramePr>
          <p:cNvPr id="25" name="Table 24"/>
          <p:cNvGraphicFramePr>
            <a:graphicFrameLocks noGrp="1"/>
          </p:cNvGraphicFramePr>
          <p:nvPr/>
        </p:nvGraphicFramePr>
        <p:xfrm>
          <a:off x="1564214" y="3891046"/>
          <a:ext cx="8748186" cy="1990979"/>
        </p:xfrm>
        <a:graphic>
          <a:graphicData uri="http://schemas.openxmlformats.org/drawingml/2006/table">
            <a:tbl>
              <a:tblPr/>
              <a:tblGrid>
                <a:gridCol w="4946651"/>
                <a:gridCol w="1295400"/>
                <a:gridCol w="1236134"/>
                <a:gridCol w="1270001"/>
              </a:tblGrid>
              <a:tr h="0">
                <a:tc>
                  <a:txBody>
                    <a:bodyPr/>
                    <a:lstStyle/>
                    <a:p>
                      <a:pPr marL="0" marR="0">
                        <a:spcBef>
                          <a:spcPts val="0"/>
                        </a:spcBef>
                        <a:spcAft>
                          <a:spcPts val="0"/>
                        </a:spcAft>
                      </a:pPr>
                      <a:endParaRPr lang="en-US" sz="1100" dirty="0">
                        <a:solidFill>
                          <a:srgbClr val="000000"/>
                        </a:solidFill>
                        <a:latin typeface="Times New Roman" pitchFamily="18" charset="0"/>
                        <a:ea typeface="Times New Roman"/>
                        <a:cs typeface="Times New Roman" pitchFamily="18" charset="0"/>
                      </a:endParaRPr>
                    </a:p>
                    <a:p>
                      <a:pPr marL="1203960" marR="0">
                        <a:spcBef>
                          <a:spcPts val="785"/>
                        </a:spcBef>
                        <a:spcAft>
                          <a:spcPts val="0"/>
                        </a:spcAft>
                      </a:pPr>
                      <a:r>
                        <a:rPr lang="en-US" sz="1600" b="1" dirty="0">
                          <a:solidFill>
                            <a:srgbClr val="000000"/>
                          </a:solidFill>
                          <a:latin typeface="Times New Roman" pitchFamily="18" charset="0"/>
                          <a:ea typeface="Times New Roman"/>
                          <a:cs typeface="Times New Roman" pitchFamily="18" charset="0"/>
                        </a:rPr>
                        <a:t>Academic Performance</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c>
                  <a:txBody>
                    <a:bodyPr/>
                    <a:lstStyle/>
                    <a:p>
                      <a:pPr marL="0" marR="0">
                        <a:spcBef>
                          <a:spcPts val="0"/>
                        </a:spcBef>
                        <a:spcAft>
                          <a:spcPts val="0"/>
                        </a:spcAft>
                      </a:pPr>
                      <a:endParaRPr lang="en-US" sz="1100" dirty="0">
                        <a:solidFill>
                          <a:srgbClr val="000000"/>
                        </a:solidFill>
                        <a:latin typeface="Times New Roman" pitchFamily="18" charset="0"/>
                        <a:ea typeface="Times New Roman"/>
                        <a:cs typeface="Times New Roman" pitchFamily="18" charset="0"/>
                      </a:endParaRPr>
                    </a:p>
                    <a:p>
                      <a:pPr marL="112395" marR="66040"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2019-20</a:t>
                      </a:r>
                      <a:endParaRPr lang="en-US" sz="1400" dirty="0">
                        <a:latin typeface="Times New Roman" pitchFamily="18" charset="0"/>
                        <a:ea typeface="Times New Roman"/>
                        <a:cs typeface="Times New Roman" pitchFamily="18" charset="0"/>
                      </a:endParaRPr>
                    </a:p>
                    <a:p>
                      <a:pPr marL="112395" marR="66040" indent="-9525" algn="ctr">
                        <a:lnSpc>
                          <a:spcPct val="113000"/>
                        </a:lnSpc>
                        <a:spcBef>
                          <a:spcPts val="0"/>
                        </a:spcBef>
                        <a:spcAft>
                          <a:spcPts val="0"/>
                        </a:spcAft>
                      </a:pPr>
                      <a:r>
                        <a:rPr lang="en-US" sz="1400" b="1" dirty="0">
                          <a:solidFill>
                            <a:srgbClr val="000000"/>
                          </a:solidFill>
                          <a:latin typeface="Times New Roman" pitchFamily="18" charset="0"/>
                          <a:ea typeface="Times New Roman"/>
                          <a:cs typeface="Times New Roman" pitchFamily="18" charset="0"/>
                        </a:rPr>
                        <a:t>(2018 Batch)</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c>
                  <a:txBody>
                    <a:bodyPr/>
                    <a:lstStyle/>
                    <a:p>
                      <a:pPr marL="0" marR="0">
                        <a:spcBef>
                          <a:spcPts val="0"/>
                        </a:spcBef>
                        <a:spcAft>
                          <a:spcPts val="0"/>
                        </a:spcAft>
                      </a:pPr>
                      <a:endParaRPr lang="en-US" sz="1100" dirty="0">
                        <a:solidFill>
                          <a:srgbClr val="000000"/>
                        </a:solidFill>
                        <a:latin typeface="Times New Roman" pitchFamily="18" charset="0"/>
                        <a:ea typeface="Times New Roman"/>
                        <a:cs typeface="Times New Roman" pitchFamily="18" charset="0"/>
                      </a:endParaRPr>
                    </a:p>
                    <a:p>
                      <a:pPr marL="113030" marR="69215"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2018-19</a:t>
                      </a:r>
                    </a:p>
                    <a:p>
                      <a:pPr marL="112713" marR="69215" indent="-112713" algn="ctr">
                        <a:lnSpc>
                          <a:spcPct val="113000"/>
                        </a:lnSpc>
                        <a:spcBef>
                          <a:spcPts val="0"/>
                        </a:spcBef>
                        <a:spcAft>
                          <a:spcPts val="0"/>
                        </a:spcAft>
                      </a:pPr>
                      <a:r>
                        <a:rPr lang="en-US" sz="1400" b="1" baseline="0" dirty="0" smtClean="0">
                          <a:solidFill>
                            <a:srgbClr val="000000"/>
                          </a:solidFill>
                          <a:latin typeface="Times New Roman" pitchFamily="18" charset="0"/>
                          <a:ea typeface="Times New Roman"/>
                          <a:cs typeface="Times New Roman" pitchFamily="18" charset="0"/>
                        </a:rPr>
                        <a:t> </a:t>
                      </a:r>
                      <a:r>
                        <a:rPr lang="en-US" sz="1400" b="1" dirty="0" smtClean="0">
                          <a:solidFill>
                            <a:srgbClr val="000000"/>
                          </a:solidFill>
                          <a:latin typeface="Times New Roman" pitchFamily="18" charset="0"/>
                          <a:ea typeface="Times New Roman"/>
                          <a:cs typeface="Times New Roman" pitchFamily="18" charset="0"/>
                        </a:rPr>
                        <a:t>(2017</a:t>
                      </a:r>
                      <a:r>
                        <a:rPr lang="en-US" sz="1400" b="1" baseline="0" dirty="0" smtClean="0">
                          <a:solidFill>
                            <a:srgbClr val="000000"/>
                          </a:solidFill>
                          <a:latin typeface="Times New Roman" pitchFamily="18" charset="0"/>
                          <a:ea typeface="Times New Roman"/>
                          <a:cs typeface="Times New Roman" pitchFamily="18" charset="0"/>
                        </a:rPr>
                        <a:t> </a:t>
                      </a:r>
                      <a:r>
                        <a:rPr lang="en-US" sz="1400" b="1" dirty="0" smtClean="0">
                          <a:solidFill>
                            <a:srgbClr val="000000"/>
                          </a:solidFill>
                          <a:latin typeface="Times New Roman" pitchFamily="18" charset="0"/>
                          <a:ea typeface="Times New Roman"/>
                          <a:cs typeface="Times New Roman" pitchFamily="18" charset="0"/>
                        </a:rPr>
                        <a:t>Batch</a:t>
                      </a:r>
                      <a:r>
                        <a:rPr lang="en-US" sz="1400" b="1" dirty="0">
                          <a:solidFill>
                            <a:srgbClr val="000000"/>
                          </a:solidFill>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c>
                  <a:txBody>
                    <a:bodyPr/>
                    <a:lstStyle/>
                    <a:p>
                      <a:pPr marL="0" marR="0">
                        <a:spcBef>
                          <a:spcPts val="0"/>
                        </a:spcBef>
                        <a:spcAft>
                          <a:spcPts val="0"/>
                        </a:spcAft>
                      </a:pPr>
                      <a:endParaRPr lang="en-US" sz="1100" dirty="0">
                        <a:solidFill>
                          <a:srgbClr val="000000"/>
                        </a:solidFill>
                        <a:latin typeface="Times New Roman" pitchFamily="18" charset="0"/>
                        <a:ea typeface="Times New Roman"/>
                        <a:cs typeface="Times New Roman" pitchFamily="18" charset="0"/>
                      </a:endParaRPr>
                    </a:p>
                    <a:p>
                      <a:pPr marL="109855" marR="69215"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2017-18</a:t>
                      </a:r>
                      <a:r>
                        <a:rPr lang="en-US" sz="1400" b="1" baseline="0" dirty="0" smtClean="0">
                          <a:solidFill>
                            <a:srgbClr val="000000"/>
                          </a:solidFill>
                          <a:latin typeface="Times New Roman" pitchFamily="18" charset="0"/>
                          <a:ea typeface="Times New Roman"/>
                          <a:cs typeface="Times New Roman" pitchFamily="18" charset="0"/>
                        </a:rPr>
                        <a:t> </a:t>
                      </a:r>
                    </a:p>
                    <a:p>
                      <a:pPr marL="109855" marR="69215" indent="-9525" algn="ctr">
                        <a:lnSpc>
                          <a:spcPct val="113000"/>
                        </a:lnSpc>
                        <a:spcBef>
                          <a:spcPts val="0"/>
                        </a:spcBef>
                        <a:spcAft>
                          <a:spcPts val="0"/>
                        </a:spcAft>
                      </a:pPr>
                      <a:r>
                        <a:rPr lang="en-US" sz="1400" b="1" dirty="0" smtClean="0">
                          <a:solidFill>
                            <a:srgbClr val="000000"/>
                          </a:solidFill>
                          <a:latin typeface="Times New Roman" pitchFamily="18" charset="0"/>
                          <a:ea typeface="Times New Roman"/>
                          <a:cs typeface="Times New Roman" pitchFamily="18" charset="0"/>
                        </a:rPr>
                        <a:t>(2016</a:t>
                      </a:r>
                      <a:r>
                        <a:rPr lang="en-US" sz="1400" b="1" baseline="0" dirty="0" smtClean="0">
                          <a:solidFill>
                            <a:srgbClr val="000000"/>
                          </a:solidFill>
                          <a:latin typeface="Times New Roman" pitchFamily="18" charset="0"/>
                          <a:ea typeface="Times New Roman"/>
                          <a:cs typeface="Times New Roman" pitchFamily="18" charset="0"/>
                        </a:rPr>
                        <a:t> </a:t>
                      </a:r>
                      <a:r>
                        <a:rPr lang="en-US" sz="1400" b="1" dirty="0" smtClean="0">
                          <a:solidFill>
                            <a:srgbClr val="000000"/>
                          </a:solidFill>
                          <a:latin typeface="Times New Roman" pitchFamily="18" charset="0"/>
                          <a:ea typeface="Times New Roman"/>
                          <a:cs typeface="Times New Roman" pitchFamily="18" charset="0"/>
                        </a:rPr>
                        <a:t>Batch</a:t>
                      </a:r>
                      <a:r>
                        <a:rPr lang="en-US" sz="1400" b="1" dirty="0">
                          <a:solidFill>
                            <a:srgbClr val="000000"/>
                          </a:solidFill>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3B4"/>
                    </a:solidFill>
                  </a:tcPr>
                </a:tc>
              </a:tr>
              <a:tr h="0">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Mean of CGPA or Mean Percentage of all successful students(X)</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6.87</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6.16</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5.34</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Total no. of successful students (Y)</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64</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66</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57</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Total no. of students appeared in the examination (Z)</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64</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68</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65</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API = X* (Y/Z)</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pitchFamily="18" charset="0"/>
                          <a:ea typeface="Times New Roman"/>
                          <a:cs typeface="Times New Roman" pitchFamily="18" charset="0"/>
                        </a:rPr>
                        <a:t>6.87</a:t>
                      </a:r>
                      <a:endParaRPr lang="en-US"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5.97</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4.64</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3025"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Average API = (AP1 + AP2 + AP3)/3</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100" dirty="0">
                          <a:solidFill>
                            <a:srgbClr val="000000"/>
                          </a:solidFill>
                          <a:latin typeface="Times New Roman" pitchFamily="18" charset="0"/>
                          <a:ea typeface="Times New Roman"/>
                          <a:cs typeface="Times New Roman" pitchFamily="18" charset="0"/>
                        </a:rPr>
                        <a:t>5.83</a:t>
                      </a:r>
                      <a:endParaRPr lang="en-US"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gridSpan="4">
                  <a:txBody>
                    <a:bodyPr/>
                    <a:lstStyle/>
                    <a:p>
                      <a:pPr marL="73025"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Times New Roman" pitchFamily="18" charset="0"/>
                          <a:ea typeface="+mn-ea"/>
                          <a:cs typeface="Times New Roman" pitchFamily="18" charset="0"/>
                        </a:rPr>
                        <a:t>Academic performance level= 1.5 * Average API = 1.5* 5.83 =</a:t>
                      </a:r>
                      <a:r>
                        <a:rPr lang="en-US" sz="1800" b="1" kern="1200" dirty="0" smtClean="0">
                          <a:solidFill>
                            <a:schemeClr val="tx1"/>
                          </a:solidFill>
                          <a:latin typeface="Times New Roman" pitchFamily="18" charset="0"/>
                          <a:ea typeface="+mn-ea"/>
                          <a:cs typeface="Times New Roman" pitchFamily="18" charset="0"/>
                        </a:rPr>
                        <a:t>8.74</a:t>
                      </a:r>
                      <a:endParaRPr lang="en-US" sz="1800" kern="1200" dirty="0" smtClean="0">
                        <a:solidFill>
                          <a:schemeClr val="tx1"/>
                        </a:solidFill>
                        <a:latin typeface="Times New Roman" pitchFamily="18" charset="0"/>
                        <a:ea typeface="+mn-e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7414935" y="1057638"/>
            <a:ext cx="4264448" cy="749137"/>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wrap="square" lIns="121917" tIns="60958" rIns="121917" bIns="60958">
            <a:spAutoFit/>
          </a:bodyPr>
          <a:lstStyle/>
          <a:p>
            <a:pPr algn="ctr"/>
            <a:r>
              <a:rPr lang="en-US" b="1" dirty="0" smtClean="0">
                <a:solidFill>
                  <a:schemeClr val="tx2">
                    <a:lumMod val="75000"/>
                  </a:schemeClr>
                </a:solidFill>
                <a:latin typeface="Baskerville Old Face" panose="02020602080505020303" pitchFamily="18" charset="0"/>
              </a:rPr>
              <a:t>Placement, Higher studies and Entrepreneurship</a:t>
            </a:r>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p:cNvGraphicFramePr>
          <p:nvPr>
            <p:extLst>
              <p:ext uri="{D42A27DB-BD31-4B8C-83A1-F6EECF244321}">
                <p14:modId xmlns="" xmlns:p14="http://schemas.microsoft.com/office/powerpoint/2010/main" val="4190978447"/>
              </p:ext>
            </p:extLst>
          </p:nvPr>
        </p:nvGraphicFramePr>
        <p:xfrm>
          <a:off x="1454727" y="971920"/>
          <a:ext cx="5527964" cy="4990123"/>
        </p:xfrm>
        <a:graphic>
          <a:graphicData uri="http://schemas.openxmlformats.org/drawingml/2006/table">
            <a:tbl>
              <a:tblPr firstRow="1" firstCol="1" bandRow="1">
                <a:tableStyleId>{5A111915-BE36-4E01-A7E5-04B1672EAD32}</a:tableStyleId>
              </a:tblPr>
              <a:tblGrid>
                <a:gridCol w="2800158">
                  <a:extLst>
                    <a:ext uri="{9D8B030D-6E8A-4147-A177-3AD203B41FA5}">
                      <a16:colId xmlns="" xmlns:a16="http://schemas.microsoft.com/office/drawing/2014/main" val="2179702436"/>
                    </a:ext>
                  </a:extLst>
                </a:gridCol>
                <a:gridCol w="760460">
                  <a:extLst>
                    <a:ext uri="{9D8B030D-6E8A-4147-A177-3AD203B41FA5}">
                      <a16:colId xmlns="" xmlns:a16="http://schemas.microsoft.com/office/drawing/2014/main" val="1567765551"/>
                    </a:ext>
                  </a:extLst>
                </a:gridCol>
                <a:gridCol w="983673">
                  <a:extLst>
                    <a:ext uri="{9D8B030D-6E8A-4147-A177-3AD203B41FA5}">
                      <a16:colId xmlns="" xmlns:a16="http://schemas.microsoft.com/office/drawing/2014/main" val="3741838300"/>
                    </a:ext>
                  </a:extLst>
                </a:gridCol>
                <a:gridCol w="983673">
                  <a:extLst>
                    <a:ext uri="{9D8B030D-6E8A-4147-A177-3AD203B41FA5}">
                      <a16:colId xmlns="" xmlns:a16="http://schemas.microsoft.com/office/drawing/2014/main" val="1911705964"/>
                    </a:ext>
                  </a:extLst>
                </a:gridCol>
              </a:tblGrid>
              <a:tr h="765083">
                <a:tc>
                  <a:txBody>
                    <a:bodyPr/>
                    <a:lstStyle/>
                    <a:p>
                      <a:pPr marL="2116138" marR="1765300" indent="-1489075" algn="ctr">
                        <a:spcBef>
                          <a:spcPts val="800"/>
                        </a:spcBef>
                        <a:spcAft>
                          <a:spcPts val="0"/>
                        </a:spcAft>
                      </a:pPr>
                      <a:r>
                        <a:rPr lang="en-US" sz="1400" dirty="0" smtClean="0">
                          <a:effectLst/>
                        </a:rPr>
                        <a:t>Item</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100330" algn="ctr">
                        <a:spcAft>
                          <a:spcPts val="0"/>
                        </a:spcAft>
                      </a:pPr>
                      <a:r>
                        <a:rPr lang="en-US" sz="1400" dirty="0">
                          <a:effectLst/>
                        </a:rPr>
                        <a:t>CAYm1</a:t>
                      </a:r>
                      <a:endParaRPr lang="en-IN" sz="1400" dirty="0">
                        <a:effectLst/>
                      </a:endParaRPr>
                    </a:p>
                    <a:p>
                      <a:pPr marL="109220" algn="ctr">
                        <a:spcBef>
                          <a:spcPts val="175"/>
                        </a:spcBef>
                        <a:spcAft>
                          <a:spcPts val="0"/>
                        </a:spcAft>
                      </a:pPr>
                      <a:r>
                        <a:rPr lang="en-US" sz="1400" dirty="0" smtClean="0">
                          <a:effectLst/>
                        </a:rPr>
                        <a:t>2019-20</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85090" algn="ctr">
                        <a:spcAft>
                          <a:spcPts val="0"/>
                        </a:spcAft>
                      </a:pPr>
                      <a:r>
                        <a:rPr lang="en-US" sz="1400" dirty="0">
                          <a:effectLst/>
                        </a:rPr>
                        <a:t>CAYm2</a:t>
                      </a:r>
                      <a:endParaRPr lang="en-IN" sz="1400" dirty="0">
                        <a:effectLst/>
                      </a:endParaRPr>
                    </a:p>
                    <a:p>
                      <a:pPr marL="94615" algn="ctr">
                        <a:spcBef>
                          <a:spcPts val="175"/>
                        </a:spcBef>
                        <a:spcAft>
                          <a:spcPts val="0"/>
                        </a:spcAft>
                      </a:pPr>
                      <a:r>
                        <a:rPr lang="en-US" sz="1400" dirty="0" smtClean="0">
                          <a:effectLst/>
                        </a:rPr>
                        <a:t>2018-19</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103505" algn="ctr">
                        <a:spcAft>
                          <a:spcPts val="0"/>
                        </a:spcAft>
                      </a:pPr>
                      <a:r>
                        <a:rPr lang="en-US" sz="1400" dirty="0">
                          <a:effectLst/>
                        </a:rPr>
                        <a:t>CAYm3</a:t>
                      </a:r>
                      <a:endParaRPr lang="en-IN" sz="1400" dirty="0">
                        <a:effectLst/>
                      </a:endParaRPr>
                    </a:p>
                    <a:p>
                      <a:pPr marL="113030" algn="ctr">
                        <a:spcBef>
                          <a:spcPts val="175"/>
                        </a:spcBef>
                        <a:spcAft>
                          <a:spcPts val="0"/>
                        </a:spcAft>
                      </a:pPr>
                      <a:r>
                        <a:rPr lang="en-US" sz="1400" dirty="0" smtClean="0">
                          <a:effectLst/>
                        </a:rPr>
                        <a:t>2017-18</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 xmlns:a16="http://schemas.microsoft.com/office/drawing/2014/main" val="3277615790"/>
                  </a:ext>
                </a:extLst>
              </a:tr>
              <a:tr h="438161">
                <a:tc>
                  <a:txBody>
                    <a:bodyPr/>
                    <a:lstStyle/>
                    <a:p>
                      <a:pPr marL="73025">
                        <a:lnSpc>
                          <a:spcPct val="100000"/>
                        </a:lnSpc>
                        <a:spcAft>
                          <a:spcPts val="0"/>
                        </a:spcAft>
                      </a:pPr>
                      <a:r>
                        <a:rPr lang="en-US" sz="1400" dirty="0" smtClean="0">
                          <a:effectLst/>
                        </a:rPr>
                        <a:t>Total </a:t>
                      </a:r>
                      <a:r>
                        <a:rPr lang="en-US" sz="1400" dirty="0">
                          <a:effectLst/>
                        </a:rPr>
                        <a:t>No. of Final Year Students (N)</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67</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55</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endParaRPr lang="en-US" sz="1100">
                        <a:solidFill>
                          <a:srgbClr val="000000"/>
                        </a:solidFill>
                        <a:latin typeface="Times New Roman"/>
                        <a:ea typeface="Times New Roman"/>
                        <a:cs typeface="Times New Roman"/>
                      </a:endParaRPr>
                    </a:p>
                    <a:p>
                      <a:pPr marL="0" marR="0" algn="ctr">
                        <a:spcBef>
                          <a:spcPts val="0"/>
                        </a:spcBef>
                        <a:spcAft>
                          <a:spcPts val="0"/>
                        </a:spcAft>
                      </a:pPr>
                      <a:r>
                        <a:rPr lang="en-US" sz="1100">
                          <a:solidFill>
                            <a:srgbClr val="000000"/>
                          </a:solidFill>
                          <a:latin typeface="Times New Roman"/>
                          <a:ea typeface="Times New Roman"/>
                          <a:cs typeface="Times New Roman"/>
                        </a:rPr>
                        <a:t>62</a:t>
                      </a:r>
                      <a:endParaRPr lang="en-US" sz="1100">
                        <a:latin typeface="Times New Roman"/>
                        <a:ea typeface="Times New Roman"/>
                        <a:cs typeface="Times New Roman"/>
                      </a:endParaRPr>
                    </a:p>
                  </a:txBody>
                  <a:tcPr marL="0" marR="0" marT="0" marB="0" anchor="ctr"/>
                </a:tc>
                <a:extLst>
                  <a:ext uri="{0D108BD9-81ED-4DB2-BD59-A6C34878D82A}">
                    <a16:rowId xmlns="" xmlns:a16="http://schemas.microsoft.com/office/drawing/2014/main" val="3566925773"/>
                  </a:ext>
                </a:extLst>
              </a:tr>
              <a:tr h="645489">
                <a:tc>
                  <a:txBody>
                    <a:bodyPr/>
                    <a:lstStyle/>
                    <a:p>
                      <a:pPr marL="73025">
                        <a:lnSpc>
                          <a:spcPct val="100000"/>
                        </a:lnSpc>
                        <a:spcAft>
                          <a:spcPts val="0"/>
                        </a:spcAft>
                      </a:pPr>
                      <a:r>
                        <a:rPr lang="en-US" sz="1400" dirty="0" smtClean="0">
                          <a:effectLst/>
                        </a:rPr>
                        <a:t>No</a:t>
                      </a:r>
                      <a:r>
                        <a:rPr lang="en-US" sz="1400" dirty="0">
                          <a:effectLst/>
                        </a:rPr>
                        <a:t>. of Students placed in companies or Government Sector (x</a:t>
                      </a:r>
                      <a:r>
                        <a:rPr lang="en-US" sz="1400" dirty="0" smtClean="0">
                          <a:effectLst/>
                        </a:rPr>
                        <a:t>)</a:t>
                      </a:r>
                      <a:endParaRPr lang="en-US" sz="1400" b="0" dirty="0" smtClean="0">
                        <a:solidFill>
                          <a:srgbClr val="00000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28</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28</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30</a:t>
                      </a:r>
                      <a:endParaRPr lang="en-US" sz="1100">
                        <a:latin typeface="Times New Roman"/>
                        <a:ea typeface="Times New Roman"/>
                        <a:cs typeface="Times New Roman"/>
                      </a:endParaRPr>
                    </a:p>
                  </a:txBody>
                  <a:tcPr marL="0" marR="0" marT="0" marB="0" anchor="ctr"/>
                </a:tc>
                <a:extLst>
                  <a:ext uri="{0D108BD9-81ED-4DB2-BD59-A6C34878D82A}">
                    <a16:rowId xmlns="" xmlns:a16="http://schemas.microsoft.com/office/drawing/2014/main" val="1271147981"/>
                  </a:ext>
                </a:extLst>
              </a:tr>
              <a:tr h="924261">
                <a:tc>
                  <a:txBody>
                    <a:bodyPr/>
                    <a:lstStyle/>
                    <a:p>
                      <a:pPr marL="73025">
                        <a:lnSpc>
                          <a:spcPct val="100000"/>
                        </a:lnSpc>
                        <a:spcAft>
                          <a:spcPts val="0"/>
                        </a:spcAft>
                      </a:pPr>
                      <a:r>
                        <a:rPr lang="en-US" sz="1400" dirty="0" smtClean="0">
                          <a:effectLst/>
                        </a:rPr>
                        <a:t>No</a:t>
                      </a:r>
                      <a:r>
                        <a:rPr lang="en-US" sz="1400" dirty="0">
                          <a:effectLst/>
                        </a:rPr>
                        <a:t>. of students admitted to higher studies with valid qualifying score (GATE or equivalent state or National level Tests, </a:t>
                      </a:r>
                      <a:r>
                        <a:rPr lang="en-US" sz="1400" dirty="0" smtClean="0">
                          <a:effectLst/>
                        </a:rPr>
                        <a:t>GRE,GMAT </a:t>
                      </a:r>
                      <a:r>
                        <a:rPr lang="en-US" sz="1400" dirty="0">
                          <a:effectLst/>
                        </a:rPr>
                        <a:t>etc.) (y)</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06</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00</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04</a:t>
                      </a:r>
                      <a:endParaRPr lang="en-US" sz="1100">
                        <a:latin typeface="Times New Roman"/>
                        <a:ea typeface="Times New Roman"/>
                        <a:cs typeface="Times New Roman"/>
                      </a:endParaRPr>
                    </a:p>
                  </a:txBody>
                  <a:tcPr marL="0" marR="0" marT="0" marB="0" anchor="ctr"/>
                </a:tc>
                <a:extLst>
                  <a:ext uri="{0D108BD9-81ED-4DB2-BD59-A6C34878D82A}">
                    <a16:rowId xmlns="" xmlns:a16="http://schemas.microsoft.com/office/drawing/2014/main" val="118405658"/>
                  </a:ext>
                </a:extLst>
              </a:tr>
              <a:tr h="528247">
                <a:tc>
                  <a:txBody>
                    <a:bodyPr/>
                    <a:lstStyle/>
                    <a:p>
                      <a:pPr marL="73025">
                        <a:lnSpc>
                          <a:spcPct val="100000"/>
                        </a:lnSpc>
                        <a:spcAft>
                          <a:spcPts val="0"/>
                        </a:spcAft>
                      </a:pPr>
                      <a:r>
                        <a:rPr lang="en-US" sz="1400" dirty="0" smtClean="0">
                          <a:effectLst/>
                        </a:rPr>
                        <a:t>No</a:t>
                      </a:r>
                      <a:r>
                        <a:rPr lang="en-US" sz="1400" dirty="0">
                          <a:effectLst/>
                        </a:rPr>
                        <a:t>. of students turned entrepreneur in engineering/technology (z</a:t>
                      </a:r>
                      <a:r>
                        <a:rPr lang="en-US" sz="1400" dirty="0" smtClean="0">
                          <a:effectLst/>
                        </a:rPr>
                        <a:t>)</a:t>
                      </a:r>
                      <a:endParaRPr lang="en-US" sz="1400" b="0" dirty="0" smtClean="0">
                        <a:solidFill>
                          <a:srgbClr val="00000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00</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01</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02</a:t>
                      </a:r>
                      <a:endParaRPr lang="en-US" sz="1100">
                        <a:latin typeface="Times New Roman"/>
                        <a:ea typeface="Times New Roman"/>
                        <a:cs typeface="Times New Roman"/>
                      </a:endParaRPr>
                    </a:p>
                  </a:txBody>
                  <a:tcPr marL="0" marR="0" marT="0" marB="0" anchor="ctr"/>
                </a:tc>
                <a:extLst>
                  <a:ext uri="{0D108BD9-81ED-4DB2-BD59-A6C34878D82A}">
                    <a16:rowId xmlns="" xmlns:a16="http://schemas.microsoft.com/office/drawing/2014/main" val="587486592"/>
                  </a:ext>
                </a:extLst>
              </a:tr>
              <a:tr h="520093">
                <a:tc>
                  <a:txBody>
                    <a:bodyPr/>
                    <a:lstStyle/>
                    <a:p>
                      <a:pPr marL="73025">
                        <a:lnSpc>
                          <a:spcPct val="100000"/>
                        </a:lnSpc>
                        <a:spcAft>
                          <a:spcPts val="0"/>
                        </a:spcAft>
                      </a:pPr>
                      <a:r>
                        <a:rPr lang="en-US" sz="1400" dirty="0" smtClean="0">
                          <a:effectLst/>
                        </a:rPr>
                        <a:t>x </a:t>
                      </a:r>
                      <a:r>
                        <a:rPr lang="en-US" sz="1400" dirty="0">
                          <a:effectLst/>
                        </a:rPr>
                        <a:t>+ y + z =</a:t>
                      </a:r>
                      <a:endParaRPr lang="en-IN" sz="1400" b="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34</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29</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36</a:t>
                      </a:r>
                      <a:endParaRPr lang="en-US" sz="1100">
                        <a:latin typeface="Times New Roman"/>
                        <a:ea typeface="Times New Roman"/>
                        <a:cs typeface="Times New Roman"/>
                      </a:endParaRPr>
                    </a:p>
                  </a:txBody>
                  <a:tcPr marL="0" marR="0" marT="0" marB="0" anchor="ctr"/>
                </a:tc>
                <a:extLst>
                  <a:ext uri="{0D108BD9-81ED-4DB2-BD59-A6C34878D82A}">
                    <a16:rowId xmlns="" xmlns:a16="http://schemas.microsoft.com/office/drawing/2014/main" val="725308550"/>
                  </a:ext>
                </a:extLst>
              </a:tr>
              <a:tr h="465969">
                <a:tc>
                  <a:txBody>
                    <a:bodyPr/>
                    <a:lstStyle/>
                    <a:p>
                      <a:pPr marL="73025">
                        <a:lnSpc>
                          <a:spcPct val="100000"/>
                        </a:lnSpc>
                        <a:spcAft>
                          <a:spcPts val="0"/>
                        </a:spcAft>
                      </a:pPr>
                      <a:r>
                        <a:rPr lang="en-US" sz="1400" dirty="0" smtClean="0">
                          <a:effectLst/>
                        </a:rPr>
                        <a:t>Placement </a:t>
                      </a:r>
                      <a:r>
                        <a:rPr lang="en-US" sz="1400" dirty="0">
                          <a:effectLst/>
                        </a:rPr>
                        <a:t>Index: (x + y + z) / </a:t>
                      </a:r>
                      <a:r>
                        <a:rPr lang="en-US" sz="1400" dirty="0" smtClean="0">
                          <a:effectLst/>
                        </a:rPr>
                        <a:t>N</a:t>
                      </a:r>
                      <a:endParaRPr lang="en-US" sz="1400" b="0" dirty="0" smtClean="0">
                        <a:solidFill>
                          <a:srgbClr val="00000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0.50</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0.53</a:t>
                      </a:r>
                      <a:endParaRPr lang="en-US" sz="1100">
                        <a:latin typeface="Times New Roman"/>
                        <a:ea typeface="Times New Roman"/>
                        <a:cs typeface="Times New Roman"/>
                      </a:endParaRPr>
                    </a:p>
                  </a:txBody>
                  <a:tcPr marL="0" marR="0" marT="0" marB="0" anchor="ctr"/>
                </a:tc>
                <a:tc>
                  <a:txBody>
                    <a:bodyPr/>
                    <a:lstStyle/>
                    <a:p>
                      <a:pPr marL="0" marR="0" algn="ctr">
                        <a:spcBef>
                          <a:spcPts val="0"/>
                        </a:spcBef>
                        <a:spcAft>
                          <a:spcPts val="0"/>
                        </a:spcAft>
                      </a:pPr>
                      <a:r>
                        <a:rPr lang="en-US" sz="1100">
                          <a:solidFill>
                            <a:srgbClr val="000000"/>
                          </a:solidFill>
                          <a:latin typeface="Times New Roman"/>
                          <a:ea typeface="Times New Roman"/>
                          <a:cs typeface="Times New Roman"/>
                        </a:rPr>
                        <a:t>0.58</a:t>
                      </a:r>
                      <a:endParaRPr lang="en-US" sz="1100">
                        <a:latin typeface="Times New Roman"/>
                        <a:ea typeface="Times New Roman"/>
                        <a:cs typeface="Times New Roman"/>
                      </a:endParaRPr>
                    </a:p>
                  </a:txBody>
                  <a:tcPr marL="0" marR="0" marT="0" marB="0" anchor="ctr"/>
                </a:tc>
                <a:extLst>
                  <a:ext uri="{0D108BD9-81ED-4DB2-BD59-A6C34878D82A}">
                    <a16:rowId xmlns="" xmlns:a16="http://schemas.microsoft.com/office/drawing/2014/main" val="568853240"/>
                  </a:ext>
                </a:extLst>
              </a:tr>
              <a:tr h="560281">
                <a:tc>
                  <a:txBody>
                    <a:bodyPr/>
                    <a:lstStyle/>
                    <a:p>
                      <a:pPr marL="73025">
                        <a:lnSpc>
                          <a:spcPct val="100000"/>
                        </a:lnSpc>
                        <a:spcAft>
                          <a:spcPts val="0"/>
                        </a:spcAft>
                      </a:pPr>
                      <a:r>
                        <a:rPr lang="en-US" sz="1200" dirty="0" smtClean="0">
                          <a:effectLst/>
                        </a:rPr>
                        <a:t>Average </a:t>
                      </a:r>
                      <a:r>
                        <a:rPr lang="en-US" sz="1200" dirty="0">
                          <a:effectLst/>
                        </a:rPr>
                        <a:t>placement = (P1 + P2 +P3) / </a:t>
                      </a:r>
                      <a:r>
                        <a:rPr lang="en-US" sz="1200" dirty="0" smtClean="0">
                          <a:effectLst/>
                        </a:rPr>
                        <a:t>3</a:t>
                      </a:r>
                      <a:endParaRPr lang="en-US" sz="1200" b="0" dirty="0" smtClean="0">
                        <a:solidFill>
                          <a:srgbClr val="000000"/>
                        </a:solidFill>
                        <a:effectLst/>
                        <a:latin typeface="Times New Roman" pitchFamily="18" charset="0"/>
                        <a:ea typeface="Times New Roman" panose="02020603050405020304" pitchFamily="18" charset="0"/>
                        <a:cs typeface="Times New Roman" pitchFamily="18" charset="0"/>
                      </a:endParaRPr>
                    </a:p>
                  </a:txBody>
                  <a:tcPr marL="0" marR="0" marT="0" marB="0" anchor="ctr"/>
                </a:tc>
                <a:tc gridSpan="3">
                  <a:txBody>
                    <a:bodyPr/>
                    <a:lstStyle/>
                    <a:p>
                      <a:pPr marL="0" marR="0" algn="ctr">
                        <a:spcBef>
                          <a:spcPts val="0"/>
                        </a:spcBef>
                        <a:spcAft>
                          <a:spcPts val="0"/>
                        </a:spcAft>
                      </a:pPr>
                      <a:r>
                        <a:rPr lang="en-US" sz="1100" dirty="0">
                          <a:solidFill>
                            <a:srgbClr val="000000"/>
                          </a:solidFill>
                          <a:latin typeface="Times New Roman"/>
                          <a:ea typeface="Times New Roman"/>
                          <a:cs typeface="Times New Roman"/>
                        </a:rPr>
                        <a:t>0.55</a:t>
                      </a:r>
                      <a:endParaRPr lang="en-US" sz="1100" dirty="0">
                        <a:latin typeface="Times New Roman"/>
                        <a:ea typeface="Times New Roman"/>
                        <a:cs typeface="Times New Roman"/>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643759163"/>
                  </a:ext>
                </a:extLst>
              </a:tr>
            </a:tbl>
          </a:graphicData>
        </a:graphic>
      </p:graphicFrame>
      <p:sp>
        <p:nvSpPr>
          <p:cNvPr id="6" name="Round Same Side Corner Rectangle 5"/>
          <p:cNvSpPr/>
          <p:nvPr/>
        </p:nvSpPr>
        <p:spPr>
          <a:xfrm>
            <a:off x="7606145" y="5514111"/>
            <a:ext cx="3467487" cy="595744"/>
          </a:xfrm>
          <a:prstGeom prst="round2Same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solidFill>
                  <a:srgbClr val="C00000"/>
                </a:solidFill>
                <a:latin typeface="Baskerville Old Face" panose="02020602080505020303" pitchFamily="18" charset="0"/>
              </a:rPr>
              <a:t>Assessment Points = </a:t>
            </a:r>
            <a:r>
              <a:rPr lang="en-US" sz="2400" dirty="0" smtClean="0">
                <a:solidFill>
                  <a:srgbClr val="C00000"/>
                </a:solidFill>
                <a:latin typeface="Baskerville Old Face" panose="02020602080505020303" pitchFamily="18" charset="0"/>
              </a:rPr>
              <a:t>21.46</a:t>
            </a:r>
          </a:p>
        </p:txBody>
      </p:sp>
      <p:sp>
        <p:nvSpPr>
          <p:cNvPr id="11"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 4: Student’s Performance</a:t>
            </a:r>
          </a:p>
        </p:txBody>
      </p:sp>
      <p:sp>
        <p:nvSpPr>
          <p:cNvPr id="12" name="Flowchart: Alternate Process 11"/>
          <p:cNvSpPr/>
          <p:nvPr/>
        </p:nvSpPr>
        <p:spPr>
          <a:xfrm>
            <a:off x="96985" y="1385454"/>
            <a:ext cx="1177632" cy="65116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err="1" smtClean="0">
                <a:solidFill>
                  <a:srgbClr val="002060"/>
                </a:solidFill>
                <a:latin typeface="Times New Roman" pitchFamily="18" charset="0"/>
                <a:cs typeface="Times New Roman" pitchFamily="18" charset="0"/>
              </a:rPr>
              <a:t>Enrollment</a:t>
            </a:r>
            <a:r>
              <a:rPr lang="en-IN" sz="1400" dirty="0" smtClean="0">
                <a:solidFill>
                  <a:srgbClr val="002060"/>
                </a:solidFill>
                <a:latin typeface="Times New Roman" pitchFamily="18" charset="0"/>
                <a:cs typeface="Times New Roman" pitchFamily="18" charset="0"/>
              </a:rPr>
              <a:t> Ratio</a:t>
            </a:r>
            <a:endParaRPr lang="en-IN" sz="14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110841" y="3117265"/>
            <a:ext cx="1205344" cy="67887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Academic performance</a:t>
            </a:r>
            <a:endParaRPr lang="en-IN" sz="14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110841" y="2216723"/>
            <a:ext cx="1177634" cy="66501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Success rate</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110841" y="4128645"/>
            <a:ext cx="1191488" cy="568046"/>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After graduation</a:t>
            </a:r>
            <a:endParaRPr lang="en-IN" sz="1200" dirty="0" smtClean="0">
              <a:solidFill>
                <a:srgbClr val="002060"/>
              </a:solidFill>
              <a:latin typeface="Times New Roman" pitchFamily="18" charset="0"/>
              <a:cs typeface="Times New Roman" pitchFamily="18" charset="0"/>
            </a:endParaRPr>
          </a:p>
        </p:txBody>
      </p:sp>
      <p:sp>
        <p:nvSpPr>
          <p:cNvPr id="17" name="Flowchart: Alternate Process 16"/>
          <p:cNvSpPr/>
          <p:nvPr/>
        </p:nvSpPr>
        <p:spPr>
          <a:xfrm>
            <a:off x="124695" y="5043048"/>
            <a:ext cx="1191490" cy="59574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News letter</a:t>
            </a:r>
            <a:endParaRPr lang="en-IN" sz="1200" dirty="0" smtClean="0">
              <a:solidFill>
                <a:srgbClr val="002060"/>
              </a:solidFill>
              <a:latin typeface="Times New Roman" pitchFamily="18" charset="0"/>
              <a:cs typeface="Times New Roman" pitchFamily="18" charset="0"/>
            </a:endParaRPr>
          </a:p>
        </p:txBody>
      </p:sp>
      <p:sp>
        <p:nvSpPr>
          <p:cNvPr id="18" name="Flowchart: Alternate Process 17"/>
          <p:cNvSpPr/>
          <p:nvPr/>
        </p:nvSpPr>
        <p:spPr>
          <a:xfrm>
            <a:off x="166258" y="5971305"/>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Students activities</a:t>
            </a:r>
            <a:endParaRPr lang="en-IN" sz="1400" dirty="0">
              <a:solidFill>
                <a:srgbClr val="002060"/>
              </a:solidFill>
              <a:latin typeface="Times New Roman" pitchFamily="18" charset="0"/>
              <a:cs typeface="Times New Roman" pitchFamily="18" charset="0"/>
            </a:endParaRPr>
          </a:p>
        </p:txBody>
      </p:sp>
      <p:graphicFrame>
        <p:nvGraphicFramePr>
          <p:cNvPr id="19" name="Content Placeholder 6"/>
          <p:cNvGraphicFramePr>
            <a:graphicFrameLocks/>
          </p:cNvGraphicFramePr>
          <p:nvPr/>
        </p:nvGraphicFramePr>
        <p:xfrm>
          <a:off x="7202904" y="2071983"/>
          <a:ext cx="4684295" cy="3109617"/>
        </p:xfrm>
        <a:graphic>
          <a:graphicData uri="http://schemas.openxmlformats.org/drawingml/2006/chart">
            <c:chart xmlns:c="http://schemas.openxmlformats.org/drawingml/2006/chart" xmlns:r="http://schemas.openxmlformats.org/officeDocument/2006/relationships" r:id="rId2"/>
          </a:graphicData>
        </a:graphic>
      </p:graphicFrame>
      <p:sp>
        <p:nvSpPr>
          <p:cNvPr id="20" name="Date Placeholder 19"/>
          <p:cNvSpPr>
            <a:spLocks noGrp="1"/>
          </p:cNvSpPr>
          <p:nvPr>
            <p:ph type="dt" sz="half" idx="10"/>
          </p:nvPr>
        </p:nvSpPr>
        <p:spPr/>
        <p:txBody>
          <a:bodyPr/>
          <a:lstStyle/>
          <a:p>
            <a:fld id="{21A77F0B-5E42-44D2-88C1-83B8A9A8053F}" type="datetime5">
              <a:rPr lang="en-US" smtClean="0"/>
              <a:pPr/>
              <a:t>20-Sep-21</a:t>
            </a:fld>
            <a:endParaRPr lang="en-US"/>
          </a:p>
        </p:txBody>
      </p:sp>
      <p:sp>
        <p:nvSpPr>
          <p:cNvPr id="21" name="Slide Number Placeholder 20"/>
          <p:cNvSpPr>
            <a:spLocks noGrp="1"/>
          </p:cNvSpPr>
          <p:nvPr>
            <p:ph type="sldNum" sz="quarter" idx="12"/>
          </p:nvPr>
        </p:nvSpPr>
        <p:spPr/>
        <p:txBody>
          <a:bodyPr/>
          <a:lstStyle/>
          <a:p>
            <a:fld id="{655D1332-1337-463C-A5CC-B07214B49452}" type="slidenum">
              <a:rPr lang="en-US" smtClean="0"/>
              <a:pPr/>
              <a:t>24</a:t>
            </a:fld>
            <a:endParaRPr lang="en-US"/>
          </a:p>
        </p:txBody>
      </p:sp>
      <p:sp>
        <p:nvSpPr>
          <p:cNvPr id="22" name="Footer Placeholder 21"/>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268458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2124414" y="1586211"/>
            <a:ext cx="3160830" cy="4267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p:spPr>
      </p:pic>
      <p:pic>
        <p:nvPicPr>
          <p:cNvPr id="12" name="image34.png"/>
          <p:cNvPicPr/>
          <p:nvPr/>
        </p:nvPicPr>
        <p:blipFill>
          <a:blip r:embed="rId4" cstate="print"/>
          <a:srcRect/>
          <a:stretch>
            <a:fillRect/>
          </a:stretch>
        </p:blipFill>
        <p:spPr>
          <a:xfrm>
            <a:off x="5713461" y="1472867"/>
            <a:ext cx="2807084" cy="4348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p:spPr>
      </p:pic>
      <p:pic>
        <p:nvPicPr>
          <p:cNvPr id="13" name="Picture 12" descr="WhatsApp Image 2020-08-27 at 9.42.54 AM"/>
          <p:cNvPicPr/>
          <p:nvPr/>
        </p:nvPicPr>
        <p:blipFill>
          <a:blip r:embed="rId5"/>
          <a:stretch>
            <a:fillRect/>
          </a:stretch>
        </p:blipFill>
        <p:spPr>
          <a:xfrm>
            <a:off x="8722206" y="1403919"/>
            <a:ext cx="3239559" cy="4408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p:spPr>
      </p:pic>
      <p:sp>
        <p:nvSpPr>
          <p:cNvPr id="15"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 4: Student’s Performance</a:t>
            </a:r>
          </a:p>
        </p:txBody>
      </p:sp>
      <p:sp>
        <p:nvSpPr>
          <p:cNvPr id="9" name="Flowchart: Alternate Process 8"/>
          <p:cNvSpPr/>
          <p:nvPr/>
        </p:nvSpPr>
        <p:spPr>
          <a:xfrm>
            <a:off x="96985" y="1385454"/>
            <a:ext cx="1177632" cy="65116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err="1" smtClean="0">
                <a:solidFill>
                  <a:srgbClr val="002060"/>
                </a:solidFill>
                <a:latin typeface="Times New Roman" pitchFamily="18" charset="0"/>
                <a:cs typeface="Times New Roman" pitchFamily="18" charset="0"/>
              </a:rPr>
              <a:t>Enrollment</a:t>
            </a:r>
            <a:r>
              <a:rPr lang="en-IN" sz="1400" dirty="0" smtClean="0">
                <a:solidFill>
                  <a:srgbClr val="002060"/>
                </a:solidFill>
                <a:latin typeface="Times New Roman" pitchFamily="18" charset="0"/>
                <a:cs typeface="Times New Roman" pitchFamily="18" charset="0"/>
              </a:rPr>
              <a:t> Ratio</a:t>
            </a:r>
            <a:endParaRPr lang="en-IN" sz="14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110841" y="3117265"/>
            <a:ext cx="1205344" cy="67887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Academic performance</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110841" y="2216723"/>
            <a:ext cx="1177634" cy="66501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Success rate</a:t>
            </a:r>
            <a:endParaRPr lang="en-IN" sz="1400" dirty="0">
              <a:solidFill>
                <a:srgbClr val="002060"/>
              </a:solidFill>
              <a:latin typeface="Times New Roman" pitchFamily="18" charset="0"/>
              <a:cs typeface="Times New Roman" pitchFamily="18" charset="0"/>
            </a:endParaRPr>
          </a:p>
        </p:txBody>
      </p:sp>
      <p:sp>
        <p:nvSpPr>
          <p:cNvPr id="17" name="Flowchart: Alternate Process 16"/>
          <p:cNvSpPr/>
          <p:nvPr/>
        </p:nvSpPr>
        <p:spPr>
          <a:xfrm>
            <a:off x="110841" y="4128645"/>
            <a:ext cx="1191488" cy="56804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After graduation</a:t>
            </a:r>
            <a:endParaRPr lang="en-IN" sz="1200" dirty="0" smtClean="0">
              <a:solidFill>
                <a:srgbClr val="002060"/>
              </a:solidFill>
              <a:latin typeface="Times New Roman" pitchFamily="18" charset="0"/>
              <a:cs typeface="Times New Roman" pitchFamily="18" charset="0"/>
            </a:endParaRPr>
          </a:p>
        </p:txBody>
      </p:sp>
      <p:sp>
        <p:nvSpPr>
          <p:cNvPr id="18" name="Flowchart: Alternate Process 17"/>
          <p:cNvSpPr/>
          <p:nvPr/>
        </p:nvSpPr>
        <p:spPr>
          <a:xfrm>
            <a:off x="124695" y="5043048"/>
            <a:ext cx="1191490" cy="595749"/>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News letter</a:t>
            </a:r>
            <a:endParaRPr lang="en-IN" sz="1200" dirty="0" smtClean="0">
              <a:solidFill>
                <a:srgbClr val="002060"/>
              </a:solidFill>
              <a:latin typeface="Times New Roman" pitchFamily="18" charset="0"/>
              <a:cs typeface="Times New Roman" pitchFamily="18" charset="0"/>
            </a:endParaRPr>
          </a:p>
        </p:txBody>
      </p:sp>
      <p:sp>
        <p:nvSpPr>
          <p:cNvPr id="19" name="Flowchart: Alternate Process 18"/>
          <p:cNvSpPr/>
          <p:nvPr/>
        </p:nvSpPr>
        <p:spPr>
          <a:xfrm>
            <a:off x="166258" y="5971305"/>
            <a:ext cx="1136070" cy="5818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Students activities</a:t>
            </a:r>
            <a:endParaRPr lang="en-IN" sz="1400" dirty="0">
              <a:solidFill>
                <a:srgbClr val="002060"/>
              </a:solidFill>
              <a:latin typeface="Times New Roman" pitchFamily="18" charset="0"/>
              <a:cs typeface="Times New Roman" pitchFamily="18" charset="0"/>
            </a:endParaRPr>
          </a:p>
        </p:txBody>
      </p:sp>
      <p:sp>
        <p:nvSpPr>
          <p:cNvPr id="20" name="Date Placeholder 19"/>
          <p:cNvSpPr>
            <a:spLocks noGrp="1"/>
          </p:cNvSpPr>
          <p:nvPr>
            <p:ph type="dt" sz="half" idx="10"/>
          </p:nvPr>
        </p:nvSpPr>
        <p:spPr/>
        <p:txBody>
          <a:bodyPr/>
          <a:lstStyle/>
          <a:p>
            <a:fld id="{B6B540EB-B10C-48DA-9238-531D20744543}" type="datetime5">
              <a:rPr lang="en-US" smtClean="0"/>
              <a:pPr/>
              <a:t>20-Sep-21</a:t>
            </a:fld>
            <a:endParaRPr lang="en-US"/>
          </a:p>
        </p:txBody>
      </p:sp>
      <p:sp>
        <p:nvSpPr>
          <p:cNvPr id="21" name="Slide Number Placeholder 20"/>
          <p:cNvSpPr>
            <a:spLocks noGrp="1"/>
          </p:cNvSpPr>
          <p:nvPr>
            <p:ph type="sldNum" sz="quarter" idx="12"/>
          </p:nvPr>
        </p:nvSpPr>
        <p:spPr/>
        <p:txBody>
          <a:bodyPr/>
          <a:lstStyle/>
          <a:p>
            <a:fld id="{655D1332-1337-463C-A5CC-B07214B49452}" type="slidenum">
              <a:rPr lang="en-US" smtClean="0"/>
              <a:pPr/>
              <a:t>25</a:t>
            </a:fld>
            <a:endParaRPr lang="en-US"/>
          </a:p>
        </p:txBody>
      </p:sp>
      <p:sp>
        <p:nvSpPr>
          <p:cNvPr id="22" name="Footer Placeholder 21"/>
          <p:cNvSpPr>
            <a:spLocks noGrp="1"/>
          </p:cNvSpPr>
          <p:nvPr>
            <p:ph type="ftr" sz="quarter" idx="11"/>
          </p:nvPr>
        </p:nvSpPr>
        <p:spPr/>
        <p:txBody>
          <a:bodyPr/>
          <a:lstStyle/>
          <a:p>
            <a:r>
              <a:rPr lang="en-US" smtClean="0"/>
              <a:t>Department of Civil Engineering</a:t>
            </a:r>
            <a:endParaRPr lang="en-US"/>
          </a:p>
        </p:txBody>
      </p:sp>
      <p:sp>
        <p:nvSpPr>
          <p:cNvPr id="23" name="Flowchart: Alternate Process 22"/>
          <p:cNvSpPr/>
          <p:nvPr/>
        </p:nvSpPr>
        <p:spPr>
          <a:xfrm>
            <a:off x="4477001" y="837510"/>
            <a:ext cx="4264448" cy="44267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wrap="square" lIns="121917" tIns="60958" rIns="121917" bIns="60958">
            <a:spAutoFit/>
          </a:bodyPr>
          <a:lstStyle/>
          <a:p>
            <a:pPr algn="ctr"/>
            <a:r>
              <a:rPr lang="en-US" b="1" dirty="0" smtClean="0">
                <a:solidFill>
                  <a:schemeClr val="tx2">
                    <a:lumMod val="75000"/>
                  </a:schemeClr>
                </a:solidFill>
                <a:latin typeface="Baskerville Old Face" panose="02020602080505020303" pitchFamily="18" charset="0"/>
              </a:rPr>
              <a:t>News Letter and Research Bulletin</a:t>
            </a:r>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30245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6407" y="1506688"/>
            <a:ext cx="8972551" cy="3477875"/>
          </a:xfrm>
          <a:prstGeom prst="rect">
            <a:avLst/>
          </a:prstGeom>
        </p:spPr>
        <p:txBody>
          <a:bodyPr wrap="square">
            <a:spAutoFit/>
          </a:bodyPr>
          <a:lstStyle/>
          <a:p>
            <a:pPr marL="299085" indent="-287020">
              <a:lnSpc>
                <a:spcPct val="100000"/>
              </a:lnSpc>
              <a:spcBef>
                <a:spcPts val="105"/>
              </a:spcBef>
              <a:buFont typeface="Arial MT"/>
              <a:buChar char="•"/>
              <a:tabLst>
                <a:tab pos="299085" algn="l"/>
                <a:tab pos="299720" algn="l"/>
              </a:tabLst>
            </a:pPr>
            <a:r>
              <a:rPr lang="en-US" sz="2400" dirty="0" smtClean="0">
                <a:solidFill>
                  <a:srgbClr val="00B050"/>
                </a:solidFill>
                <a:latin typeface="Palatino Linotype"/>
                <a:cs typeface="Palatino Linotype"/>
              </a:rPr>
              <a:t>Organizing</a:t>
            </a:r>
            <a:r>
              <a:rPr lang="en-US" sz="2400" spc="-35" dirty="0" smtClean="0">
                <a:solidFill>
                  <a:srgbClr val="00B050"/>
                </a:solidFill>
                <a:latin typeface="Palatino Linotype"/>
                <a:cs typeface="Palatino Linotype"/>
              </a:rPr>
              <a:t> </a:t>
            </a:r>
            <a:r>
              <a:rPr lang="en-US" sz="2400" spc="-5" dirty="0" smtClean="0">
                <a:solidFill>
                  <a:srgbClr val="00B050"/>
                </a:solidFill>
                <a:latin typeface="Palatino Linotype"/>
                <a:cs typeface="Palatino Linotype"/>
              </a:rPr>
              <a:t>Conference,</a:t>
            </a:r>
            <a:r>
              <a:rPr lang="en-US" sz="2400" spc="-15" dirty="0" smtClean="0">
                <a:solidFill>
                  <a:srgbClr val="00B050"/>
                </a:solidFill>
                <a:latin typeface="Palatino Linotype"/>
                <a:cs typeface="Palatino Linotype"/>
              </a:rPr>
              <a:t> </a:t>
            </a:r>
            <a:r>
              <a:rPr lang="en-US" sz="2400" spc="-20" dirty="0" smtClean="0">
                <a:solidFill>
                  <a:srgbClr val="00B050"/>
                </a:solidFill>
                <a:latin typeface="Palatino Linotype"/>
                <a:cs typeface="Palatino Linotype"/>
              </a:rPr>
              <a:t>Technical</a:t>
            </a:r>
            <a:r>
              <a:rPr lang="en-US" sz="2400" spc="5" dirty="0" smtClean="0">
                <a:solidFill>
                  <a:srgbClr val="00B050"/>
                </a:solidFill>
                <a:latin typeface="Palatino Linotype"/>
                <a:cs typeface="Palatino Linotype"/>
              </a:rPr>
              <a:t> </a:t>
            </a:r>
            <a:r>
              <a:rPr lang="en-US" sz="2400" spc="-35" dirty="0" smtClean="0">
                <a:solidFill>
                  <a:srgbClr val="00B050"/>
                </a:solidFill>
                <a:latin typeface="Palatino Linotype"/>
                <a:cs typeface="Palatino Linotype"/>
              </a:rPr>
              <a:t>Talks</a:t>
            </a:r>
            <a:r>
              <a:rPr lang="en-US" sz="2400" spc="-15" dirty="0" smtClean="0">
                <a:solidFill>
                  <a:srgbClr val="00B050"/>
                </a:solidFill>
                <a:latin typeface="Palatino Linotype"/>
                <a:cs typeface="Palatino Linotype"/>
              </a:rPr>
              <a:t> </a:t>
            </a:r>
            <a:r>
              <a:rPr lang="en-US" sz="2400" dirty="0" smtClean="0">
                <a:solidFill>
                  <a:srgbClr val="00B050"/>
                </a:solidFill>
                <a:latin typeface="Palatino Linotype"/>
                <a:cs typeface="Palatino Linotype"/>
              </a:rPr>
              <a:t>and</a:t>
            </a:r>
            <a:r>
              <a:rPr lang="en-US" sz="2400" spc="5" dirty="0" smtClean="0">
                <a:solidFill>
                  <a:srgbClr val="00B050"/>
                </a:solidFill>
                <a:latin typeface="Palatino Linotype"/>
                <a:cs typeface="Palatino Linotype"/>
              </a:rPr>
              <a:t> </a:t>
            </a:r>
            <a:r>
              <a:rPr lang="en-US" sz="2400" spc="-15" dirty="0" smtClean="0">
                <a:solidFill>
                  <a:srgbClr val="00B050"/>
                </a:solidFill>
                <a:latin typeface="Palatino Linotype"/>
                <a:cs typeface="Palatino Linotype"/>
              </a:rPr>
              <a:t>Workshops.</a:t>
            </a:r>
            <a:endParaRPr lang="en-US" sz="2400" dirty="0" smtClean="0">
              <a:solidFill>
                <a:srgbClr val="00B050"/>
              </a:solidFill>
              <a:latin typeface="Palatino Linotype"/>
              <a:cs typeface="Palatino Linotype"/>
            </a:endParaRPr>
          </a:p>
          <a:p>
            <a:pPr>
              <a:lnSpc>
                <a:spcPct val="100000"/>
              </a:lnSpc>
              <a:spcBef>
                <a:spcPts val="40"/>
              </a:spcBef>
              <a:buFont typeface="Arial MT"/>
              <a:buChar char="•"/>
            </a:pPr>
            <a:endParaRPr lang="en-US" sz="2000" dirty="0" smtClean="0">
              <a:latin typeface="Palatino Linotype"/>
              <a:cs typeface="Palatino Linotype"/>
            </a:endParaRPr>
          </a:p>
          <a:p>
            <a:pPr marL="299085" indent="-287020">
              <a:lnSpc>
                <a:spcPct val="100000"/>
              </a:lnSpc>
              <a:buFont typeface="Arial MT"/>
              <a:buChar char="•"/>
              <a:tabLst>
                <a:tab pos="299085" algn="l"/>
                <a:tab pos="299720" algn="l"/>
              </a:tabLst>
            </a:pPr>
            <a:r>
              <a:rPr lang="en-US" sz="2400" dirty="0" smtClean="0">
                <a:solidFill>
                  <a:srgbClr val="FF0000"/>
                </a:solidFill>
                <a:latin typeface="Palatino Linotype"/>
                <a:cs typeface="Palatino Linotype"/>
              </a:rPr>
              <a:t>Professional Societies – IGBC , IEI , ACCE</a:t>
            </a:r>
          </a:p>
          <a:p>
            <a:pPr>
              <a:lnSpc>
                <a:spcPct val="100000"/>
              </a:lnSpc>
              <a:spcBef>
                <a:spcPts val="35"/>
              </a:spcBef>
              <a:buFont typeface="Arial MT"/>
              <a:buChar char="•"/>
            </a:pPr>
            <a:endParaRPr lang="en-US" sz="2000" dirty="0" smtClean="0">
              <a:latin typeface="Palatino Linotype"/>
              <a:cs typeface="Palatino Linotype"/>
            </a:endParaRPr>
          </a:p>
          <a:p>
            <a:pPr marL="299085" indent="-287020">
              <a:lnSpc>
                <a:spcPct val="100000"/>
              </a:lnSpc>
              <a:spcBef>
                <a:spcPts val="5"/>
              </a:spcBef>
              <a:buFont typeface="Arial MT"/>
              <a:buChar char="•"/>
              <a:tabLst>
                <a:tab pos="299085" algn="l"/>
                <a:tab pos="299720" algn="l"/>
              </a:tabLst>
            </a:pPr>
            <a:r>
              <a:rPr lang="en-US" sz="2400" dirty="0" smtClean="0">
                <a:solidFill>
                  <a:srgbClr val="00B050"/>
                </a:solidFill>
                <a:latin typeface="Palatino Linotype"/>
                <a:cs typeface="Palatino Linotype"/>
              </a:rPr>
              <a:t>Project</a:t>
            </a:r>
            <a:r>
              <a:rPr lang="en-US" sz="2400" spc="-45" dirty="0" smtClean="0">
                <a:solidFill>
                  <a:srgbClr val="00B050"/>
                </a:solidFill>
                <a:latin typeface="Palatino Linotype"/>
                <a:cs typeface="Palatino Linotype"/>
              </a:rPr>
              <a:t> </a:t>
            </a:r>
            <a:r>
              <a:rPr lang="en-US" sz="2400" dirty="0" smtClean="0">
                <a:solidFill>
                  <a:srgbClr val="00B050"/>
                </a:solidFill>
                <a:latin typeface="Palatino Linotype"/>
                <a:cs typeface="Palatino Linotype"/>
              </a:rPr>
              <a:t>Exhibition.</a:t>
            </a:r>
          </a:p>
          <a:p>
            <a:pPr>
              <a:lnSpc>
                <a:spcPct val="100000"/>
              </a:lnSpc>
              <a:spcBef>
                <a:spcPts val="40"/>
              </a:spcBef>
              <a:buFont typeface="Arial MT"/>
              <a:buChar char="•"/>
            </a:pPr>
            <a:endParaRPr lang="en-US" sz="2000" dirty="0" smtClean="0">
              <a:latin typeface="Palatino Linotype"/>
              <a:cs typeface="Palatino Linotype"/>
            </a:endParaRPr>
          </a:p>
          <a:p>
            <a:pPr marL="299085" indent="-287020">
              <a:lnSpc>
                <a:spcPct val="100000"/>
              </a:lnSpc>
              <a:buFont typeface="Arial MT"/>
              <a:buChar char="•"/>
              <a:tabLst>
                <a:tab pos="299085" algn="l"/>
                <a:tab pos="299720" algn="l"/>
              </a:tabLst>
            </a:pPr>
            <a:r>
              <a:rPr lang="en-US" sz="2400" spc="-5" dirty="0" smtClean="0">
                <a:solidFill>
                  <a:srgbClr val="FF0000"/>
                </a:solidFill>
                <a:latin typeface="Palatino Linotype"/>
                <a:cs typeface="Palatino Linotype"/>
              </a:rPr>
              <a:t>Participation</a:t>
            </a:r>
            <a:r>
              <a:rPr lang="en-US" sz="2400" spc="-50" dirty="0" smtClean="0">
                <a:solidFill>
                  <a:srgbClr val="FF0000"/>
                </a:solidFill>
                <a:latin typeface="Palatino Linotype"/>
                <a:cs typeface="Palatino Linotype"/>
              </a:rPr>
              <a:t> </a:t>
            </a:r>
            <a:r>
              <a:rPr lang="en-US" sz="2400" dirty="0" smtClean="0">
                <a:solidFill>
                  <a:srgbClr val="FF0000"/>
                </a:solidFill>
                <a:latin typeface="Palatino Linotype"/>
                <a:cs typeface="Palatino Linotype"/>
              </a:rPr>
              <a:t>in</a:t>
            </a:r>
            <a:r>
              <a:rPr lang="en-US" sz="2400" spc="-5" dirty="0" smtClean="0">
                <a:solidFill>
                  <a:srgbClr val="FF0000"/>
                </a:solidFill>
                <a:latin typeface="Palatino Linotype"/>
                <a:cs typeface="Palatino Linotype"/>
              </a:rPr>
              <a:t> </a:t>
            </a:r>
            <a:r>
              <a:rPr lang="en-US" sz="2400" spc="-5" dirty="0" err="1" smtClean="0">
                <a:solidFill>
                  <a:srgbClr val="FF0000"/>
                </a:solidFill>
                <a:latin typeface="Palatino Linotype"/>
                <a:cs typeface="Palatino Linotype"/>
              </a:rPr>
              <a:t>Hackathons</a:t>
            </a:r>
            <a:r>
              <a:rPr lang="en-US" sz="2400" spc="-5" dirty="0" smtClean="0">
                <a:solidFill>
                  <a:srgbClr val="FF0000"/>
                </a:solidFill>
                <a:latin typeface="Palatino Linotype"/>
                <a:cs typeface="Palatino Linotype"/>
              </a:rPr>
              <a:t>.</a:t>
            </a:r>
            <a:endParaRPr lang="en-US" sz="2400" dirty="0" smtClean="0">
              <a:solidFill>
                <a:srgbClr val="FF0000"/>
              </a:solidFill>
              <a:latin typeface="Palatino Linotype"/>
              <a:cs typeface="Palatino Linotype"/>
            </a:endParaRPr>
          </a:p>
          <a:p>
            <a:pPr>
              <a:lnSpc>
                <a:spcPct val="100000"/>
              </a:lnSpc>
              <a:spcBef>
                <a:spcPts val="40"/>
              </a:spcBef>
            </a:pPr>
            <a:endParaRPr lang="en-US" sz="2000" dirty="0" smtClean="0">
              <a:latin typeface="Palatino Linotype"/>
              <a:cs typeface="Palatino Linotype"/>
            </a:endParaRPr>
          </a:p>
          <a:p>
            <a:pPr marL="299085" indent="-287020">
              <a:lnSpc>
                <a:spcPct val="100000"/>
              </a:lnSpc>
              <a:buFont typeface="Arial MT"/>
              <a:buChar char="•"/>
              <a:tabLst>
                <a:tab pos="299085" algn="l"/>
                <a:tab pos="299720" algn="l"/>
              </a:tabLst>
            </a:pPr>
            <a:r>
              <a:rPr lang="en-US" sz="2400" dirty="0" smtClean="0">
                <a:solidFill>
                  <a:srgbClr val="0070C0"/>
                </a:solidFill>
                <a:latin typeface="Palatino Linotype"/>
                <a:cs typeface="Palatino Linotype"/>
              </a:rPr>
              <a:t>Students</a:t>
            </a:r>
            <a:r>
              <a:rPr lang="en-US" sz="2400" spc="-25" dirty="0" smtClean="0">
                <a:solidFill>
                  <a:srgbClr val="0070C0"/>
                </a:solidFill>
                <a:latin typeface="Palatino Linotype"/>
                <a:cs typeface="Palatino Linotype"/>
              </a:rPr>
              <a:t> </a:t>
            </a:r>
            <a:r>
              <a:rPr lang="en-US" sz="2400" spc="-5" dirty="0" smtClean="0">
                <a:solidFill>
                  <a:srgbClr val="0070C0"/>
                </a:solidFill>
                <a:latin typeface="Palatino Linotype"/>
                <a:cs typeface="Palatino Linotype"/>
              </a:rPr>
              <a:t>participation</a:t>
            </a:r>
            <a:r>
              <a:rPr lang="en-US" sz="2400" spc="-25" dirty="0" smtClean="0">
                <a:solidFill>
                  <a:srgbClr val="0070C0"/>
                </a:solidFill>
                <a:latin typeface="Palatino Linotype"/>
                <a:cs typeface="Palatino Linotype"/>
              </a:rPr>
              <a:t> </a:t>
            </a:r>
            <a:r>
              <a:rPr lang="en-US" sz="2400" spc="-5" dirty="0" smtClean="0">
                <a:solidFill>
                  <a:srgbClr val="0070C0"/>
                </a:solidFill>
                <a:latin typeface="Palatino Linotype"/>
                <a:cs typeface="Palatino Linotype"/>
              </a:rPr>
              <a:t>in</a:t>
            </a:r>
            <a:r>
              <a:rPr lang="en-US" sz="2400" spc="5" dirty="0" smtClean="0">
                <a:solidFill>
                  <a:srgbClr val="0070C0"/>
                </a:solidFill>
                <a:latin typeface="Palatino Linotype"/>
                <a:cs typeface="Palatino Linotype"/>
              </a:rPr>
              <a:t> </a:t>
            </a:r>
            <a:r>
              <a:rPr lang="en-US" sz="2400" spc="-5" dirty="0" smtClean="0">
                <a:solidFill>
                  <a:srgbClr val="0070C0"/>
                </a:solidFill>
                <a:latin typeface="Palatino Linotype"/>
                <a:cs typeface="Palatino Linotype"/>
              </a:rPr>
              <a:t>inter </a:t>
            </a:r>
            <a:r>
              <a:rPr lang="en-US" sz="2400" dirty="0" smtClean="0">
                <a:solidFill>
                  <a:srgbClr val="0070C0"/>
                </a:solidFill>
                <a:latin typeface="Palatino Linotype"/>
                <a:cs typeface="Palatino Linotype"/>
              </a:rPr>
              <a:t>and</a:t>
            </a:r>
            <a:r>
              <a:rPr lang="en-US" sz="2400" spc="5" dirty="0" smtClean="0">
                <a:solidFill>
                  <a:srgbClr val="0070C0"/>
                </a:solidFill>
                <a:latin typeface="Palatino Linotype"/>
                <a:cs typeface="Palatino Linotype"/>
              </a:rPr>
              <a:t> </a:t>
            </a:r>
            <a:r>
              <a:rPr lang="en-US" sz="2400" spc="-5" dirty="0" smtClean="0">
                <a:solidFill>
                  <a:srgbClr val="0070C0"/>
                </a:solidFill>
                <a:latin typeface="Palatino Linotype"/>
                <a:cs typeface="Palatino Linotype"/>
              </a:rPr>
              <a:t>intra</a:t>
            </a:r>
            <a:r>
              <a:rPr lang="en-US" sz="2400" dirty="0" smtClean="0">
                <a:solidFill>
                  <a:srgbClr val="0070C0"/>
                </a:solidFill>
                <a:latin typeface="Palatino Linotype"/>
                <a:cs typeface="Palatino Linotype"/>
              </a:rPr>
              <a:t> institutions activities.</a:t>
            </a:r>
          </a:p>
          <a:p>
            <a:pPr>
              <a:lnSpc>
                <a:spcPct val="100000"/>
              </a:lnSpc>
              <a:spcBef>
                <a:spcPts val="40"/>
              </a:spcBef>
            </a:pPr>
            <a:endParaRPr lang="en-US" sz="2000" dirty="0" smtClean="0">
              <a:latin typeface="Palatino Linotype"/>
              <a:cs typeface="Palatino Linotype"/>
            </a:endParaRPr>
          </a:p>
        </p:txBody>
      </p:sp>
      <p:sp>
        <p:nvSpPr>
          <p:cNvPr id="15"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 4: Student’s Performance</a:t>
            </a:r>
          </a:p>
        </p:txBody>
      </p:sp>
      <p:sp>
        <p:nvSpPr>
          <p:cNvPr id="4" name="Flowchart: Alternate Process 3"/>
          <p:cNvSpPr/>
          <p:nvPr/>
        </p:nvSpPr>
        <p:spPr>
          <a:xfrm>
            <a:off x="96985" y="1385454"/>
            <a:ext cx="1177632" cy="65116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err="1" smtClean="0">
                <a:solidFill>
                  <a:srgbClr val="002060"/>
                </a:solidFill>
                <a:latin typeface="Times New Roman" pitchFamily="18" charset="0"/>
                <a:cs typeface="Times New Roman" pitchFamily="18" charset="0"/>
              </a:rPr>
              <a:t>Enrollment</a:t>
            </a:r>
            <a:r>
              <a:rPr lang="en-IN" sz="1400" dirty="0" smtClean="0">
                <a:solidFill>
                  <a:srgbClr val="002060"/>
                </a:solidFill>
                <a:latin typeface="Times New Roman" pitchFamily="18" charset="0"/>
                <a:cs typeface="Times New Roman" pitchFamily="18" charset="0"/>
              </a:rPr>
              <a:t> Ratio</a:t>
            </a:r>
            <a:endParaRPr lang="en-IN" sz="1400" dirty="0">
              <a:solidFill>
                <a:srgbClr val="002060"/>
              </a:solidFill>
              <a:latin typeface="Times New Roman" pitchFamily="18" charset="0"/>
              <a:cs typeface="Times New Roman" pitchFamily="18" charset="0"/>
            </a:endParaRPr>
          </a:p>
        </p:txBody>
      </p:sp>
      <p:sp>
        <p:nvSpPr>
          <p:cNvPr id="5" name="Flowchart: Alternate Process 4"/>
          <p:cNvSpPr/>
          <p:nvPr/>
        </p:nvSpPr>
        <p:spPr>
          <a:xfrm>
            <a:off x="110841" y="3117265"/>
            <a:ext cx="1205344" cy="67887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Academic performance</a:t>
            </a:r>
            <a:endParaRPr lang="en-IN" sz="1400" dirty="0">
              <a:solidFill>
                <a:srgbClr val="002060"/>
              </a:solidFill>
              <a:latin typeface="Times New Roman" pitchFamily="18" charset="0"/>
              <a:cs typeface="Times New Roman" pitchFamily="18" charset="0"/>
            </a:endParaRPr>
          </a:p>
        </p:txBody>
      </p:sp>
      <p:sp>
        <p:nvSpPr>
          <p:cNvPr id="6" name="Flowchart: Alternate Process 5"/>
          <p:cNvSpPr/>
          <p:nvPr/>
        </p:nvSpPr>
        <p:spPr>
          <a:xfrm>
            <a:off x="110841" y="2216723"/>
            <a:ext cx="1177634" cy="66501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Success rate</a:t>
            </a:r>
            <a:endParaRPr lang="en-IN" sz="1400" dirty="0">
              <a:solidFill>
                <a:srgbClr val="002060"/>
              </a:solidFill>
              <a:latin typeface="Times New Roman" pitchFamily="18" charset="0"/>
              <a:cs typeface="Times New Roman" pitchFamily="18" charset="0"/>
            </a:endParaRPr>
          </a:p>
        </p:txBody>
      </p:sp>
      <p:sp>
        <p:nvSpPr>
          <p:cNvPr id="7" name="Flowchart: Alternate Process 6"/>
          <p:cNvSpPr/>
          <p:nvPr/>
        </p:nvSpPr>
        <p:spPr>
          <a:xfrm>
            <a:off x="110841" y="4128645"/>
            <a:ext cx="1191488" cy="56804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200" dirty="0" smtClean="0">
                <a:solidFill>
                  <a:srgbClr val="002060"/>
                </a:solidFill>
                <a:latin typeface="Times New Roman" pitchFamily="18" charset="0"/>
                <a:cs typeface="Times New Roman" pitchFamily="18" charset="0"/>
              </a:rPr>
              <a:t>After graduation</a:t>
            </a:r>
            <a:endParaRPr lang="en-IN" sz="1200" dirty="0" smtClean="0">
              <a:solidFill>
                <a:srgbClr val="002060"/>
              </a:solidFill>
              <a:latin typeface="Times New Roman" pitchFamily="18" charset="0"/>
              <a:cs typeface="Times New Roman" pitchFamily="18" charset="0"/>
            </a:endParaRPr>
          </a:p>
        </p:txBody>
      </p:sp>
      <p:sp>
        <p:nvSpPr>
          <p:cNvPr id="8" name="Flowchart: Alternate Process 7"/>
          <p:cNvSpPr/>
          <p:nvPr/>
        </p:nvSpPr>
        <p:spPr>
          <a:xfrm>
            <a:off x="124695" y="5043048"/>
            <a:ext cx="1191490" cy="59574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News letter</a:t>
            </a:r>
            <a:endParaRPr lang="en-IN" sz="1200" dirty="0" smtClean="0">
              <a:solidFill>
                <a:srgbClr val="002060"/>
              </a:solidFill>
              <a:latin typeface="Times New Roman" pitchFamily="18" charset="0"/>
              <a:cs typeface="Times New Roman" pitchFamily="18" charset="0"/>
            </a:endParaRPr>
          </a:p>
        </p:txBody>
      </p:sp>
      <p:sp>
        <p:nvSpPr>
          <p:cNvPr id="10" name="Flowchart: Alternate Process 9"/>
          <p:cNvSpPr/>
          <p:nvPr/>
        </p:nvSpPr>
        <p:spPr>
          <a:xfrm>
            <a:off x="166258" y="5971305"/>
            <a:ext cx="1136070" cy="58189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Students activities</a:t>
            </a:r>
            <a:endParaRPr lang="en-IN" sz="1400" dirty="0">
              <a:solidFill>
                <a:srgbClr val="002060"/>
              </a:solidFill>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351F2DCF-232C-4367-926E-46935C971390}" type="datetime5">
              <a:rPr lang="en-US" smtClean="0"/>
              <a:pPr/>
              <a:t>20-Sep-21</a:t>
            </a:fld>
            <a:endParaRPr lang="en-US"/>
          </a:p>
        </p:txBody>
      </p:sp>
      <p:sp>
        <p:nvSpPr>
          <p:cNvPr id="12" name="Slide Number Placeholder 11"/>
          <p:cNvSpPr>
            <a:spLocks noGrp="1"/>
          </p:cNvSpPr>
          <p:nvPr>
            <p:ph type="sldNum" sz="quarter" idx="12"/>
          </p:nvPr>
        </p:nvSpPr>
        <p:spPr/>
        <p:txBody>
          <a:bodyPr/>
          <a:lstStyle/>
          <a:p>
            <a:fld id="{655D1332-1337-463C-A5CC-B07214B49452}" type="slidenum">
              <a:rPr lang="en-US" smtClean="0"/>
              <a:pPr/>
              <a:t>26</a:t>
            </a:fld>
            <a:endParaRPr lang="en-US"/>
          </a:p>
        </p:txBody>
      </p:sp>
      <p:sp>
        <p:nvSpPr>
          <p:cNvPr id="13" name="Footer Placeholder 12"/>
          <p:cNvSpPr>
            <a:spLocks noGrp="1"/>
          </p:cNvSpPr>
          <p:nvPr>
            <p:ph type="ftr" sz="quarter" idx="11"/>
          </p:nvPr>
        </p:nvSpPr>
        <p:spPr/>
        <p:txBody>
          <a:bodyPr/>
          <a:lstStyle/>
          <a:p>
            <a:r>
              <a:rPr lang="en-US" smtClean="0"/>
              <a:t>Department of Civil Engineering</a:t>
            </a:r>
            <a:endParaRPr lang="en-US"/>
          </a:p>
        </p:txBody>
      </p:sp>
      <p:sp>
        <p:nvSpPr>
          <p:cNvPr id="14" name="Flowchart: Alternate Process 13"/>
          <p:cNvSpPr/>
          <p:nvPr/>
        </p:nvSpPr>
        <p:spPr>
          <a:xfrm>
            <a:off x="4477001" y="837510"/>
            <a:ext cx="4264448" cy="44267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wrap="square" lIns="121917" tIns="60958" rIns="121917" bIns="60958">
            <a:spAutoFit/>
          </a:bodyPr>
          <a:lstStyle/>
          <a:p>
            <a:pPr algn="ctr"/>
            <a:r>
              <a:rPr lang="en-US" b="1" dirty="0" smtClean="0">
                <a:solidFill>
                  <a:schemeClr val="tx2">
                    <a:lumMod val="75000"/>
                  </a:schemeClr>
                </a:solidFill>
                <a:latin typeface="Baskerville Old Face" panose="02020602080505020303" pitchFamily="18" charset="0"/>
              </a:rPr>
              <a:t>Students Activities</a:t>
            </a:r>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30245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83279" y="846672"/>
          <a:ext cx="10011496" cy="5235195"/>
        </p:xfrm>
        <a:graphic>
          <a:graphicData uri="http://schemas.openxmlformats.org/drawingml/2006/table">
            <a:tbl>
              <a:tblPr>
                <a:tableStyleId>{E8B1032C-EA38-4F05-BA0D-38AFFFC7BED3}</a:tableStyleId>
              </a:tblPr>
              <a:tblGrid>
                <a:gridCol w="382587"/>
                <a:gridCol w="2711533"/>
                <a:gridCol w="1316182"/>
                <a:gridCol w="1620982"/>
                <a:gridCol w="1565563"/>
                <a:gridCol w="2414649"/>
              </a:tblGrid>
              <a:tr h="538734">
                <a:tc>
                  <a:txBody>
                    <a:bodyPr/>
                    <a:lstStyle/>
                    <a:p>
                      <a:pPr marL="84455" indent="-84455" algn="ctr">
                        <a:spcAft>
                          <a:spcPts val="0"/>
                        </a:spcAft>
                      </a:pPr>
                      <a:r>
                        <a:rPr lang="en-US" sz="1800" dirty="0"/>
                        <a:t>Sl. </a:t>
                      </a:r>
                      <a:endParaRPr lang="en-IN" sz="1800" dirty="0"/>
                    </a:p>
                    <a:p>
                      <a:pPr marL="84455" indent="-84455" algn="ctr">
                        <a:spcAft>
                          <a:spcPts val="0"/>
                        </a:spcAft>
                      </a:pPr>
                      <a:r>
                        <a:rPr lang="en-US" sz="1800" dirty="0"/>
                        <a:t>No.</a:t>
                      </a:r>
                      <a:endParaRPr lang="en-IN" sz="1800" dirty="0">
                        <a:latin typeface="Times New Roman" pitchFamily="18" charset="0"/>
                        <a:ea typeface="Palatino Linotype"/>
                        <a:cs typeface="Times New Roman" pitchFamily="18" charset="0"/>
                      </a:endParaRPr>
                    </a:p>
                  </a:txBody>
                  <a:tcPr marL="0" marR="0" marT="0" marB="0" anchor="ctr">
                    <a:solidFill>
                      <a:schemeClr val="accent6">
                        <a:lumMod val="20000"/>
                        <a:lumOff val="80000"/>
                      </a:schemeClr>
                    </a:solidFill>
                  </a:tcPr>
                </a:tc>
                <a:tc>
                  <a:txBody>
                    <a:bodyPr/>
                    <a:lstStyle/>
                    <a:p>
                      <a:pPr marL="90170" marR="92075" indent="22225" algn="ctr">
                        <a:spcAft>
                          <a:spcPts val="0"/>
                        </a:spcAft>
                      </a:pPr>
                      <a:r>
                        <a:rPr lang="en-US" sz="1800" dirty="0"/>
                        <a:t>Name of the Faculty</a:t>
                      </a:r>
                      <a:endParaRPr lang="en-IN" sz="1800" dirty="0">
                        <a:latin typeface="Times New Roman" pitchFamily="18" charset="0"/>
                        <a:ea typeface="Palatino Linotype"/>
                        <a:cs typeface="Times New Roman" pitchFamily="18" charset="0"/>
                      </a:endParaRPr>
                    </a:p>
                  </a:txBody>
                  <a:tcPr marL="0" marR="0" marT="0" marB="0" anchor="ctr">
                    <a:solidFill>
                      <a:schemeClr val="accent6">
                        <a:lumMod val="20000"/>
                        <a:lumOff val="80000"/>
                      </a:schemeClr>
                    </a:solidFill>
                  </a:tcPr>
                </a:tc>
                <a:tc>
                  <a:txBody>
                    <a:bodyPr/>
                    <a:lstStyle/>
                    <a:p>
                      <a:pPr algn="ctr">
                        <a:spcAft>
                          <a:spcPts val="0"/>
                        </a:spcAft>
                      </a:pPr>
                      <a:r>
                        <a:rPr lang="en-US" sz="1800" dirty="0"/>
                        <a:t>Qualification</a:t>
                      </a:r>
                      <a:endParaRPr lang="en-IN" sz="1800" dirty="0">
                        <a:latin typeface="Times New Roman" pitchFamily="18" charset="0"/>
                        <a:ea typeface="Palatino Linotype"/>
                        <a:cs typeface="Times New Roman" pitchFamily="18" charset="0"/>
                      </a:endParaRPr>
                    </a:p>
                  </a:txBody>
                  <a:tcPr marL="0" marR="0" marT="0" marB="0" anchor="ctr">
                    <a:solidFill>
                      <a:schemeClr val="accent6">
                        <a:lumMod val="20000"/>
                        <a:lumOff val="80000"/>
                      </a:schemeClr>
                    </a:solidFill>
                  </a:tcPr>
                </a:tc>
                <a:tc>
                  <a:txBody>
                    <a:bodyPr/>
                    <a:lstStyle/>
                    <a:p>
                      <a:pPr marL="254635" marR="78105" indent="-161925" algn="ctr">
                        <a:spcAft>
                          <a:spcPts val="0"/>
                        </a:spcAft>
                      </a:pPr>
                      <a:r>
                        <a:rPr lang="en-US" sz="1800" dirty="0"/>
                        <a:t>Designation</a:t>
                      </a:r>
                      <a:endParaRPr lang="en-IN" sz="1800" dirty="0">
                        <a:latin typeface="Times New Roman" pitchFamily="18" charset="0"/>
                        <a:ea typeface="Palatino Linotype"/>
                        <a:cs typeface="Times New Roman" pitchFamily="18" charset="0"/>
                      </a:endParaRPr>
                    </a:p>
                  </a:txBody>
                  <a:tcPr marL="0" marR="0" marT="0" marB="0" anchor="ctr">
                    <a:solidFill>
                      <a:schemeClr val="accent6">
                        <a:lumMod val="20000"/>
                        <a:lumOff val="80000"/>
                      </a:schemeClr>
                    </a:solidFill>
                  </a:tcPr>
                </a:tc>
                <a:tc>
                  <a:txBody>
                    <a:bodyPr/>
                    <a:lstStyle/>
                    <a:p>
                      <a:pPr marL="254635" marR="78105" indent="-161925" algn="ctr">
                        <a:spcAft>
                          <a:spcPts val="0"/>
                        </a:spcAft>
                      </a:pPr>
                      <a:r>
                        <a:rPr lang="en-US" sz="1800" dirty="0"/>
                        <a:t>Joining Date</a:t>
                      </a:r>
                      <a:endParaRPr lang="en-IN" sz="1800" dirty="0">
                        <a:latin typeface="Times New Roman" pitchFamily="18" charset="0"/>
                        <a:ea typeface="Palatino Linotype"/>
                        <a:cs typeface="Times New Roman" pitchFamily="18" charset="0"/>
                      </a:endParaRPr>
                    </a:p>
                  </a:txBody>
                  <a:tcPr marL="0" marR="0" marT="0" marB="0" anchor="ctr">
                    <a:solidFill>
                      <a:schemeClr val="accent6">
                        <a:lumMod val="20000"/>
                        <a:lumOff val="80000"/>
                      </a:schemeClr>
                    </a:solidFill>
                  </a:tcPr>
                </a:tc>
                <a:tc>
                  <a:txBody>
                    <a:bodyPr/>
                    <a:lstStyle/>
                    <a:p>
                      <a:pPr marL="254635" marR="6985" indent="-218440" algn="ctr">
                        <a:spcAft>
                          <a:spcPts val="0"/>
                        </a:spcAft>
                      </a:pPr>
                      <a:r>
                        <a:rPr lang="en-US" sz="1800" dirty="0"/>
                        <a:t>Specialization</a:t>
                      </a:r>
                      <a:endParaRPr lang="en-IN" sz="1800" dirty="0">
                        <a:latin typeface="Times New Roman" pitchFamily="18" charset="0"/>
                        <a:ea typeface="Palatino Linotype"/>
                        <a:cs typeface="Times New Roman" pitchFamily="18" charset="0"/>
                      </a:endParaRPr>
                    </a:p>
                  </a:txBody>
                  <a:tcPr marL="0" marR="0" marT="0" marB="0" anchor="ctr">
                    <a:solidFill>
                      <a:schemeClr val="accent6">
                        <a:lumMod val="20000"/>
                        <a:lumOff val="80000"/>
                      </a:schemeClr>
                    </a:solidFill>
                  </a:tcPr>
                </a:tc>
              </a:tr>
              <a:tr h="306073">
                <a:tc>
                  <a:txBody>
                    <a:bodyPr/>
                    <a:lstStyle/>
                    <a:p>
                      <a:pPr algn="ctr">
                        <a:spcAft>
                          <a:spcPts val="0"/>
                        </a:spcAft>
                      </a:pPr>
                      <a:r>
                        <a:rPr lang="en-US" sz="1600" dirty="0"/>
                        <a:t>1</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Dr. B K </a:t>
                      </a:r>
                      <a:r>
                        <a:rPr lang="en-US" sz="1600" dirty="0" err="1"/>
                        <a:t>Narendra</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Ph.D</a:t>
                      </a:r>
                      <a:endParaRPr lang="en-IN" sz="160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Prof </a:t>
                      </a:r>
                      <a:r>
                        <a:rPr lang="en-US" sz="1600" dirty="0"/>
                        <a:t>&amp; Principal</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smtClean="0"/>
                        <a:t>30/01/2008</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Structural Engineering</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dirty="0"/>
                        <a:t>2</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Dr. T  </a:t>
                      </a:r>
                      <a:r>
                        <a:rPr lang="en-US" sz="1600" dirty="0" err="1"/>
                        <a:t>Mahadevaiah</a:t>
                      </a:r>
                      <a:r>
                        <a:rPr lang="en-US" sz="1600" dirty="0"/>
                        <a:t> </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err="1"/>
                        <a:t>Ph.D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Prof </a:t>
                      </a:r>
                      <a:r>
                        <a:rPr lang="en-US" sz="1600" dirty="0"/>
                        <a:t>&amp; Head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16/01/2013</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Remote Sensing </a:t>
                      </a:r>
                      <a:r>
                        <a:rPr lang="en-US" sz="1600" dirty="0"/>
                        <a:t>&amp; GIS</a:t>
                      </a:r>
                      <a:endParaRPr lang="en-IN" sz="1600" dirty="0">
                        <a:latin typeface="Times New Roman" pitchFamily="18" charset="0"/>
                        <a:ea typeface="Palatino Linotype"/>
                        <a:cs typeface="Times New Roman" pitchFamily="18" charset="0"/>
                      </a:endParaRPr>
                    </a:p>
                  </a:txBody>
                  <a:tcPr marL="0" marR="0" marT="0" marB="0" anchor="ctr"/>
                </a:tc>
              </a:tr>
              <a:tr h="239437">
                <a:tc>
                  <a:txBody>
                    <a:bodyPr/>
                    <a:lstStyle/>
                    <a:p>
                      <a:pPr algn="ctr">
                        <a:spcAft>
                          <a:spcPts val="0"/>
                        </a:spcAft>
                      </a:pPr>
                      <a:r>
                        <a:rPr lang="en-US" sz="1600" dirty="0"/>
                        <a:t>3</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a:t>
                      </a:r>
                      <a:r>
                        <a:rPr lang="en-US" sz="1600" dirty="0" err="1"/>
                        <a:t>ShankaralingeGowda</a:t>
                      </a:r>
                      <a:r>
                        <a:rPr lang="en-US" sz="1600" dirty="0"/>
                        <a:t>  G K</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M.Tech</a:t>
                      </a:r>
                      <a:endParaRPr lang="en-IN" sz="160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Associate Prof.</a:t>
                      </a:r>
                      <a:endParaRPr lang="en-IN" sz="160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01/02/2007</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CADSS</a:t>
                      </a:r>
                      <a:endParaRPr lang="en-IN" sz="160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dirty="0"/>
                        <a:t>4</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Dr. H J </a:t>
                      </a:r>
                      <a:r>
                        <a:rPr lang="en-US" sz="1600" dirty="0" err="1"/>
                        <a:t>Puttabasavegowda</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PhD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Professor</a:t>
                      </a:r>
                      <a:endParaRPr lang="en-IN" sz="160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01/09/2020</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Geotechnical Engineering</a:t>
                      </a:r>
                      <a:endParaRPr lang="en-IN" sz="160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dirty="0"/>
                        <a:t>5</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a:t>
                      </a:r>
                      <a:r>
                        <a:rPr lang="en-US" sz="1600" dirty="0" err="1"/>
                        <a:t>Shivakumar</a:t>
                      </a:r>
                      <a:r>
                        <a:rPr lang="en-US" sz="1600" dirty="0"/>
                        <a:t> G B</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M.Tech</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Associate Prof.</a:t>
                      </a:r>
                      <a:endParaRPr lang="en-IN" sz="160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01/09/2005</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Environmental Engineering</a:t>
                      </a:r>
                      <a:endParaRPr lang="en-IN" sz="1600" dirty="0">
                        <a:latin typeface="Times New Roman" pitchFamily="18" charset="0"/>
                        <a:ea typeface="Palatino Linotype"/>
                        <a:cs typeface="Times New Roman" pitchFamily="18" charset="0"/>
                      </a:endParaRPr>
                    </a:p>
                  </a:txBody>
                  <a:tcPr marL="0" marR="0" marT="0" marB="0" anchor="ctr"/>
                </a:tc>
              </a:tr>
              <a:tr h="333704">
                <a:tc>
                  <a:txBody>
                    <a:bodyPr/>
                    <a:lstStyle/>
                    <a:p>
                      <a:pPr algn="ctr">
                        <a:spcAft>
                          <a:spcPts val="0"/>
                        </a:spcAft>
                      </a:pPr>
                      <a:r>
                        <a:rPr lang="en-US" sz="1600" dirty="0"/>
                        <a:t>6</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Mrs. </a:t>
                      </a:r>
                      <a:r>
                        <a:rPr lang="en-US" sz="1600" dirty="0" err="1"/>
                        <a:t>Shruthi</a:t>
                      </a:r>
                      <a:r>
                        <a:rPr lang="en-US" sz="1600" dirty="0"/>
                        <a:t> </a:t>
                      </a:r>
                      <a:r>
                        <a:rPr lang="en-US" sz="1600" dirty="0" smtClean="0"/>
                        <a:t>R</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M.Tech (PhD)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R="635" algn="ctr">
                        <a:spcAft>
                          <a:spcPts val="0"/>
                        </a:spcAft>
                      </a:pPr>
                      <a:r>
                        <a:rPr lang="en-US" sz="1600" dirty="0"/>
                        <a:t>20/07/2011</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Environmental Engineering</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dirty="0"/>
                        <a:t>7</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Sunil R</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M.Tech (PhD)</a:t>
                      </a:r>
                      <a:endParaRPr lang="en-IN" sz="160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01/08/2012</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Construction Technology</a:t>
                      </a:r>
                      <a:endParaRPr lang="en-IN" sz="1600" dirty="0">
                        <a:latin typeface="Times New Roman" pitchFamily="18" charset="0"/>
                        <a:ea typeface="Palatino Linotype"/>
                        <a:cs typeface="Times New Roman" pitchFamily="18" charset="0"/>
                      </a:endParaRPr>
                    </a:p>
                  </a:txBody>
                  <a:tcPr marL="0" marR="0" marT="0" marB="0" anchor="ctr"/>
                </a:tc>
              </a:tr>
              <a:tr h="254528">
                <a:tc>
                  <a:txBody>
                    <a:bodyPr/>
                    <a:lstStyle/>
                    <a:p>
                      <a:pPr algn="ctr">
                        <a:spcAft>
                          <a:spcPts val="0"/>
                        </a:spcAft>
                      </a:pPr>
                      <a:r>
                        <a:rPr lang="en-US" sz="1600"/>
                        <a:t>8</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Mrs. </a:t>
                      </a:r>
                      <a:r>
                        <a:rPr lang="en-US" sz="1600" dirty="0" err="1"/>
                        <a:t>Kavya</a:t>
                      </a:r>
                      <a:r>
                        <a:rPr lang="en-US" sz="1600" dirty="0"/>
                        <a:t> B.M</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M.Tech (PhD)</a:t>
                      </a:r>
                      <a:endParaRPr lang="en-IN" sz="160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01/08/2012</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Hydraulics</a:t>
                      </a:r>
                      <a:endParaRPr lang="en-IN" sz="160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a:t>9</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Mrs. </a:t>
                      </a:r>
                      <a:r>
                        <a:rPr lang="en-US" sz="1600" dirty="0" err="1"/>
                        <a:t>Manjula</a:t>
                      </a:r>
                      <a:r>
                        <a:rPr lang="en-US" sz="1600" dirty="0"/>
                        <a:t> K</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err="1"/>
                        <a:t>M.Tech</a:t>
                      </a:r>
                      <a:r>
                        <a:rPr lang="en-US" sz="1600" dirty="0"/>
                        <a:t> (PhD)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26/07/2010</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Structural Engineering</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a:t>10</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a:t>
                      </a:r>
                      <a:r>
                        <a:rPr lang="en-US" sz="1600" dirty="0" err="1"/>
                        <a:t>Mahalingegowda</a:t>
                      </a:r>
                      <a:r>
                        <a:rPr lang="en-US" sz="1600" dirty="0"/>
                        <a:t> H R</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err="1"/>
                        <a:t>M.Tech</a:t>
                      </a:r>
                      <a:r>
                        <a:rPr lang="en-US" sz="1600" dirty="0"/>
                        <a:t> (PhD)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Asst. Prof.</a:t>
                      </a:r>
                      <a:endParaRPr lang="en-IN" sz="160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08/02/2016</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CAD Structures</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a:t>11</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a:t>
                      </a:r>
                      <a:r>
                        <a:rPr lang="en-US" sz="1600" dirty="0" err="1"/>
                        <a:t>Gagan</a:t>
                      </a:r>
                      <a:r>
                        <a:rPr lang="en-US" sz="1600" dirty="0"/>
                        <a:t> Krishna R </a:t>
                      </a:r>
                      <a:r>
                        <a:rPr lang="en-US" sz="1600" dirty="0" err="1"/>
                        <a:t>R</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err="1"/>
                        <a:t>M.Tech</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01/08/2017</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Structural Engineering</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a:t>12</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a:t>
                      </a:r>
                      <a:r>
                        <a:rPr lang="en-US" sz="1600" dirty="0" err="1"/>
                        <a:t>Deviprasad</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M.Tech</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01/08/2017</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CAD Structures</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a:t>13</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 </a:t>
                      </a:r>
                      <a:r>
                        <a:rPr lang="en-US" sz="1600" dirty="0" err="1"/>
                        <a:t>Shivaprathap</a:t>
                      </a:r>
                      <a:r>
                        <a:rPr lang="en-US" sz="1600" dirty="0"/>
                        <a:t> H K</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M.Tech (PhD)</a:t>
                      </a:r>
                      <a:endParaRPr lang="en-IN" sz="160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Asst. Prof.</a:t>
                      </a:r>
                      <a:endParaRPr lang="en-IN" sz="160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01/08/2018</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Structural Engineering</a:t>
                      </a:r>
                      <a:endParaRPr lang="en-IN" sz="1600" dirty="0">
                        <a:latin typeface="Times New Roman" pitchFamily="18" charset="0"/>
                        <a:ea typeface="Palatino Linotype"/>
                        <a:cs typeface="Times New Roman" pitchFamily="18" charset="0"/>
                      </a:endParaRPr>
                    </a:p>
                  </a:txBody>
                  <a:tcPr marL="0" marR="0" marT="0" marB="0" anchor="ctr"/>
                </a:tc>
              </a:tr>
              <a:tr h="478875">
                <a:tc>
                  <a:txBody>
                    <a:bodyPr/>
                    <a:lstStyle/>
                    <a:p>
                      <a:pPr algn="ctr">
                        <a:spcAft>
                          <a:spcPts val="0"/>
                        </a:spcAft>
                      </a:pPr>
                      <a:r>
                        <a:rPr lang="en-US" sz="1600"/>
                        <a:t>14</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Mrs. </a:t>
                      </a:r>
                      <a:r>
                        <a:rPr lang="en-US" sz="1600" dirty="0" err="1"/>
                        <a:t>Gomathi</a:t>
                      </a:r>
                      <a:r>
                        <a:rPr lang="en-US" sz="1600" dirty="0"/>
                        <a:t> R</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a:t>M.Tech (PhD)</a:t>
                      </a:r>
                      <a:endParaRPr lang="en-IN" sz="160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01/08/2019</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Infrastructure </a:t>
                      </a:r>
                      <a:r>
                        <a:rPr lang="en-US" sz="1600" dirty="0" err="1" smtClean="0"/>
                        <a:t>Engg</a:t>
                      </a:r>
                      <a:r>
                        <a:rPr lang="en-US" sz="1600" dirty="0" smtClean="0"/>
                        <a:t> </a:t>
                      </a:r>
                      <a:r>
                        <a:rPr lang="en-US" sz="1600" dirty="0"/>
                        <a:t>&amp; Management</a:t>
                      </a:r>
                      <a:endParaRPr lang="en-IN" sz="1600" dirty="0">
                        <a:latin typeface="Times New Roman" pitchFamily="18" charset="0"/>
                        <a:ea typeface="Palatino Linotype"/>
                        <a:cs typeface="Times New Roman" pitchFamily="18" charset="0"/>
                      </a:endParaRPr>
                    </a:p>
                  </a:txBody>
                  <a:tcPr marL="0" marR="0" marT="0" marB="0" anchor="ctr"/>
                </a:tc>
              </a:tr>
              <a:tr h="306073">
                <a:tc>
                  <a:txBody>
                    <a:bodyPr/>
                    <a:lstStyle/>
                    <a:p>
                      <a:pPr algn="ctr">
                        <a:spcAft>
                          <a:spcPts val="0"/>
                        </a:spcAft>
                      </a:pPr>
                      <a:r>
                        <a:rPr lang="en-US" sz="1600"/>
                        <a:t>15</a:t>
                      </a:r>
                      <a:endParaRPr lang="en-IN" sz="1600">
                        <a:latin typeface="Times New Roman" pitchFamily="18" charset="0"/>
                        <a:ea typeface="Palatino Linotype"/>
                        <a:cs typeface="Times New Roman" pitchFamily="18" charset="0"/>
                      </a:endParaRPr>
                    </a:p>
                  </a:txBody>
                  <a:tcPr marL="0" marR="0" marT="0" marB="0" anchor="ctr"/>
                </a:tc>
                <a:tc>
                  <a:txBody>
                    <a:bodyPr/>
                    <a:lstStyle/>
                    <a:p>
                      <a:pPr marL="457200" lvl="1" indent="-374650">
                        <a:spcAft>
                          <a:spcPts val="0"/>
                        </a:spcAft>
                      </a:pPr>
                      <a:r>
                        <a:rPr lang="en-US" sz="1600" dirty="0"/>
                        <a:t>Ms. </a:t>
                      </a:r>
                      <a:r>
                        <a:rPr lang="en-US" sz="1600" dirty="0" err="1"/>
                        <a:t>Uma</a:t>
                      </a:r>
                      <a:r>
                        <a:rPr lang="en-US" sz="1600" dirty="0"/>
                        <a:t> A</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err="1"/>
                        <a:t>M.Tech</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a:t>Asst. Prof.</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marL="6350" algn="ctr">
                        <a:spcAft>
                          <a:spcPts val="0"/>
                        </a:spcAft>
                      </a:pPr>
                      <a:r>
                        <a:rPr lang="en-US" sz="1600" dirty="0"/>
                        <a:t>01/08/2019</a:t>
                      </a:r>
                      <a:endParaRPr lang="en-IN" sz="1600" dirty="0">
                        <a:latin typeface="Times New Roman" pitchFamily="18" charset="0"/>
                        <a:ea typeface="Palatino Linotype"/>
                        <a:cs typeface="Times New Roman" pitchFamily="18" charset="0"/>
                      </a:endParaRPr>
                    </a:p>
                  </a:txBody>
                  <a:tcPr marL="0" marR="0" marT="0" marB="0" anchor="ctr"/>
                </a:tc>
                <a:tc>
                  <a:txBody>
                    <a:bodyPr/>
                    <a:lstStyle/>
                    <a:p>
                      <a:pPr algn="ctr">
                        <a:spcAft>
                          <a:spcPts val="0"/>
                        </a:spcAft>
                      </a:pPr>
                      <a:r>
                        <a:rPr lang="en-US" sz="1600" dirty="0" smtClean="0"/>
                        <a:t>Structural Engineering</a:t>
                      </a:r>
                      <a:endParaRPr lang="en-IN" sz="1600" dirty="0">
                        <a:latin typeface="Times New Roman" pitchFamily="18" charset="0"/>
                        <a:ea typeface="Palatino Linotype"/>
                        <a:cs typeface="Times New Roman" pitchFamily="18" charset="0"/>
                      </a:endParaRPr>
                    </a:p>
                  </a:txBody>
                  <a:tcPr marL="0" marR="0" marT="0" marB="0" anchor="ctr"/>
                </a:tc>
              </a:tr>
            </a:tbl>
          </a:graphicData>
        </a:graphic>
      </p:graphicFrame>
      <p:sp>
        <p:nvSpPr>
          <p:cNvPr id="9" name="Flowchart: Alternate Process 8"/>
          <p:cNvSpPr/>
          <p:nvPr/>
        </p:nvSpPr>
        <p:spPr>
          <a:xfrm>
            <a:off x="96985" y="1468582"/>
            <a:ext cx="1302327" cy="42795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10" name="Flowchart: Alternate Process 9"/>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11" name="Flowchart: Alternate Process 10"/>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1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sp>
        <p:nvSpPr>
          <p:cNvPr id="14" name="Flowchart: Alternate Process 13"/>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153171" y="5171091"/>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17" name="Date Placeholder 16"/>
          <p:cNvSpPr>
            <a:spLocks noGrp="1"/>
          </p:cNvSpPr>
          <p:nvPr>
            <p:ph type="dt" sz="half" idx="10"/>
          </p:nvPr>
        </p:nvSpPr>
        <p:spPr/>
        <p:txBody>
          <a:bodyPr/>
          <a:lstStyle/>
          <a:p>
            <a:fld id="{586F1F92-877A-481D-975E-C46EE38902A8}" type="datetime5">
              <a:rPr lang="en-US" smtClean="0"/>
              <a:pPr/>
              <a:t>20-Sep-21</a:t>
            </a:fld>
            <a:endParaRPr lang="en-US"/>
          </a:p>
        </p:txBody>
      </p:sp>
      <p:sp>
        <p:nvSpPr>
          <p:cNvPr id="18" name="Slide Number Placeholder 17"/>
          <p:cNvSpPr>
            <a:spLocks noGrp="1"/>
          </p:cNvSpPr>
          <p:nvPr>
            <p:ph type="sldNum" sz="quarter" idx="12"/>
          </p:nvPr>
        </p:nvSpPr>
        <p:spPr/>
        <p:txBody>
          <a:bodyPr/>
          <a:lstStyle/>
          <a:p>
            <a:fld id="{655D1332-1337-463C-A5CC-B07214B49452}" type="slidenum">
              <a:rPr lang="en-US" smtClean="0"/>
              <a:pPr/>
              <a:t>27</a:t>
            </a:fld>
            <a:endParaRPr lang="en-US"/>
          </a:p>
        </p:txBody>
      </p:sp>
      <p:sp>
        <p:nvSpPr>
          <p:cNvPr id="19" name="Footer Placeholder 18"/>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551709" y="1136073"/>
          <a:ext cx="5417128" cy="3785256"/>
        </p:xfrm>
        <a:graphic>
          <a:graphicData uri="http://schemas.openxmlformats.org/drawingml/2006/table">
            <a:tbl>
              <a:tblPr>
                <a:tableStyleId>{5DA37D80-6434-44D0-A028-1B22A696006F}</a:tableStyleId>
              </a:tblPr>
              <a:tblGrid>
                <a:gridCol w="1900447"/>
                <a:gridCol w="1092135"/>
                <a:gridCol w="1205346"/>
                <a:gridCol w="1219200"/>
              </a:tblGrid>
              <a:tr h="350660">
                <a:tc>
                  <a:txBody>
                    <a:bodyPr/>
                    <a:lstStyle/>
                    <a:p>
                      <a:pPr algn="ctr" fontAlgn="ctr"/>
                      <a:r>
                        <a:rPr lang="en-IN" sz="2000" u="none" strike="noStrike" dirty="0"/>
                        <a:t>Year</a:t>
                      </a:r>
                      <a:endParaRPr lang="en-IN" sz="20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5">
                        <a:lumMod val="60000"/>
                        <a:lumOff val="40000"/>
                      </a:schemeClr>
                    </a:solidFill>
                  </a:tcPr>
                </a:tc>
                <a:tc>
                  <a:txBody>
                    <a:bodyPr/>
                    <a:lstStyle/>
                    <a:p>
                      <a:pPr algn="ctr"/>
                      <a:r>
                        <a:rPr lang="en-IN" dirty="0" smtClean="0"/>
                        <a:t>CAY</a:t>
                      </a:r>
                    </a:p>
                    <a:p>
                      <a:r>
                        <a:rPr lang="en-IN" dirty="0" smtClean="0"/>
                        <a:t> (2020-21)</a:t>
                      </a:r>
                      <a:endParaRPr lang="en-IN" dirty="0"/>
                    </a:p>
                  </a:txBody>
                  <a:tcPr marL="9525" marR="9525" marT="9525" marB="0" anchor="b">
                    <a:solidFill>
                      <a:schemeClr val="accent5">
                        <a:lumMod val="60000"/>
                        <a:lumOff val="40000"/>
                      </a:schemeClr>
                    </a:solidFill>
                  </a:tcPr>
                </a:tc>
                <a:tc>
                  <a:txBody>
                    <a:bodyPr/>
                    <a:lstStyle/>
                    <a:p>
                      <a:pPr algn="ctr" fontAlgn="b"/>
                      <a:r>
                        <a:rPr lang="en-IN" sz="2000" u="none" strike="noStrike" dirty="0" smtClean="0"/>
                        <a:t>CAYm1</a:t>
                      </a:r>
                    </a:p>
                    <a:p>
                      <a:pPr algn="ctr" fontAlgn="b"/>
                      <a:r>
                        <a:rPr lang="en-IN" sz="2000" u="none" strike="noStrike" dirty="0" smtClean="0"/>
                        <a:t>(2019-20)</a:t>
                      </a:r>
                      <a:endParaRPr lang="en-IN" sz="20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5">
                        <a:lumMod val="60000"/>
                        <a:lumOff val="40000"/>
                      </a:schemeClr>
                    </a:solidFill>
                  </a:tcPr>
                </a:tc>
                <a:tc>
                  <a:txBody>
                    <a:bodyPr/>
                    <a:lstStyle/>
                    <a:p>
                      <a:pPr algn="ctr" fontAlgn="b"/>
                      <a:r>
                        <a:rPr lang="en-IN" sz="2000" u="none" strike="noStrike" dirty="0" smtClean="0"/>
                        <a:t>CAYm2</a:t>
                      </a:r>
                    </a:p>
                    <a:p>
                      <a:pPr algn="ctr" fontAlgn="b"/>
                      <a:r>
                        <a:rPr lang="en-IN" sz="2000" u="none" strike="noStrike" dirty="0" smtClean="0"/>
                        <a:t>(</a:t>
                      </a:r>
                      <a:r>
                        <a:rPr lang="en-IN" sz="2000" u="none" strike="noStrike" dirty="0"/>
                        <a:t>2018-19)</a:t>
                      </a:r>
                      <a:endParaRPr lang="en-IN" sz="20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5">
                        <a:lumMod val="60000"/>
                        <a:lumOff val="40000"/>
                      </a:schemeClr>
                    </a:solidFill>
                  </a:tcPr>
                </a:tc>
              </a:tr>
              <a:tr h="949282">
                <a:tc>
                  <a:txBody>
                    <a:bodyPr/>
                    <a:lstStyle/>
                    <a:p>
                      <a:pPr algn="just" fontAlgn="ctr"/>
                      <a:r>
                        <a:rPr lang="en-IN" sz="2000" u="none" strike="noStrike" dirty="0">
                          <a:latin typeface="Times New Roman" pitchFamily="18" charset="0"/>
                          <a:cs typeface="Times New Roman" pitchFamily="18" charset="0"/>
                        </a:rPr>
                        <a:t>Total No. of Students in the Department(S)</a:t>
                      </a:r>
                      <a:endParaRPr lang="en-IN"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a:r>
                        <a:rPr lang="en-IN" dirty="0" smtClean="0"/>
                        <a:t>249</a:t>
                      </a:r>
                      <a:endParaRPr lang="en-IN" dirty="0"/>
                    </a:p>
                  </a:txBody>
                  <a:tcPr marL="9525" marR="9525" marT="9525" marB="0" anchor="ctr"/>
                </a:tc>
                <a:tc>
                  <a:txBody>
                    <a:bodyPr/>
                    <a:lstStyle/>
                    <a:p>
                      <a:pPr algn="ctr" fontAlgn="b"/>
                      <a:r>
                        <a:rPr lang="en-IN" sz="1800" u="none" strike="noStrike" dirty="0"/>
                        <a:t>252</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en-IN" sz="1800" u="none" strike="noStrike" dirty="0"/>
                        <a:t>265</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r>
              <a:tr h="660583">
                <a:tc>
                  <a:txBody>
                    <a:bodyPr/>
                    <a:lstStyle/>
                    <a:p>
                      <a:pPr algn="just" fontAlgn="ctr"/>
                      <a:r>
                        <a:rPr lang="en-IN" sz="2000" u="none" strike="noStrike" dirty="0">
                          <a:latin typeface="Times New Roman" pitchFamily="18" charset="0"/>
                          <a:cs typeface="Times New Roman" pitchFamily="18" charset="0"/>
                        </a:rPr>
                        <a:t>No. of Faculty in </a:t>
                      </a:r>
                      <a:r>
                        <a:rPr lang="en-IN" sz="2000" u="none" strike="noStrike" dirty="0" smtClean="0">
                          <a:latin typeface="Times New Roman" pitchFamily="18" charset="0"/>
                          <a:cs typeface="Times New Roman" pitchFamily="18" charset="0"/>
                        </a:rPr>
                        <a:t>the</a:t>
                      </a:r>
                      <a:r>
                        <a:rPr lang="en-IN" sz="2000" u="none" strike="noStrike" baseline="0" dirty="0" smtClean="0">
                          <a:latin typeface="Times New Roman" pitchFamily="18" charset="0"/>
                          <a:cs typeface="Times New Roman" pitchFamily="18" charset="0"/>
                        </a:rPr>
                        <a:t> </a:t>
                      </a:r>
                      <a:r>
                        <a:rPr lang="en-IN" sz="2000" u="none" strike="noStrike" dirty="0" smtClean="0">
                          <a:latin typeface="Times New Roman" pitchFamily="18" charset="0"/>
                          <a:cs typeface="Times New Roman" pitchFamily="18" charset="0"/>
                        </a:rPr>
                        <a:t>Department (F</a:t>
                      </a:r>
                      <a:r>
                        <a:rPr lang="en-IN" sz="2000" u="none" strike="noStrike" dirty="0">
                          <a:latin typeface="Times New Roman" pitchFamily="18" charset="0"/>
                          <a:cs typeface="Times New Roman" pitchFamily="18" charset="0"/>
                        </a:rPr>
                        <a:t>)</a:t>
                      </a:r>
                      <a:endParaRPr lang="en-IN"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a:r>
                        <a:rPr lang="en-IN" dirty="0" smtClean="0"/>
                        <a:t>14</a:t>
                      </a:r>
                      <a:endParaRPr lang="en-IN" dirty="0"/>
                    </a:p>
                  </a:txBody>
                  <a:tcPr marL="9525" marR="9525" marT="9525" marB="0" anchor="ctr"/>
                </a:tc>
                <a:tc>
                  <a:txBody>
                    <a:bodyPr/>
                    <a:lstStyle/>
                    <a:p>
                      <a:pPr algn="ctr" fontAlgn="b"/>
                      <a:r>
                        <a:rPr lang="en-IN" sz="1800" u="none" strike="noStrike" dirty="0" smtClean="0"/>
                        <a:t>15</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en-IN" sz="1800" u="none" strike="noStrike" dirty="0" smtClean="0"/>
                        <a:t>13</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r>
              <a:tr h="895457">
                <a:tc>
                  <a:txBody>
                    <a:bodyPr/>
                    <a:lstStyle/>
                    <a:p>
                      <a:pPr algn="just" fontAlgn="ctr"/>
                      <a:r>
                        <a:rPr lang="en-IN" sz="2000" u="none" strike="noStrike">
                          <a:latin typeface="Times New Roman" pitchFamily="18" charset="0"/>
                          <a:cs typeface="Times New Roman" pitchFamily="18" charset="0"/>
                        </a:rPr>
                        <a:t>Student Faculty Ratio (SFR)</a:t>
                      </a:r>
                      <a:endParaRPr lang="en-IN" sz="20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a:r>
                        <a:rPr lang="en-IN" dirty="0" smtClean="0"/>
                        <a:t>17.78</a:t>
                      </a:r>
                      <a:endParaRPr lang="en-IN" dirty="0"/>
                    </a:p>
                  </a:txBody>
                  <a:tcPr marL="9525" marR="9525" marT="9525" marB="0" anchor="ctr"/>
                </a:tc>
                <a:tc>
                  <a:txBody>
                    <a:bodyPr/>
                    <a:lstStyle/>
                    <a:p>
                      <a:pPr algn="ctr" fontAlgn="ctr"/>
                      <a:r>
                        <a:rPr lang="en-IN" sz="1800" u="none" strike="noStrike" dirty="0" smtClean="0"/>
                        <a:t>16.80</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IN" sz="1800" u="none" strike="noStrike" dirty="0" smtClean="0"/>
                        <a:t>20.38</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r>
              <a:tr h="397467">
                <a:tc>
                  <a:txBody>
                    <a:bodyPr/>
                    <a:lstStyle/>
                    <a:p>
                      <a:pPr algn="just" fontAlgn="ctr"/>
                      <a:r>
                        <a:rPr lang="en-IN" sz="2000" u="none" strike="noStrike" dirty="0">
                          <a:latin typeface="Times New Roman" pitchFamily="18" charset="0"/>
                          <a:cs typeface="Times New Roman" pitchFamily="18" charset="0"/>
                        </a:rPr>
                        <a:t>Average SFR</a:t>
                      </a:r>
                      <a:endParaRPr lang="en-IN" sz="2000" b="1" i="0" u="none" strike="noStrike" dirty="0">
                        <a:solidFill>
                          <a:srgbClr val="000000"/>
                        </a:solidFill>
                        <a:latin typeface="Times New Roman" pitchFamily="18" charset="0"/>
                        <a:cs typeface="Times New Roman" pitchFamily="18" charset="0"/>
                      </a:endParaRPr>
                    </a:p>
                  </a:txBody>
                  <a:tcPr marL="9525" marR="9525" marT="9525" marB="0" anchor="ctr"/>
                </a:tc>
                <a:tc gridSpan="3">
                  <a:txBody>
                    <a:bodyPr/>
                    <a:lstStyle/>
                    <a:p>
                      <a:pPr algn="ctr" fontAlgn="ctr"/>
                      <a:r>
                        <a:rPr lang="en-IN" sz="1800" u="none" strike="noStrike" dirty="0" smtClean="0"/>
                        <a:t>18.32</a:t>
                      </a:r>
                      <a:endParaRPr lang="en-IN" sz="1800" b="1" i="0" u="none" strike="noStrike" dirty="0">
                        <a:solidFill>
                          <a:srgbClr val="000000"/>
                        </a:solidFill>
                        <a:latin typeface="Times New Roman" pitchFamily="18" charset="0"/>
                        <a:cs typeface="Times New Roman" pitchFamily="18" charset="0"/>
                      </a:endParaRPr>
                    </a:p>
                  </a:txBody>
                  <a:tcPr marL="9525" marR="9525" marT="9525" marB="0" anchor="ctr"/>
                </a:tc>
                <a:tc hMerge="1">
                  <a:txBody>
                    <a:bodyPr/>
                    <a:lstStyle/>
                    <a:p>
                      <a:endParaRPr lang="en-IN"/>
                    </a:p>
                  </a:txBody>
                  <a:tcPr/>
                </a:tc>
                <a:tc hMerge="1">
                  <a:txBody>
                    <a:bodyPr/>
                    <a:lstStyle/>
                    <a:p>
                      <a:endParaRPr lang="en-IN"/>
                    </a:p>
                  </a:txBody>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129737593"/>
              </p:ext>
            </p:extLst>
          </p:nvPr>
        </p:nvGraphicFramePr>
        <p:xfrm>
          <a:off x="2423778" y="5195455"/>
          <a:ext cx="3312004" cy="401781"/>
        </p:xfrm>
        <a:graphic>
          <a:graphicData uri="http://schemas.openxmlformats.org/drawingml/2006/table">
            <a:tbl>
              <a:tblPr firstRow="1" firstCol="1" bandRow="1">
                <a:tableStyleId>{BDBED569-4797-4DF1-A0F4-6AAB3CD982D8}</a:tableStyleId>
              </a:tblPr>
              <a:tblGrid>
                <a:gridCol w="2508440">
                  <a:extLst>
                    <a:ext uri="{9D8B030D-6E8A-4147-A177-3AD203B41FA5}">
                      <a16:colId xmlns="" xmlns:a16="http://schemas.microsoft.com/office/drawing/2014/main" val="20000"/>
                    </a:ext>
                  </a:extLst>
                </a:gridCol>
                <a:gridCol w="803564">
                  <a:extLst>
                    <a:ext uri="{9D8B030D-6E8A-4147-A177-3AD203B41FA5}">
                      <a16:colId xmlns="" xmlns:a16="http://schemas.microsoft.com/office/drawing/2014/main" val="2662740984"/>
                    </a:ext>
                  </a:extLst>
                </a:gridCol>
              </a:tblGrid>
              <a:tr h="401781">
                <a:tc>
                  <a:txBody>
                    <a:bodyPr/>
                    <a:lstStyle/>
                    <a:p>
                      <a:pPr marL="45720" algn="l" defTabSz="914400" rtl="0" eaLnBrk="1" latinLnBrk="0" hangingPunct="1">
                        <a:lnSpc>
                          <a:spcPts val="1420"/>
                        </a:lnSpc>
                        <a:spcBef>
                          <a:spcPts val="280"/>
                        </a:spcBef>
                        <a:spcAft>
                          <a:spcPts val="0"/>
                        </a:spcAft>
                      </a:pPr>
                      <a:r>
                        <a:rPr lang="en-US" sz="1800" b="1" kern="1200" spc="-5" dirty="0">
                          <a:solidFill>
                            <a:srgbClr val="001F5F"/>
                          </a:solidFill>
                          <a:latin typeface="Times New Roman"/>
                          <a:ea typeface="+mn-ea"/>
                          <a:cs typeface="Times New Roman"/>
                        </a:rPr>
                        <a:t>Student Faculty Ratio</a:t>
                      </a:r>
                      <a:endParaRPr lang="en-IN" sz="1800" b="1" kern="1200" spc="-5" dirty="0">
                        <a:solidFill>
                          <a:srgbClr val="001F5F"/>
                        </a:solidFill>
                        <a:latin typeface="Times New Roman"/>
                        <a:ea typeface="+mn-ea"/>
                        <a:cs typeface="Times New Roman"/>
                      </a:endParaRPr>
                    </a:p>
                  </a:txBody>
                  <a:tcPr marL="57109" marR="57109" marT="0" marB="0" anchor="ctr"/>
                </a:tc>
                <a:tc>
                  <a:txBody>
                    <a:bodyPr/>
                    <a:lstStyle/>
                    <a:p>
                      <a:pPr marL="45720" marR="0" indent="0" algn="l" defTabSz="914400" rtl="0" eaLnBrk="1" fontAlgn="auto" latinLnBrk="0" hangingPunct="1">
                        <a:lnSpc>
                          <a:spcPts val="1420"/>
                        </a:lnSpc>
                        <a:spcBef>
                          <a:spcPts val="280"/>
                        </a:spcBef>
                        <a:spcAft>
                          <a:spcPts val="0"/>
                        </a:spcAft>
                        <a:buClrTx/>
                        <a:buSzTx/>
                        <a:buFontTx/>
                        <a:buNone/>
                        <a:tabLst/>
                        <a:defRPr/>
                      </a:pPr>
                      <a:r>
                        <a:rPr lang="en-US" sz="1800" b="1" kern="1200" spc="-5" dirty="0" smtClean="0">
                          <a:solidFill>
                            <a:srgbClr val="001F5F"/>
                          </a:solidFill>
                          <a:latin typeface="Times New Roman"/>
                          <a:ea typeface="+mn-ea"/>
                          <a:cs typeface="Times New Roman"/>
                        </a:rPr>
                        <a:t>18.32</a:t>
                      </a:r>
                      <a:endParaRPr lang="en-IN" sz="1800" b="1" kern="1200" spc="-5" dirty="0">
                        <a:solidFill>
                          <a:srgbClr val="001F5F"/>
                        </a:solidFill>
                        <a:latin typeface="Times New Roman"/>
                        <a:ea typeface="+mn-ea"/>
                        <a:cs typeface="Times New Roman"/>
                      </a:endParaRPr>
                    </a:p>
                  </a:txBody>
                  <a:tcPr marL="57109" marR="57109" marT="0" marB="0" anchor="ctr"/>
                </a:tc>
                <a:extLst>
                  <a:ext uri="{0D108BD9-81ED-4DB2-BD59-A6C34878D82A}">
                    <a16:rowId xmlns="" xmlns:a16="http://schemas.microsoft.com/office/drawing/2014/main" val="10000"/>
                  </a:ext>
                </a:extLst>
              </a:tr>
            </a:tbl>
          </a:graphicData>
        </a:graphic>
      </p:graphicFrame>
      <p:graphicFrame>
        <p:nvGraphicFramePr>
          <p:cNvPr id="11" name="Table 10"/>
          <p:cNvGraphicFramePr>
            <a:graphicFrameLocks noGrp="1"/>
          </p:cNvGraphicFramePr>
          <p:nvPr/>
        </p:nvGraphicFramePr>
        <p:xfrm>
          <a:off x="7273636" y="1461656"/>
          <a:ext cx="4627419" cy="2814320"/>
        </p:xfrm>
        <a:graphic>
          <a:graphicData uri="http://schemas.openxmlformats.org/drawingml/2006/table">
            <a:tbl>
              <a:tblPr>
                <a:tableStyleId>{ED083AE6-46FA-4A59-8FB0-9F97EB10719F}</a:tableStyleId>
              </a:tblPr>
              <a:tblGrid>
                <a:gridCol w="1011382"/>
                <a:gridCol w="623455"/>
                <a:gridCol w="651163"/>
                <a:gridCol w="595746"/>
                <a:gridCol w="1745673"/>
              </a:tblGrid>
              <a:tr h="518160">
                <a:tc>
                  <a:txBody>
                    <a:bodyPr/>
                    <a:lstStyle/>
                    <a:p>
                      <a:pPr>
                        <a:spcAft>
                          <a:spcPts val="0"/>
                        </a:spcAft>
                      </a:pPr>
                      <a:endParaRPr lang="en-US" sz="2000" dirty="0">
                        <a:latin typeface="Times New Roman"/>
                        <a:ea typeface="Verdana"/>
                        <a:cs typeface="Verdana"/>
                      </a:endParaRPr>
                    </a:p>
                  </a:txBody>
                  <a:tcPr marL="0" marR="0" marT="0" marB="0">
                    <a:solidFill>
                      <a:schemeClr val="accent5">
                        <a:lumMod val="60000"/>
                        <a:lumOff val="40000"/>
                      </a:schemeClr>
                    </a:solidFill>
                  </a:tcPr>
                </a:tc>
                <a:tc>
                  <a:txBody>
                    <a:bodyPr/>
                    <a:lstStyle/>
                    <a:p>
                      <a:pPr marL="36195" algn="ctr">
                        <a:spcBef>
                          <a:spcPts val="375"/>
                        </a:spcBef>
                        <a:spcAft>
                          <a:spcPts val="0"/>
                        </a:spcAft>
                      </a:pPr>
                      <a:r>
                        <a:rPr lang="en-US" sz="2000" dirty="0"/>
                        <a:t>X</a:t>
                      </a:r>
                      <a:endParaRPr lang="en-IN" sz="1800" dirty="0">
                        <a:latin typeface="Verdana"/>
                        <a:ea typeface="Verdana"/>
                        <a:cs typeface="Verdana"/>
                      </a:endParaRPr>
                    </a:p>
                  </a:txBody>
                  <a:tcPr marL="0" marR="0" marT="0" marB="0" anchor="ctr">
                    <a:solidFill>
                      <a:schemeClr val="accent5">
                        <a:lumMod val="60000"/>
                        <a:lumOff val="40000"/>
                      </a:schemeClr>
                    </a:solidFill>
                  </a:tcPr>
                </a:tc>
                <a:tc>
                  <a:txBody>
                    <a:bodyPr/>
                    <a:lstStyle/>
                    <a:p>
                      <a:pPr marL="36195" algn="ctr">
                        <a:spcBef>
                          <a:spcPts val="375"/>
                        </a:spcBef>
                        <a:spcAft>
                          <a:spcPts val="0"/>
                        </a:spcAft>
                      </a:pPr>
                      <a:r>
                        <a:rPr lang="en-US" sz="2000" dirty="0"/>
                        <a:t>Y</a:t>
                      </a:r>
                      <a:endParaRPr lang="en-IN" sz="1800" dirty="0">
                        <a:latin typeface="Verdana"/>
                        <a:ea typeface="Verdana"/>
                        <a:cs typeface="Verdana"/>
                      </a:endParaRPr>
                    </a:p>
                  </a:txBody>
                  <a:tcPr marL="0" marR="0" marT="0" marB="0" anchor="ctr">
                    <a:solidFill>
                      <a:schemeClr val="accent5">
                        <a:lumMod val="60000"/>
                        <a:lumOff val="40000"/>
                      </a:schemeClr>
                    </a:solidFill>
                  </a:tcPr>
                </a:tc>
                <a:tc>
                  <a:txBody>
                    <a:bodyPr/>
                    <a:lstStyle/>
                    <a:p>
                      <a:pPr marL="36830" algn="ctr">
                        <a:spcBef>
                          <a:spcPts val="375"/>
                        </a:spcBef>
                        <a:spcAft>
                          <a:spcPts val="0"/>
                        </a:spcAft>
                      </a:pPr>
                      <a:r>
                        <a:rPr lang="en-US" sz="2000" dirty="0"/>
                        <a:t>F</a:t>
                      </a:r>
                      <a:endParaRPr lang="en-IN" sz="1800" dirty="0">
                        <a:latin typeface="Verdana"/>
                        <a:ea typeface="Verdana"/>
                        <a:cs typeface="Verdana"/>
                      </a:endParaRPr>
                    </a:p>
                  </a:txBody>
                  <a:tcPr marL="0" marR="0" marT="0" marB="0" anchor="ctr">
                    <a:solidFill>
                      <a:schemeClr val="accent5">
                        <a:lumMod val="60000"/>
                        <a:lumOff val="40000"/>
                      </a:schemeClr>
                    </a:solidFill>
                  </a:tcPr>
                </a:tc>
                <a:tc>
                  <a:txBody>
                    <a:bodyPr/>
                    <a:lstStyle/>
                    <a:p>
                      <a:pPr marL="36830" algn="ctr">
                        <a:spcBef>
                          <a:spcPts val="375"/>
                        </a:spcBef>
                        <a:spcAft>
                          <a:spcPts val="0"/>
                        </a:spcAft>
                      </a:pPr>
                      <a:r>
                        <a:rPr lang="en-US" sz="1800" dirty="0"/>
                        <a:t>FQ = 2.5 x [(10X + 4Y) / F )]</a:t>
                      </a:r>
                      <a:endParaRPr lang="en-IN" sz="1600" dirty="0">
                        <a:latin typeface="Verdana"/>
                        <a:ea typeface="Verdana"/>
                        <a:cs typeface="Verdana"/>
                      </a:endParaRPr>
                    </a:p>
                  </a:txBody>
                  <a:tcPr marL="0" marR="0" marT="0" marB="0" anchor="ctr">
                    <a:solidFill>
                      <a:schemeClr val="accent5">
                        <a:lumMod val="60000"/>
                        <a:lumOff val="40000"/>
                      </a:schemeClr>
                    </a:solidFill>
                  </a:tcPr>
                </a:tc>
              </a:tr>
              <a:tr h="518160">
                <a:tc>
                  <a:txBody>
                    <a:bodyPr/>
                    <a:lstStyle/>
                    <a:p>
                      <a:pPr marL="36830">
                        <a:spcBef>
                          <a:spcPts val="425"/>
                        </a:spcBef>
                        <a:spcAft>
                          <a:spcPts val="0"/>
                        </a:spcAft>
                      </a:pPr>
                      <a:r>
                        <a:rPr lang="en-IN" sz="1800" dirty="0" smtClean="0">
                          <a:latin typeface="Times New Roman" pitchFamily="18" charset="0"/>
                          <a:ea typeface="Verdana"/>
                          <a:cs typeface="Times New Roman" pitchFamily="18" charset="0"/>
                        </a:rPr>
                        <a:t>2020-21 (CAY)</a:t>
                      </a:r>
                      <a:endParaRPr lang="en-IN" sz="1800" dirty="0">
                        <a:latin typeface="Times New Roman" pitchFamily="18" charset="0"/>
                        <a:ea typeface="Verdana"/>
                        <a:cs typeface="Times New Roman" pitchFamily="18" charset="0"/>
                      </a:endParaRPr>
                    </a:p>
                  </a:txBody>
                  <a:tcPr marL="0" marR="0" marT="0" marB="0"/>
                </a:tc>
                <a:tc>
                  <a:txBody>
                    <a:bodyPr/>
                    <a:lstStyle/>
                    <a:p>
                      <a:pPr algn="ctr">
                        <a:spcAft>
                          <a:spcPts val="0"/>
                        </a:spcAft>
                      </a:pPr>
                      <a:r>
                        <a:rPr lang="en-IN" sz="2000" dirty="0" smtClean="0">
                          <a:latin typeface="Times New Roman" pitchFamily="18" charset="0"/>
                          <a:ea typeface="Verdana"/>
                          <a:cs typeface="Times New Roman" pitchFamily="18" charset="0"/>
                        </a:rPr>
                        <a:t>03</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2000" dirty="0" smtClean="0">
                          <a:latin typeface="Times New Roman" pitchFamily="18" charset="0"/>
                          <a:ea typeface="Verdana"/>
                          <a:cs typeface="Times New Roman" pitchFamily="18" charset="0"/>
                        </a:rPr>
                        <a:t>12</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2000" dirty="0" smtClean="0">
                          <a:latin typeface="Times New Roman" pitchFamily="18" charset="0"/>
                          <a:ea typeface="Verdana"/>
                          <a:cs typeface="Times New Roman" pitchFamily="18" charset="0"/>
                        </a:rPr>
                        <a:t>12</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2000" dirty="0" smtClean="0">
                          <a:latin typeface="Times New Roman" pitchFamily="18" charset="0"/>
                          <a:ea typeface="Verdana"/>
                          <a:cs typeface="Times New Roman" pitchFamily="18" charset="0"/>
                        </a:rPr>
                        <a:t>16.25</a:t>
                      </a:r>
                      <a:endParaRPr lang="en-IN" sz="2000" dirty="0">
                        <a:latin typeface="Times New Roman" pitchFamily="18" charset="0"/>
                        <a:ea typeface="Verdana"/>
                        <a:cs typeface="Times New Roman" pitchFamily="18" charset="0"/>
                      </a:endParaRPr>
                    </a:p>
                  </a:txBody>
                  <a:tcPr marL="0" marR="0" marT="0" marB="0" anchor="ctr"/>
                </a:tc>
              </a:tr>
              <a:tr h="518160">
                <a:tc>
                  <a:txBody>
                    <a:bodyPr/>
                    <a:lstStyle/>
                    <a:p>
                      <a:pPr marL="36830">
                        <a:spcBef>
                          <a:spcPts val="425"/>
                        </a:spcBef>
                        <a:spcAft>
                          <a:spcPts val="0"/>
                        </a:spcAft>
                      </a:pPr>
                      <a:r>
                        <a:rPr lang="en-US" sz="1800" dirty="0" smtClean="0">
                          <a:latin typeface="Times New Roman" pitchFamily="18" charset="0"/>
                          <a:cs typeface="Times New Roman" pitchFamily="18" charset="0"/>
                        </a:rPr>
                        <a:t>2019-20</a:t>
                      </a:r>
                    </a:p>
                    <a:p>
                      <a:pPr marL="36830">
                        <a:spcBef>
                          <a:spcPts val="425"/>
                        </a:spcBef>
                        <a:spcAft>
                          <a:spcPts val="0"/>
                        </a:spcAft>
                      </a:pPr>
                      <a:r>
                        <a:rPr lang="en-US" sz="1800" dirty="0" smtClean="0">
                          <a:latin typeface="Times New Roman" pitchFamily="18" charset="0"/>
                          <a:cs typeface="Times New Roman" pitchFamily="18" charset="0"/>
                        </a:rPr>
                        <a:t>(CAYm1)</a:t>
                      </a:r>
                      <a:endParaRPr lang="en-IN" sz="1800" dirty="0">
                        <a:latin typeface="Times New Roman" pitchFamily="18" charset="0"/>
                        <a:ea typeface="Verdana"/>
                        <a:cs typeface="Times New Roman" pitchFamily="18" charset="0"/>
                      </a:endParaRPr>
                    </a:p>
                  </a:txBody>
                  <a:tcPr marL="0" marR="0" marT="0" marB="0"/>
                </a:tc>
                <a:tc>
                  <a:txBody>
                    <a:bodyPr/>
                    <a:lstStyle/>
                    <a:p>
                      <a:pPr algn="ctr">
                        <a:spcAft>
                          <a:spcPts val="0"/>
                        </a:spcAft>
                      </a:pPr>
                      <a:r>
                        <a:rPr lang="en-US" sz="2000" dirty="0">
                          <a:latin typeface="Times New Roman" pitchFamily="18" charset="0"/>
                          <a:cs typeface="Times New Roman" pitchFamily="18" charset="0"/>
                        </a:rPr>
                        <a:t>02</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2000" dirty="0" smtClean="0">
                          <a:latin typeface="Times New Roman" pitchFamily="18" charset="0"/>
                          <a:cs typeface="Times New Roman" pitchFamily="18" charset="0"/>
                        </a:rPr>
                        <a:t>13</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2000">
                          <a:latin typeface="Times New Roman" pitchFamily="18" charset="0"/>
                          <a:cs typeface="Times New Roman" pitchFamily="18" charset="0"/>
                        </a:rPr>
                        <a:t>12</a:t>
                      </a:r>
                      <a:endParaRPr lang="en-IN" sz="200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2000" dirty="0" smtClean="0">
                          <a:latin typeface="Times New Roman" pitchFamily="18" charset="0"/>
                          <a:ea typeface="Verdana"/>
                          <a:cs typeface="Times New Roman" pitchFamily="18" charset="0"/>
                        </a:rPr>
                        <a:t>15.00</a:t>
                      </a:r>
                      <a:endParaRPr lang="en-IN" sz="2000" dirty="0">
                        <a:latin typeface="Times New Roman" pitchFamily="18" charset="0"/>
                        <a:ea typeface="Verdana"/>
                        <a:cs typeface="Times New Roman" pitchFamily="18" charset="0"/>
                      </a:endParaRPr>
                    </a:p>
                  </a:txBody>
                  <a:tcPr marL="0" marR="0" marT="0" marB="0" anchor="ctr"/>
                </a:tc>
              </a:tr>
              <a:tr h="518160">
                <a:tc>
                  <a:txBody>
                    <a:bodyPr/>
                    <a:lstStyle/>
                    <a:p>
                      <a:pPr marL="36830">
                        <a:spcBef>
                          <a:spcPts val="425"/>
                        </a:spcBef>
                        <a:spcAft>
                          <a:spcPts val="0"/>
                        </a:spcAft>
                      </a:pPr>
                      <a:r>
                        <a:rPr lang="en-US" sz="1800" dirty="0" smtClean="0">
                          <a:latin typeface="Times New Roman" pitchFamily="18" charset="0"/>
                          <a:cs typeface="Times New Roman" pitchFamily="18" charset="0"/>
                        </a:rPr>
                        <a:t>2018-19</a:t>
                      </a:r>
                    </a:p>
                    <a:p>
                      <a:pPr marL="36830">
                        <a:spcBef>
                          <a:spcPts val="425"/>
                        </a:spcBef>
                        <a:spcAft>
                          <a:spcPts val="0"/>
                        </a:spcAft>
                      </a:pPr>
                      <a:r>
                        <a:rPr lang="en-US" sz="1800" dirty="0" smtClean="0">
                          <a:latin typeface="Times New Roman" pitchFamily="18" charset="0"/>
                          <a:cs typeface="Times New Roman" pitchFamily="18" charset="0"/>
                        </a:rPr>
                        <a:t>(CAYm2)</a:t>
                      </a:r>
                      <a:endParaRPr lang="en-IN" sz="1800" dirty="0">
                        <a:latin typeface="Times New Roman" pitchFamily="18" charset="0"/>
                        <a:ea typeface="Verdana"/>
                        <a:cs typeface="Times New Roman" pitchFamily="18" charset="0"/>
                      </a:endParaRPr>
                    </a:p>
                  </a:txBody>
                  <a:tcPr marL="0" marR="0" marT="0" marB="0"/>
                </a:tc>
                <a:tc>
                  <a:txBody>
                    <a:bodyPr/>
                    <a:lstStyle/>
                    <a:p>
                      <a:pPr algn="ctr">
                        <a:spcAft>
                          <a:spcPts val="0"/>
                        </a:spcAft>
                      </a:pPr>
                      <a:r>
                        <a:rPr lang="en-US" sz="2000" dirty="0">
                          <a:latin typeface="Times New Roman" pitchFamily="18" charset="0"/>
                          <a:cs typeface="Times New Roman" pitchFamily="18" charset="0"/>
                        </a:rPr>
                        <a:t>02</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2000" dirty="0">
                          <a:latin typeface="Times New Roman" pitchFamily="18" charset="0"/>
                          <a:cs typeface="Times New Roman" pitchFamily="18" charset="0"/>
                        </a:rPr>
                        <a:t>11</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2000" dirty="0">
                          <a:latin typeface="Times New Roman" pitchFamily="18" charset="0"/>
                          <a:cs typeface="Times New Roman" pitchFamily="18" charset="0"/>
                        </a:rPr>
                        <a:t>13</a:t>
                      </a:r>
                      <a:endParaRPr lang="en-IN" sz="200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2000" dirty="0">
                          <a:latin typeface="Times New Roman" pitchFamily="18" charset="0"/>
                          <a:cs typeface="Times New Roman" pitchFamily="18" charset="0"/>
                        </a:rPr>
                        <a:t>12.31</a:t>
                      </a:r>
                      <a:endParaRPr lang="en-IN" sz="2000" dirty="0">
                        <a:latin typeface="Times New Roman" pitchFamily="18" charset="0"/>
                        <a:ea typeface="Verdana"/>
                        <a:cs typeface="Times New Roman" pitchFamily="18" charset="0"/>
                      </a:endParaRPr>
                    </a:p>
                  </a:txBody>
                  <a:tcPr marL="0" marR="0" marT="0" marB="0" anchor="ctr"/>
                </a:tc>
              </a:tr>
              <a:tr h="518160">
                <a:tc gridSpan="4">
                  <a:txBody>
                    <a:bodyPr/>
                    <a:lstStyle/>
                    <a:p>
                      <a:pPr marL="1133475" indent="-1137920" algn="ctr">
                        <a:spcBef>
                          <a:spcPts val="370"/>
                        </a:spcBef>
                        <a:spcAft>
                          <a:spcPts val="0"/>
                        </a:spcAft>
                      </a:pPr>
                      <a:r>
                        <a:rPr lang="en-US" sz="2000" dirty="0"/>
                        <a:t>Average Assessment</a:t>
                      </a:r>
                      <a:endParaRPr lang="en-IN" sz="1800" dirty="0">
                        <a:latin typeface="Verdana"/>
                        <a:ea typeface="Verdana"/>
                        <a:cs typeface="Verdana"/>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spcAft>
                          <a:spcPts val="0"/>
                        </a:spcAft>
                      </a:pPr>
                      <a:r>
                        <a:rPr lang="en-IN" sz="2000" dirty="0" smtClean="0"/>
                        <a:t>14.52</a:t>
                      </a:r>
                      <a:endParaRPr lang="en-IN" sz="1800" dirty="0">
                        <a:latin typeface="Verdana"/>
                        <a:ea typeface="Verdana"/>
                        <a:cs typeface="Verdana"/>
                      </a:endParaRPr>
                    </a:p>
                  </a:txBody>
                  <a:tcPr marL="0" marR="0" marT="0" marB="0" anchor="ctr"/>
                </a:tc>
              </a:tr>
            </a:tbl>
          </a:graphicData>
        </a:graphic>
      </p:graphicFrame>
      <p:sp>
        <p:nvSpPr>
          <p:cNvPr id="12" name="Rectangle 1"/>
          <p:cNvSpPr>
            <a:spLocks noChangeArrowheads="1"/>
          </p:cNvSpPr>
          <p:nvPr/>
        </p:nvSpPr>
        <p:spPr bwMode="auto">
          <a:xfrm>
            <a:off x="7099688" y="4618182"/>
            <a:ext cx="482907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Where,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X is no. of regular faculty with </a:t>
            </a:r>
            <a:r>
              <a:rPr kumimoji="0" lang="en-US" b="0" i="0" u="none" strike="noStrike" cap="none" normalizeH="0" baseline="0" dirty="0" err="1" smtClean="0">
                <a:ln>
                  <a:noFill/>
                </a:ln>
                <a:solidFill>
                  <a:schemeClr val="tx1"/>
                </a:solidFill>
                <a:effectLst/>
                <a:latin typeface="Times New Roman" pitchFamily="18" charset="0"/>
                <a:ea typeface="Verdana" pitchFamily="34" charset="0"/>
                <a:cs typeface="Times New Roman" pitchFamily="18" charset="0"/>
              </a:rPr>
              <a:t>Ph.D</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Y is no. of regular faculty with </a:t>
            </a:r>
            <a:r>
              <a:rPr kumimoji="0" lang="en-US" b="0" i="0" u="none" strike="noStrike" cap="none" normalizeH="0" baseline="0" dirty="0" err="1" smtClean="0">
                <a:ln>
                  <a:noFill/>
                </a:ln>
                <a:solidFill>
                  <a:schemeClr val="tx1"/>
                </a:solidFill>
                <a:effectLst/>
                <a:latin typeface="Times New Roman" pitchFamily="18" charset="0"/>
                <a:ea typeface="Verdana" pitchFamily="34" charset="0"/>
                <a:cs typeface="Times New Roman" pitchFamily="18" charset="0"/>
              </a:rPr>
              <a:t>MTech</a:t>
            </a:r>
            <a:r>
              <a:rPr kumimoji="0" lang="en-US"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latin typeface="Times New Roman" pitchFamily="18" charset="0"/>
                <a:ea typeface="Verdana"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F is no. of regular faculty required to comply 20:1 Faculty Student ratio</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sp>
        <p:nvSpPr>
          <p:cNvPr id="14" name="Rectangle 13"/>
          <p:cNvSpPr/>
          <p:nvPr/>
        </p:nvSpPr>
        <p:spPr>
          <a:xfrm>
            <a:off x="8270339" y="983673"/>
            <a:ext cx="3325915" cy="287066"/>
          </a:xfrm>
          <a:prstGeom prst="rect">
            <a:avLst/>
          </a:prstGeom>
        </p:spPr>
        <p:txBody>
          <a:bodyPr wrap="square">
            <a:spAutoFit/>
          </a:bodyPr>
          <a:lstStyle/>
          <a:p>
            <a:pPr marL="45720">
              <a:lnSpc>
                <a:spcPts val="1420"/>
              </a:lnSpc>
              <a:spcBef>
                <a:spcPts val="280"/>
              </a:spcBef>
            </a:pPr>
            <a:r>
              <a:rPr lang="en-US" sz="2000" b="1" spc="-5" dirty="0" smtClean="0">
                <a:solidFill>
                  <a:srgbClr val="001F5F"/>
                </a:solidFill>
                <a:latin typeface="Times New Roman"/>
                <a:cs typeface="Times New Roman"/>
              </a:rPr>
              <a:t>Faculty Qualification</a:t>
            </a:r>
          </a:p>
        </p:txBody>
      </p:sp>
      <p:sp>
        <p:nvSpPr>
          <p:cNvPr id="28" name="Flowchart: Alternate Process 27"/>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29" name="Flowchart: Alternate Process 28"/>
          <p:cNvSpPr/>
          <p:nvPr/>
        </p:nvSpPr>
        <p:spPr>
          <a:xfrm>
            <a:off x="80818" y="2076912"/>
            <a:ext cx="1316182" cy="530822"/>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30" name="Flowchart: Alternate Process 29"/>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31" name="Flowchart: Alternate Process 30"/>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32" name="Flowchart: Alternate Process 31"/>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33" name="Flowchart: Alternate Process 32"/>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34" name="Flowchart: Alternate Process 33"/>
          <p:cNvSpPr/>
          <p:nvPr/>
        </p:nvSpPr>
        <p:spPr>
          <a:xfrm>
            <a:off x="153171" y="5171091"/>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18" name="Date Placeholder 17"/>
          <p:cNvSpPr>
            <a:spLocks noGrp="1"/>
          </p:cNvSpPr>
          <p:nvPr>
            <p:ph type="dt" sz="half" idx="10"/>
          </p:nvPr>
        </p:nvSpPr>
        <p:spPr/>
        <p:txBody>
          <a:bodyPr/>
          <a:lstStyle/>
          <a:p>
            <a:fld id="{D5D4A1DE-D235-4C91-BB92-25BC68FD61CD}" type="datetime5">
              <a:rPr lang="en-US" smtClean="0"/>
              <a:pPr/>
              <a:t>20-Sep-21</a:t>
            </a:fld>
            <a:endParaRPr lang="en-US"/>
          </a:p>
        </p:txBody>
      </p:sp>
      <p:sp>
        <p:nvSpPr>
          <p:cNvPr id="19" name="Slide Number Placeholder 18"/>
          <p:cNvSpPr>
            <a:spLocks noGrp="1"/>
          </p:cNvSpPr>
          <p:nvPr>
            <p:ph type="sldNum" sz="quarter" idx="12"/>
          </p:nvPr>
        </p:nvSpPr>
        <p:spPr/>
        <p:txBody>
          <a:bodyPr/>
          <a:lstStyle/>
          <a:p>
            <a:fld id="{655D1332-1337-463C-A5CC-B07214B49452}" type="slidenum">
              <a:rPr lang="en-US" smtClean="0"/>
              <a:pPr/>
              <a:t>28</a:t>
            </a:fld>
            <a:endParaRPr lang="en-US"/>
          </a:p>
        </p:txBody>
      </p:sp>
      <p:sp>
        <p:nvSpPr>
          <p:cNvPr id="20" name="Footer Placeholder 19"/>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788727" y="3068783"/>
          <a:ext cx="4890654" cy="2445913"/>
        </p:xfrm>
        <a:graphic>
          <a:graphicData uri="http://schemas.openxmlformats.org/drawingml/2006/table">
            <a:tbl>
              <a:tblPr>
                <a:tableStyleId>{E8B1032C-EA38-4F05-BA0D-38AFFFC7BED3}</a:tableStyleId>
              </a:tblPr>
              <a:tblGrid>
                <a:gridCol w="2687782"/>
                <a:gridCol w="1177636"/>
                <a:gridCol w="1025236"/>
              </a:tblGrid>
              <a:tr h="540727">
                <a:tc>
                  <a:txBody>
                    <a:bodyPr/>
                    <a:lstStyle/>
                    <a:p>
                      <a:pPr marL="36830" algn="ctr">
                        <a:spcBef>
                          <a:spcPts val="375"/>
                        </a:spcBef>
                        <a:spcAft>
                          <a:spcPts val="0"/>
                        </a:spcAft>
                      </a:pPr>
                      <a:r>
                        <a:rPr lang="en-US" sz="1800" dirty="0"/>
                        <a:t>Description</a:t>
                      </a:r>
                      <a:endParaRPr lang="en-IN" sz="1800" b="0" dirty="0">
                        <a:latin typeface="Times New Roman" pitchFamily="18" charset="0"/>
                        <a:ea typeface="Verdana"/>
                        <a:cs typeface="Times New Roman" pitchFamily="18" charset="0"/>
                      </a:endParaRPr>
                    </a:p>
                  </a:txBody>
                  <a:tcPr marL="0" marR="0" marT="0" marB="0" anchor="ctr">
                    <a:solidFill>
                      <a:schemeClr val="accent5">
                        <a:lumMod val="60000"/>
                        <a:lumOff val="40000"/>
                      </a:schemeClr>
                    </a:solidFill>
                  </a:tcPr>
                </a:tc>
                <a:tc>
                  <a:txBody>
                    <a:bodyPr/>
                    <a:lstStyle/>
                    <a:p>
                      <a:pPr marL="36830" algn="ctr">
                        <a:spcBef>
                          <a:spcPts val="375"/>
                        </a:spcBef>
                        <a:spcAft>
                          <a:spcPts val="0"/>
                        </a:spcAft>
                      </a:pPr>
                      <a:r>
                        <a:rPr lang="en-US" sz="1800" dirty="0" smtClean="0"/>
                        <a:t>2020-21</a:t>
                      </a:r>
                      <a:endParaRPr lang="en-IN" sz="1800" b="0" dirty="0">
                        <a:latin typeface="Times New Roman" pitchFamily="18" charset="0"/>
                        <a:ea typeface="Verdana"/>
                        <a:cs typeface="Times New Roman" pitchFamily="18" charset="0"/>
                      </a:endParaRPr>
                    </a:p>
                  </a:txBody>
                  <a:tcPr marL="0" marR="0" marT="0" marB="0" anchor="ctr">
                    <a:solidFill>
                      <a:schemeClr val="accent5">
                        <a:lumMod val="60000"/>
                        <a:lumOff val="40000"/>
                      </a:schemeClr>
                    </a:solidFill>
                  </a:tcPr>
                </a:tc>
                <a:tc>
                  <a:txBody>
                    <a:bodyPr/>
                    <a:lstStyle/>
                    <a:p>
                      <a:pPr marL="37465" algn="ctr">
                        <a:spcBef>
                          <a:spcPts val="375"/>
                        </a:spcBef>
                        <a:spcAft>
                          <a:spcPts val="0"/>
                        </a:spcAft>
                      </a:pPr>
                      <a:r>
                        <a:rPr lang="en-US" sz="1800" dirty="0"/>
                        <a:t>2019-20</a:t>
                      </a:r>
                      <a:endParaRPr lang="en-IN" sz="1800" b="0" dirty="0">
                        <a:latin typeface="Times New Roman" pitchFamily="18" charset="0"/>
                        <a:ea typeface="Verdana"/>
                        <a:cs typeface="Times New Roman" pitchFamily="18" charset="0"/>
                      </a:endParaRPr>
                    </a:p>
                  </a:txBody>
                  <a:tcPr marL="0" marR="0" marT="0" marB="0" anchor="ctr">
                    <a:solidFill>
                      <a:schemeClr val="accent5">
                        <a:lumMod val="60000"/>
                        <a:lumOff val="40000"/>
                      </a:schemeClr>
                    </a:solidFill>
                  </a:tcPr>
                </a:tc>
              </a:tr>
              <a:tr h="380600">
                <a:tc>
                  <a:txBody>
                    <a:bodyPr/>
                    <a:lstStyle/>
                    <a:p>
                      <a:pPr marL="36830" algn="ctr">
                        <a:spcBef>
                          <a:spcPts val="425"/>
                        </a:spcBef>
                        <a:spcAft>
                          <a:spcPts val="0"/>
                        </a:spcAft>
                      </a:pPr>
                      <a:r>
                        <a:rPr lang="en-US" sz="1800" dirty="0"/>
                        <a:t>No of Faculty Retained</a:t>
                      </a:r>
                      <a:endParaRPr lang="en-IN" sz="18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1800" b="0" dirty="0" smtClean="0">
                          <a:latin typeface="Times New Roman" pitchFamily="18" charset="0"/>
                          <a:ea typeface="Verdana"/>
                          <a:cs typeface="Times New Roman" pitchFamily="18" charset="0"/>
                        </a:rPr>
                        <a:t>11</a:t>
                      </a:r>
                      <a:endParaRPr lang="en-IN" sz="18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1800" b="0" dirty="0" smtClean="0">
                          <a:latin typeface="Times New Roman" pitchFamily="18" charset="0"/>
                          <a:ea typeface="Verdana"/>
                          <a:cs typeface="Times New Roman" pitchFamily="18" charset="0"/>
                        </a:rPr>
                        <a:t>12</a:t>
                      </a:r>
                      <a:endParaRPr lang="en-IN" sz="1800" b="0" dirty="0">
                        <a:latin typeface="Times New Roman" pitchFamily="18" charset="0"/>
                        <a:ea typeface="Verdana"/>
                        <a:cs typeface="Times New Roman" pitchFamily="18" charset="0"/>
                      </a:endParaRPr>
                    </a:p>
                  </a:txBody>
                  <a:tcPr marL="0" marR="0" marT="0" marB="0" anchor="ctr"/>
                </a:tc>
              </a:tr>
              <a:tr h="629582">
                <a:tc>
                  <a:txBody>
                    <a:bodyPr/>
                    <a:lstStyle/>
                    <a:p>
                      <a:pPr marL="36830" algn="ctr">
                        <a:spcBef>
                          <a:spcPts val="425"/>
                        </a:spcBef>
                        <a:spcAft>
                          <a:spcPts val="0"/>
                        </a:spcAft>
                      </a:pPr>
                      <a:r>
                        <a:rPr lang="en-US" sz="1800" dirty="0"/>
                        <a:t>No. of faculty in base year CAYm2 </a:t>
                      </a:r>
                      <a:r>
                        <a:rPr lang="en-US" sz="1800" dirty="0" smtClean="0"/>
                        <a:t>2018-19</a:t>
                      </a:r>
                      <a:endParaRPr lang="en-IN" sz="18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1800" b="0" dirty="0" smtClean="0">
                          <a:latin typeface="Times New Roman" pitchFamily="18" charset="0"/>
                          <a:ea typeface="Verdana"/>
                          <a:cs typeface="Times New Roman" pitchFamily="18" charset="0"/>
                        </a:rPr>
                        <a:t>13</a:t>
                      </a:r>
                      <a:endParaRPr lang="en-IN" sz="18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1800" b="0" dirty="0" smtClean="0">
                          <a:latin typeface="Times New Roman" pitchFamily="18" charset="0"/>
                          <a:ea typeface="Verdana"/>
                          <a:cs typeface="Times New Roman" pitchFamily="18" charset="0"/>
                        </a:rPr>
                        <a:t>13</a:t>
                      </a:r>
                      <a:endParaRPr lang="en-IN" sz="1800" b="0" dirty="0">
                        <a:latin typeface="Times New Roman" pitchFamily="18" charset="0"/>
                        <a:ea typeface="Verdana"/>
                        <a:cs typeface="Times New Roman" pitchFamily="18" charset="0"/>
                      </a:endParaRPr>
                    </a:p>
                  </a:txBody>
                  <a:tcPr marL="0" marR="0" marT="0" marB="0" anchor="ctr"/>
                </a:tc>
              </a:tr>
              <a:tr h="346364">
                <a:tc>
                  <a:txBody>
                    <a:bodyPr/>
                    <a:lstStyle/>
                    <a:p>
                      <a:pPr marL="36830" algn="ctr">
                        <a:spcBef>
                          <a:spcPts val="425"/>
                        </a:spcBef>
                        <a:spcAft>
                          <a:spcPts val="0"/>
                        </a:spcAft>
                      </a:pPr>
                      <a:r>
                        <a:rPr lang="en-US" sz="1800" dirty="0"/>
                        <a:t>% of Faculty Retained</a:t>
                      </a:r>
                      <a:endParaRPr lang="en-IN" sz="18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1800" b="0" dirty="0" smtClean="0">
                          <a:latin typeface="Times New Roman" pitchFamily="18" charset="0"/>
                          <a:ea typeface="Verdana"/>
                          <a:cs typeface="Times New Roman" pitchFamily="18" charset="0"/>
                        </a:rPr>
                        <a:t>85</a:t>
                      </a:r>
                      <a:endParaRPr lang="en-IN" sz="18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IN" sz="1800" b="0" dirty="0" smtClean="0">
                          <a:latin typeface="Times New Roman" pitchFamily="18" charset="0"/>
                          <a:ea typeface="Verdana"/>
                          <a:cs typeface="Times New Roman" pitchFamily="18" charset="0"/>
                        </a:rPr>
                        <a:t>92</a:t>
                      </a:r>
                      <a:endParaRPr lang="en-IN" sz="1800" b="0" dirty="0">
                        <a:latin typeface="Times New Roman" pitchFamily="18" charset="0"/>
                        <a:ea typeface="Verdana"/>
                        <a:cs typeface="Times New Roman" pitchFamily="18" charset="0"/>
                      </a:endParaRPr>
                    </a:p>
                  </a:txBody>
                  <a:tcPr marL="0" marR="0" marT="0" marB="0" anchor="ctr"/>
                </a:tc>
              </a:tr>
              <a:tr h="540727">
                <a:tc>
                  <a:txBody>
                    <a:bodyPr/>
                    <a:lstStyle/>
                    <a:p>
                      <a:pPr marL="36830" algn="ctr">
                        <a:spcBef>
                          <a:spcPts val="425"/>
                        </a:spcBef>
                        <a:spcAft>
                          <a:spcPts val="0"/>
                        </a:spcAft>
                      </a:pPr>
                      <a:r>
                        <a:rPr lang="en-US" sz="1800" dirty="0"/>
                        <a:t>Average Percentage Faculty Retention</a:t>
                      </a:r>
                      <a:endParaRPr lang="en-IN" sz="1800" b="0" dirty="0">
                        <a:latin typeface="Times New Roman" pitchFamily="18" charset="0"/>
                        <a:ea typeface="Verdana"/>
                        <a:cs typeface="Times New Roman" pitchFamily="18" charset="0"/>
                      </a:endParaRPr>
                    </a:p>
                  </a:txBody>
                  <a:tcPr marL="0" marR="0" marT="0" marB="0" anchor="ctr"/>
                </a:tc>
                <a:tc gridSpan="2">
                  <a:txBody>
                    <a:bodyPr/>
                    <a:lstStyle/>
                    <a:p>
                      <a:pPr algn="ctr">
                        <a:spcAft>
                          <a:spcPts val="0"/>
                        </a:spcAft>
                      </a:pPr>
                      <a:r>
                        <a:rPr lang="en-US" sz="1800" dirty="0" smtClean="0"/>
                        <a:t>88.50</a:t>
                      </a:r>
                      <a:endParaRPr lang="en-IN" sz="1800" b="0" dirty="0">
                        <a:latin typeface="Times New Roman" pitchFamily="18" charset="0"/>
                        <a:ea typeface="Verdana"/>
                        <a:cs typeface="Times New Roman" pitchFamily="18" charset="0"/>
                      </a:endParaRPr>
                    </a:p>
                  </a:txBody>
                  <a:tcPr marL="0" marR="0" marT="0" marB="0" anchor="ctr"/>
                </a:tc>
                <a:tc hMerge="1">
                  <a:txBody>
                    <a:bodyPr/>
                    <a:lstStyle/>
                    <a:p>
                      <a:endParaRPr lang="en-IN"/>
                    </a:p>
                  </a:txBody>
                  <a:tcPr/>
                </a:tc>
              </a:tr>
            </a:tbl>
          </a:graphicData>
        </a:graphic>
      </p:graphicFrame>
      <p:graphicFrame>
        <p:nvGraphicFramePr>
          <p:cNvPr id="10" name="Table 9"/>
          <p:cNvGraphicFramePr>
            <a:graphicFrameLocks noGrp="1"/>
          </p:cNvGraphicFramePr>
          <p:nvPr/>
        </p:nvGraphicFramePr>
        <p:xfrm>
          <a:off x="1697141" y="1230723"/>
          <a:ext cx="4689805" cy="2271707"/>
        </p:xfrm>
        <a:graphic>
          <a:graphicData uri="http://schemas.openxmlformats.org/drawingml/2006/table">
            <a:tbl>
              <a:tblPr firstRow="1" bandRow="1">
                <a:tableStyleId>{ED083AE6-46FA-4A59-8FB0-9F97EB10719F}</a:tableStyleId>
              </a:tblPr>
              <a:tblGrid>
                <a:gridCol w="1156895">
                  <a:extLst>
                    <a:ext uri="{9D8B030D-6E8A-4147-A177-3AD203B41FA5}">
                      <a16:colId xmlns:a16="http://schemas.microsoft.com/office/drawing/2014/main" xmlns="" val="20000"/>
                    </a:ext>
                  </a:extLst>
                </a:gridCol>
                <a:gridCol w="1149928">
                  <a:extLst>
                    <a:ext uri="{9D8B030D-6E8A-4147-A177-3AD203B41FA5}">
                      <a16:colId xmlns:a16="http://schemas.microsoft.com/office/drawing/2014/main" xmlns="" val="20001"/>
                    </a:ext>
                  </a:extLst>
                </a:gridCol>
                <a:gridCol w="1122218">
                  <a:extLst>
                    <a:ext uri="{9D8B030D-6E8A-4147-A177-3AD203B41FA5}">
                      <a16:colId xmlns:a16="http://schemas.microsoft.com/office/drawing/2014/main" xmlns="" val="20002"/>
                    </a:ext>
                  </a:extLst>
                </a:gridCol>
                <a:gridCol w="1260764">
                  <a:extLst>
                    <a:ext uri="{9D8B030D-6E8A-4147-A177-3AD203B41FA5}">
                      <a16:colId xmlns:a16="http://schemas.microsoft.com/office/drawing/2014/main" xmlns="" val="20003"/>
                    </a:ext>
                  </a:extLst>
                </a:gridCol>
              </a:tblGrid>
              <a:tr h="625787">
                <a:tc>
                  <a:txBody>
                    <a:bodyPr/>
                    <a:lstStyle/>
                    <a:p>
                      <a:pPr marL="0" marR="0" algn="ctr">
                        <a:lnSpc>
                          <a:spcPct val="100000"/>
                        </a:lnSpc>
                        <a:spcBef>
                          <a:spcPts val="0"/>
                        </a:spcBef>
                        <a:spcAft>
                          <a:spcPts val="0"/>
                        </a:spcAft>
                      </a:pPr>
                      <a:r>
                        <a:rPr lang="en-US" sz="1800" spc="0" dirty="0">
                          <a:solidFill>
                            <a:srgbClr val="0070C0"/>
                          </a:solidFill>
                        </a:rPr>
                        <a:t>Academic Year</a:t>
                      </a:r>
                      <a:endParaRPr lang="en-US" sz="1800" b="1" spc="0" dirty="0">
                        <a:solidFill>
                          <a:srgbClr val="0070C0"/>
                        </a:solidFill>
                        <a:latin typeface="Times New Roman" pitchFamily="18" charset="0"/>
                        <a:ea typeface="Times New Roman"/>
                        <a:cs typeface="Times New Roman" pitchFamily="18" charset="0"/>
                      </a:endParaRPr>
                    </a:p>
                  </a:txBody>
                  <a:tcPr marL="68580" marR="68580" marT="0" marB="0" anchor="ctr">
                    <a:solidFill>
                      <a:schemeClr val="accent5">
                        <a:lumMod val="60000"/>
                        <a:lumOff val="40000"/>
                      </a:schemeClr>
                    </a:solidFill>
                  </a:tcPr>
                </a:tc>
                <a:tc>
                  <a:txBody>
                    <a:bodyPr/>
                    <a:lstStyle/>
                    <a:p>
                      <a:pPr marL="0" marR="0" algn="ctr">
                        <a:lnSpc>
                          <a:spcPct val="100000"/>
                        </a:lnSpc>
                        <a:spcBef>
                          <a:spcPts val="0"/>
                        </a:spcBef>
                        <a:spcAft>
                          <a:spcPts val="0"/>
                        </a:spcAft>
                      </a:pPr>
                      <a:r>
                        <a:rPr lang="en-US" sz="1800" spc="0" dirty="0">
                          <a:solidFill>
                            <a:srgbClr val="0070C0"/>
                          </a:solidFill>
                        </a:rPr>
                        <a:t>Professors</a:t>
                      </a:r>
                      <a:endParaRPr lang="en-US" sz="1800" b="1" spc="0" dirty="0">
                        <a:solidFill>
                          <a:srgbClr val="0070C0"/>
                        </a:solidFill>
                        <a:latin typeface="Times New Roman" pitchFamily="18" charset="0"/>
                        <a:ea typeface="Times New Roman"/>
                        <a:cs typeface="Times New Roman" pitchFamily="18" charset="0"/>
                      </a:endParaRPr>
                    </a:p>
                  </a:txBody>
                  <a:tcPr marL="68580" marR="68580" marT="0" marB="0" anchor="ctr">
                    <a:solidFill>
                      <a:schemeClr val="accent5">
                        <a:lumMod val="60000"/>
                        <a:lumOff val="40000"/>
                      </a:schemeClr>
                    </a:solidFill>
                  </a:tcPr>
                </a:tc>
                <a:tc>
                  <a:txBody>
                    <a:bodyPr/>
                    <a:lstStyle/>
                    <a:p>
                      <a:pPr marL="0" marR="0" algn="ctr">
                        <a:lnSpc>
                          <a:spcPct val="100000"/>
                        </a:lnSpc>
                        <a:spcBef>
                          <a:spcPts val="0"/>
                        </a:spcBef>
                        <a:spcAft>
                          <a:spcPts val="0"/>
                        </a:spcAft>
                      </a:pPr>
                      <a:r>
                        <a:rPr lang="en-US" sz="1800" spc="0" dirty="0">
                          <a:solidFill>
                            <a:srgbClr val="0070C0"/>
                          </a:solidFill>
                        </a:rPr>
                        <a:t>Associate Professors</a:t>
                      </a:r>
                      <a:endParaRPr lang="en-US" sz="1800" b="1" spc="0" dirty="0">
                        <a:solidFill>
                          <a:srgbClr val="0070C0"/>
                        </a:solidFill>
                        <a:latin typeface="Times New Roman" pitchFamily="18" charset="0"/>
                        <a:ea typeface="Times New Roman"/>
                        <a:cs typeface="Times New Roman" pitchFamily="18" charset="0"/>
                      </a:endParaRPr>
                    </a:p>
                  </a:txBody>
                  <a:tcPr marL="68580" marR="68580" marT="0" marB="0" anchor="ctr">
                    <a:solidFill>
                      <a:schemeClr val="accent5">
                        <a:lumMod val="60000"/>
                        <a:lumOff val="40000"/>
                      </a:schemeClr>
                    </a:solidFill>
                  </a:tcPr>
                </a:tc>
                <a:tc>
                  <a:txBody>
                    <a:bodyPr/>
                    <a:lstStyle/>
                    <a:p>
                      <a:pPr marL="0" marR="0" algn="ctr">
                        <a:lnSpc>
                          <a:spcPct val="100000"/>
                        </a:lnSpc>
                        <a:spcBef>
                          <a:spcPts val="0"/>
                        </a:spcBef>
                        <a:spcAft>
                          <a:spcPts val="0"/>
                        </a:spcAft>
                      </a:pPr>
                      <a:r>
                        <a:rPr lang="en-US" sz="1800" spc="0" dirty="0">
                          <a:solidFill>
                            <a:srgbClr val="0070C0"/>
                          </a:solidFill>
                        </a:rPr>
                        <a:t>Assistant Professors</a:t>
                      </a:r>
                      <a:endParaRPr lang="en-US" sz="1800" b="1" spc="0" dirty="0">
                        <a:solidFill>
                          <a:srgbClr val="0070C0"/>
                        </a:solidFill>
                        <a:latin typeface="Times New Roman" pitchFamily="18" charset="0"/>
                        <a:ea typeface="Times New Roman"/>
                        <a:cs typeface="Times New Roman"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10000"/>
                  </a:ext>
                </a:extLst>
              </a:tr>
              <a:tr h="454080">
                <a:tc>
                  <a:txBody>
                    <a:bodyPr/>
                    <a:lstStyle/>
                    <a:p>
                      <a:pPr marL="0" marR="0" algn="ctr">
                        <a:lnSpc>
                          <a:spcPct val="100000"/>
                        </a:lnSpc>
                        <a:spcBef>
                          <a:spcPts val="0"/>
                        </a:spcBef>
                        <a:spcAft>
                          <a:spcPts val="0"/>
                        </a:spcAft>
                      </a:pPr>
                      <a:r>
                        <a:rPr lang="en-US" sz="1800" spc="0" dirty="0"/>
                        <a:t>CAY  (</a:t>
                      </a:r>
                      <a:r>
                        <a:rPr lang="en-US" sz="1800" spc="0" dirty="0" smtClean="0"/>
                        <a:t>2020-21)</a:t>
                      </a:r>
                      <a:endParaRPr lang="en-US" sz="1800" spc="0" dirty="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b="0" spc="0" dirty="0" smtClean="0">
                          <a:latin typeface="Times New Roman" pitchFamily="18" charset="0"/>
                          <a:ea typeface="Times New Roman"/>
                          <a:cs typeface="Times New Roman" pitchFamily="18" charset="0"/>
                        </a:rPr>
                        <a:t>3</a:t>
                      </a:r>
                      <a:endParaRPr lang="en-US" sz="1800" b="0" spc="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b="0" spc="0" dirty="0" smtClean="0">
                          <a:latin typeface="Times New Roman" pitchFamily="18" charset="0"/>
                          <a:ea typeface="Times New Roman"/>
                          <a:cs typeface="Times New Roman" pitchFamily="18" charset="0"/>
                        </a:rPr>
                        <a:t>0</a:t>
                      </a:r>
                      <a:endParaRPr lang="en-US" sz="1800" b="0" spc="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12</a:t>
                      </a:r>
                      <a:endParaRPr lang="en-US" sz="1800" b="0" spc="0"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10001"/>
                  </a:ext>
                </a:extLst>
              </a:tr>
              <a:tr h="454080">
                <a:tc>
                  <a:txBody>
                    <a:bodyPr/>
                    <a:lstStyle/>
                    <a:p>
                      <a:pPr marL="0" marR="0" algn="ctr">
                        <a:lnSpc>
                          <a:spcPct val="100000"/>
                        </a:lnSpc>
                        <a:spcBef>
                          <a:spcPts val="0"/>
                        </a:spcBef>
                        <a:spcAft>
                          <a:spcPts val="0"/>
                        </a:spcAft>
                      </a:pPr>
                      <a:r>
                        <a:rPr lang="en-US" sz="1800" spc="0" dirty="0" smtClean="0"/>
                        <a:t>CAYm1  </a:t>
                      </a:r>
                      <a:r>
                        <a:rPr lang="en-US" sz="1800" spc="0" dirty="0"/>
                        <a:t>(2019-20)</a:t>
                      </a:r>
                      <a:endParaRPr lang="en-US" sz="1800" spc="0" dirty="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2</a:t>
                      </a:r>
                      <a:endParaRPr lang="en-US" sz="1800" b="0" spc="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0</a:t>
                      </a:r>
                      <a:endParaRPr lang="en-US" sz="1800" b="0" spc="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14</a:t>
                      </a:r>
                      <a:endParaRPr lang="en-US" sz="1800" b="0" spc="0"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10002"/>
                  </a:ext>
                </a:extLst>
              </a:tr>
              <a:tr h="454080">
                <a:tc>
                  <a:txBody>
                    <a:bodyPr/>
                    <a:lstStyle/>
                    <a:p>
                      <a:pPr marL="0" marR="0" algn="ctr">
                        <a:lnSpc>
                          <a:spcPct val="100000"/>
                        </a:lnSpc>
                        <a:spcBef>
                          <a:spcPts val="0"/>
                        </a:spcBef>
                        <a:spcAft>
                          <a:spcPts val="0"/>
                        </a:spcAft>
                      </a:pPr>
                      <a:r>
                        <a:rPr lang="en-US" sz="1800" spc="0" dirty="0" smtClean="0"/>
                        <a:t>CAYm2</a:t>
                      </a:r>
                    </a:p>
                    <a:p>
                      <a:pPr marL="0" marR="0" algn="ctr">
                        <a:lnSpc>
                          <a:spcPct val="100000"/>
                        </a:lnSpc>
                        <a:spcBef>
                          <a:spcPts val="0"/>
                        </a:spcBef>
                        <a:spcAft>
                          <a:spcPts val="0"/>
                        </a:spcAft>
                      </a:pPr>
                      <a:r>
                        <a:rPr lang="en-US" sz="1800" spc="0" dirty="0" smtClean="0"/>
                        <a:t>(2018-19</a:t>
                      </a:r>
                      <a:r>
                        <a:rPr lang="en-US" sz="1800" spc="0" dirty="0"/>
                        <a:t>)</a:t>
                      </a:r>
                      <a:endParaRPr lang="en-US" sz="1800" spc="0" dirty="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2</a:t>
                      </a:r>
                      <a:endParaRPr lang="en-US" sz="1800" b="0" spc="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0</a:t>
                      </a:r>
                      <a:endParaRPr lang="en-US" sz="1800" b="0" spc="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1800" spc="0" dirty="0" smtClean="0"/>
                        <a:t>12</a:t>
                      </a:r>
                      <a:endParaRPr lang="en-US" sz="1800" b="0" spc="0"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11"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sp>
        <p:nvSpPr>
          <p:cNvPr id="12" name="Rectangle 11"/>
          <p:cNvSpPr/>
          <p:nvPr/>
        </p:nvSpPr>
        <p:spPr>
          <a:xfrm>
            <a:off x="8145650" y="2549236"/>
            <a:ext cx="2744024" cy="287066"/>
          </a:xfrm>
          <a:prstGeom prst="rect">
            <a:avLst/>
          </a:prstGeom>
        </p:spPr>
        <p:txBody>
          <a:bodyPr wrap="square">
            <a:spAutoFit/>
          </a:bodyPr>
          <a:lstStyle/>
          <a:p>
            <a:pPr marL="45720">
              <a:lnSpc>
                <a:spcPts val="1420"/>
              </a:lnSpc>
              <a:spcBef>
                <a:spcPts val="280"/>
              </a:spcBef>
            </a:pPr>
            <a:r>
              <a:rPr lang="en-US" sz="2000" b="1" spc="-5" dirty="0" smtClean="0">
                <a:solidFill>
                  <a:srgbClr val="001F5F"/>
                </a:solidFill>
                <a:latin typeface="Times New Roman"/>
                <a:cs typeface="Times New Roman"/>
              </a:rPr>
              <a:t>Faculty Retention</a:t>
            </a:r>
            <a:endParaRPr lang="en-IN" sz="2000" b="1" spc="-5" dirty="0">
              <a:solidFill>
                <a:srgbClr val="001F5F"/>
              </a:solidFill>
              <a:latin typeface="Times New Roman"/>
              <a:cs typeface="Times New Roman"/>
            </a:endParaRPr>
          </a:p>
        </p:txBody>
      </p:sp>
      <p:sp>
        <p:nvSpPr>
          <p:cNvPr id="13" name="Rectangle 12"/>
          <p:cNvSpPr/>
          <p:nvPr/>
        </p:nvSpPr>
        <p:spPr>
          <a:xfrm>
            <a:off x="2520703" y="3906982"/>
            <a:ext cx="3603005" cy="271869"/>
          </a:xfrm>
          <a:prstGeom prst="rect">
            <a:avLst/>
          </a:prstGeom>
        </p:spPr>
        <p:txBody>
          <a:bodyPr wrap="square">
            <a:spAutoFit/>
          </a:bodyPr>
          <a:lstStyle/>
          <a:p>
            <a:pPr marL="45720">
              <a:lnSpc>
                <a:spcPts val="1420"/>
              </a:lnSpc>
              <a:spcBef>
                <a:spcPts val="280"/>
              </a:spcBef>
            </a:pPr>
            <a:r>
              <a:rPr lang="en-US" sz="2000" b="1" spc="-5" dirty="0" smtClean="0">
                <a:solidFill>
                  <a:srgbClr val="001F5F"/>
                </a:solidFill>
                <a:latin typeface="Times New Roman"/>
                <a:cs typeface="Times New Roman"/>
              </a:rPr>
              <a:t>Faculty Cadre Proportion</a:t>
            </a:r>
            <a:endParaRPr lang="en-IN" sz="2000" b="1" spc="-5" dirty="0">
              <a:solidFill>
                <a:srgbClr val="001F5F"/>
              </a:solidFill>
              <a:latin typeface="Times New Roman"/>
              <a:cs typeface="Times New Roman"/>
            </a:endParaRPr>
          </a:p>
        </p:txBody>
      </p:sp>
      <p:sp>
        <p:nvSpPr>
          <p:cNvPr id="20" name="Flowchart: Alternate Process 19"/>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83130" y="2933071"/>
            <a:ext cx="1288471" cy="51286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23" name="Flowchart: Alternate Process 22"/>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24" name="Flowchart: Alternate Process 23"/>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25" name="Flowchart: Alternate Process 24"/>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26" name="Flowchart: Alternate Process 25"/>
          <p:cNvSpPr/>
          <p:nvPr/>
        </p:nvSpPr>
        <p:spPr>
          <a:xfrm>
            <a:off x="153171" y="5171091"/>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17" name="Date Placeholder 16"/>
          <p:cNvSpPr>
            <a:spLocks noGrp="1"/>
          </p:cNvSpPr>
          <p:nvPr>
            <p:ph type="dt" sz="half" idx="10"/>
          </p:nvPr>
        </p:nvSpPr>
        <p:spPr/>
        <p:txBody>
          <a:bodyPr/>
          <a:lstStyle/>
          <a:p>
            <a:fld id="{4402C54D-24E6-4C7B-8D95-7144D967FCC5}" type="datetime5">
              <a:rPr lang="en-US" smtClean="0"/>
              <a:pPr/>
              <a:t>20-Sep-21</a:t>
            </a:fld>
            <a:endParaRPr lang="en-US"/>
          </a:p>
        </p:txBody>
      </p:sp>
      <p:sp>
        <p:nvSpPr>
          <p:cNvPr id="18" name="Slide Number Placeholder 17"/>
          <p:cNvSpPr>
            <a:spLocks noGrp="1"/>
          </p:cNvSpPr>
          <p:nvPr>
            <p:ph type="sldNum" sz="quarter" idx="12"/>
          </p:nvPr>
        </p:nvSpPr>
        <p:spPr/>
        <p:txBody>
          <a:bodyPr/>
          <a:lstStyle/>
          <a:p>
            <a:fld id="{655D1332-1337-463C-A5CC-B07214B49452}" type="slidenum">
              <a:rPr lang="en-US" smtClean="0"/>
              <a:pPr/>
              <a:t>29</a:t>
            </a:fld>
            <a:endParaRPr lang="en-US"/>
          </a:p>
        </p:txBody>
      </p:sp>
      <p:sp>
        <p:nvSpPr>
          <p:cNvPr id="19" name="Footer Placeholder 18"/>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67346" y="938825"/>
          <a:ext cx="4599710" cy="2478220"/>
        </p:xfrm>
        <a:graphic>
          <a:graphicData uri="http://schemas.openxmlformats.org/drawingml/2006/table">
            <a:tbl>
              <a:tblPr firstRow="1" bandRow="1">
                <a:tableStyleId>{5DA37D80-6434-44D0-A028-1B22A696006F}</a:tableStyleId>
              </a:tblPr>
              <a:tblGrid>
                <a:gridCol w="1781164"/>
                <a:gridCol w="2818546"/>
              </a:tblGrid>
              <a:tr h="515902">
                <a:tc>
                  <a:txBody>
                    <a:bodyPr/>
                    <a:lstStyle/>
                    <a:p>
                      <a:pPr eaLnBrk="1" hangingPunct="1"/>
                      <a:r>
                        <a:rPr lang="en-US" altLang="en-US" sz="1800" b="0" dirty="0" smtClean="0"/>
                        <a:t>Department Establishment           </a:t>
                      </a:r>
                      <a:endParaRPr lang="en-US" b="0" dirty="0">
                        <a:latin typeface="Book Antiqua" pitchFamily="18" charset="0"/>
                      </a:endParaRPr>
                    </a:p>
                  </a:txBody>
                  <a:tcPr/>
                </a:tc>
                <a:tc>
                  <a:txBody>
                    <a:bodyPr/>
                    <a:lstStyle/>
                    <a:p>
                      <a:r>
                        <a:rPr lang="en-US" altLang="en-US" sz="1800" b="0" dirty="0" smtClean="0"/>
                        <a:t> 2009-10</a:t>
                      </a:r>
                      <a:endParaRPr lang="en-US" b="0" dirty="0">
                        <a:latin typeface="Book Antiqua" pitchFamily="18" charset="0"/>
                      </a:endParaRPr>
                    </a:p>
                  </a:txBody>
                  <a:tcPr/>
                </a:tc>
              </a:tr>
              <a:tr h="3912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Approved by </a:t>
                      </a:r>
                      <a:endParaRPr lang="en-US" b="0" dirty="0">
                        <a:latin typeface="Book Antiqua" pitchFamily="18" charset="0"/>
                      </a:endParaRPr>
                    </a:p>
                  </a:txBody>
                  <a:tcPr/>
                </a:tc>
                <a:tc>
                  <a:txBody>
                    <a:bodyPr/>
                    <a:lstStyle/>
                    <a:p>
                      <a:r>
                        <a:rPr lang="en-US" altLang="en-US" sz="1800" dirty="0" smtClean="0"/>
                        <a:t>AICTE, New Delhi.</a:t>
                      </a:r>
                      <a:endParaRPr lang="en-US" b="0" dirty="0">
                        <a:latin typeface="Book Antiqua" pitchFamily="18" charset="0"/>
                      </a:endParaRPr>
                    </a:p>
                  </a:txBody>
                  <a:tcPr/>
                </a:tc>
              </a:tr>
              <a:tr h="441088">
                <a:tc>
                  <a:txBody>
                    <a:bodyPr/>
                    <a:lstStyle/>
                    <a:p>
                      <a:r>
                        <a:rPr lang="en-US" altLang="en-US" sz="1800" dirty="0" smtClean="0"/>
                        <a:t>Recognized by </a:t>
                      </a:r>
                      <a:endParaRPr lang="en-US" b="0" dirty="0">
                        <a:latin typeface="Book Antiqua" pitchFamily="18" charset="0"/>
                      </a:endParaRPr>
                    </a:p>
                  </a:txBody>
                  <a:tcPr/>
                </a:tc>
                <a:tc>
                  <a:txBody>
                    <a:bodyPr/>
                    <a:lstStyle/>
                    <a:p>
                      <a:r>
                        <a:rPr lang="en-US" altLang="en-US" sz="1800" dirty="0" smtClean="0"/>
                        <a:t>Government of  Karnataka</a:t>
                      </a:r>
                      <a:endParaRPr lang="en-US" b="0" dirty="0">
                        <a:latin typeface="Book Antiqua" pitchFamily="18" charset="0"/>
                      </a:endParaRPr>
                    </a:p>
                  </a:txBody>
                  <a:tcPr/>
                </a:tc>
              </a:tr>
              <a:tr h="490965">
                <a:tc>
                  <a:txBody>
                    <a:bodyPr/>
                    <a:lstStyle/>
                    <a:p>
                      <a:pPr eaLnBrk="1" hangingPunct="1"/>
                      <a:r>
                        <a:rPr lang="en-US" altLang="en-US" sz="1800" dirty="0" smtClean="0"/>
                        <a:t>Affiliation	      	 </a:t>
                      </a:r>
                      <a:endParaRPr lang="en-US" b="0" dirty="0">
                        <a:latin typeface="Book Antiqua" pitchFamily="18" charset="0"/>
                      </a:endParaRPr>
                    </a:p>
                  </a:txBody>
                  <a:tcPr/>
                </a:tc>
                <a:tc>
                  <a:txBody>
                    <a:bodyPr/>
                    <a:lstStyle/>
                    <a:p>
                      <a:pPr eaLnBrk="1" hangingPunct="1"/>
                      <a:r>
                        <a:rPr lang="en-US" altLang="en-US" sz="1800" dirty="0" err="1" smtClean="0"/>
                        <a:t>Visvesvaraya</a:t>
                      </a:r>
                      <a:r>
                        <a:rPr lang="en-US" altLang="en-US" sz="1800" dirty="0" smtClean="0"/>
                        <a:t> Technological University ,  </a:t>
                      </a:r>
                      <a:r>
                        <a:rPr lang="en-US" altLang="en-US" sz="1800" dirty="0" err="1" smtClean="0"/>
                        <a:t>Belagavi</a:t>
                      </a:r>
                      <a:r>
                        <a:rPr lang="en-US" altLang="en-US" sz="1800" dirty="0" smtClean="0"/>
                        <a:t>.</a:t>
                      </a:r>
                      <a:endParaRPr lang="en-US" altLang="en-US" sz="1800" b="0" dirty="0" smtClean="0">
                        <a:solidFill>
                          <a:schemeClr val="tx2">
                            <a:lumMod val="75000"/>
                          </a:schemeClr>
                        </a:solidFill>
                        <a:latin typeface="Book Antiqua" pitchFamily="18" charset="0"/>
                        <a:cs typeface="Times New Roman" pitchFamily="18" charset="0"/>
                      </a:endParaRPr>
                    </a:p>
                  </a:txBody>
                  <a:tcPr/>
                </a:tc>
              </a:tr>
              <a:tr h="347459">
                <a:tc>
                  <a:txBody>
                    <a:bodyPr/>
                    <a:lstStyle/>
                    <a:p>
                      <a:r>
                        <a:rPr lang="en-US" altLang="en-US" sz="1800" dirty="0" smtClean="0"/>
                        <a:t>Intake	</a:t>
                      </a:r>
                      <a:endParaRPr lang="en-US" b="0" dirty="0">
                        <a:latin typeface="Book Antiqua" pitchFamily="18" charset="0"/>
                      </a:endParaRPr>
                    </a:p>
                  </a:txBody>
                  <a:tcPr/>
                </a:tc>
                <a:tc>
                  <a:txBody>
                    <a:bodyPr/>
                    <a:lstStyle/>
                    <a:p>
                      <a:r>
                        <a:rPr lang="en-US" altLang="en-US" sz="1800" dirty="0" smtClean="0"/>
                        <a:t>60</a:t>
                      </a:r>
                      <a:endParaRPr lang="en-US" b="0" dirty="0">
                        <a:latin typeface="Book Antiqua" pitchFamily="18" charset="0"/>
                      </a:endParaRPr>
                    </a:p>
                  </a:txBody>
                  <a:tcPr/>
                </a:tc>
              </a:tr>
            </a:tbl>
          </a:graphicData>
        </a:graphic>
      </p:graphicFrame>
      <p:graphicFrame>
        <p:nvGraphicFramePr>
          <p:cNvPr id="6" name="Table 5"/>
          <p:cNvGraphicFramePr>
            <a:graphicFrameLocks noGrp="1"/>
          </p:cNvGraphicFramePr>
          <p:nvPr/>
        </p:nvGraphicFramePr>
        <p:xfrm>
          <a:off x="1898073" y="4087091"/>
          <a:ext cx="5514109" cy="2024576"/>
        </p:xfrm>
        <a:graphic>
          <a:graphicData uri="http://schemas.openxmlformats.org/drawingml/2006/table">
            <a:tbl>
              <a:tblPr firstRow="1" bandRow="1">
                <a:tableStyleId>{93296810-A885-4BE3-A3E7-6D5BEEA58F35}</a:tableStyleId>
              </a:tblPr>
              <a:tblGrid>
                <a:gridCol w="2050472"/>
                <a:gridCol w="734291"/>
                <a:gridCol w="1756064"/>
                <a:gridCol w="973282"/>
              </a:tblGrid>
              <a:tr h="38792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pc="-7" dirty="0" smtClean="0"/>
                        <a:t>INFRASTRUCTURE FACILITIES  </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91844">
                <a:tc>
                  <a:txBody>
                    <a:bodyPr/>
                    <a:lstStyle/>
                    <a:p>
                      <a:r>
                        <a:rPr lang="en-US" dirty="0" smtClean="0"/>
                        <a:t>Class Rooms</a:t>
                      </a:r>
                      <a:endParaRPr lang="en-US" dirty="0">
                        <a:latin typeface="Book Antiqua" pitchFamily="18" charset="0"/>
                      </a:endParaRPr>
                    </a:p>
                  </a:txBody>
                  <a:tcPr/>
                </a:tc>
                <a:tc>
                  <a:txBody>
                    <a:bodyPr/>
                    <a:lstStyle/>
                    <a:p>
                      <a:pPr algn="ctr"/>
                      <a:r>
                        <a:rPr lang="en-US" dirty="0" smtClean="0"/>
                        <a:t>05</a:t>
                      </a:r>
                      <a:endParaRPr lang="en-US" dirty="0">
                        <a:latin typeface="Book Antiqua" pitchFamily="18" charset="0"/>
                      </a:endParaRPr>
                    </a:p>
                  </a:txBody>
                  <a:tcPr/>
                </a:tc>
                <a:tc>
                  <a:txBody>
                    <a:bodyPr/>
                    <a:lstStyle/>
                    <a:p>
                      <a:r>
                        <a:rPr lang="en-US" dirty="0" smtClean="0"/>
                        <a:t>Staff Rooms</a:t>
                      </a:r>
                      <a:endParaRPr lang="en-US" dirty="0">
                        <a:latin typeface="Book Antiqua" pitchFamily="18" charset="0"/>
                      </a:endParaRPr>
                    </a:p>
                  </a:txBody>
                  <a:tcPr/>
                </a:tc>
                <a:tc>
                  <a:txBody>
                    <a:bodyPr/>
                    <a:lstStyle/>
                    <a:p>
                      <a:pPr algn="ctr"/>
                      <a:r>
                        <a:rPr lang="en-US" dirty="0" smtClean="0"/>
                        <a:t>03</a:t>
                      </a:r>
                      <a:endParaRPr lang="en-US" dirty="0">
                        <a:latin typeface="Book Antiqua" pitchFamily="18" charset="0"/>
                      </a:endParaRPr>
                    </a:p>
                  </a:txBody>
                  <a:tcPr anchor="ctr"/>
                </a:tc>
              </a:tr>
              <a:tr h="391844">
                <a:tc>
                  <a:txBody>
                    <a:bodyPr/>
                    <a:lstStyle/>
                    <a:p>
                      <a:r>
                        <a:rPr lang="en-US" dirty="0" smtClean="0"/>
                        <a:t>Seminar hall</a:t>
                      </a:r>
                      <a:endParaRPr lang="en-US" dirty="0">
                        <a:latin typeface="Book Antiqua" pitchFamily="18" charset="0"/>
                      </a:endParaRPr>
                    </a:p>
                  </a:txBody>
                  <a:tcPr/>
                </a:tc>
                <a:tc>
                  <a:txBody>
                    <a:bodyPr/>
                    <a:lstStyle/>
                    <a:p>
                      <a:pPr algn="ctr"/>
                      <a:r>
                        <a:rPr lang="en-US" dirty="0" smtClean="0"/>
                        <a:t>01</a:t>
                      </a:r>
                      <a:endParaRPr lang="en-US" dirty="0">
                        <a:latin typeface="Book Antiqua" pitchFamily="18" charset="0"/>
                      </a:endParaRPr>
                    </a:p>
                  </a:txBody>
                  <a:tcPr/>
                </a:tc>
                <a:tc>
                  <a:txBody>
                    <a:bodyPr/>
                    <a:lstStyle/>
                    <a:p>
                      <a:r>
                        <a:rPr lang="en-US" dirty="0" smtClean="0"/>
                        <a:t>Dept Library</a:t>
                      </a:r>
                      <a:endParaRPr lang="en-US" dirty="0">
                        <a:latin typeface="Book Antiqua" pitchFamily="18" charset="0"/>
                      </a:endParaRPr>
                    </a:p>
                  </a:txBody>
                  <a:tcPr/>
                </a:tc>
                <a:tc>
                  <a:txBody>
                    <a:bodyPr/>
                    <a:lstStyle/>
                    <a:p>
                      <a:pPr algn="ctr"/>
                      <a:r>
                        <a:rPr lang="en-US" dirty="0" smtClean="0"/>
                        <a:t>01</a:t>
                      </a:r>
                      <a:endParaRPr lang="en-US" dirty="0">
                        <a:latin typeface="Book Antiqua" pitchFamily="18" charset="0"/>
                      </a:endParaRPr>
                    </a:p>
                  </a:txBody>
                  <a:tcPr anchor="ctr"/>
                </a:tc>
              </a:tr>
              <a:tr h="391844">
                <a:tc>
                  <a:txBody>
                    <a:bodyPr/>
                    <a:lstStyle/>
                    <a:p>
                      <a:r>
                        <a:rPr lang="en-US" dirty="0" smtClean="0"/>
                        <a:t>Laboratories</a:t>
                      </a:r>
                      <a:endParaRPr lang="en-US" dirty="0">
                        <a:latin typeface="Book Antiqua" pitchFamily="18" charset="0"/>
                      </a:endParaRPr>
                    </a:p>
                  </a:txBody>
                  <a:tcPr/>
                </a:tc>
                <a:tc>
                  <a:txBody>
                    <a:bodyPr/>
                    <a:lstStyle/>
                    <a:p>
                      <a:pPr algn="ctr"/>
                      <a:r>
                        <a:rPr lang="en-US" dirty="0" smtClean="0"/>
                        <a:t>07</a:t>
                      </a:r>
                      <a:endParaRPr lang="en-US" dirty="0">
                        <a:latin typeface="Book Antiqua" pitchFamily="18" charset="0"/>
                      </a:endParaRPr>
                    </a:p>
                  </a:txBody>
                  <a:tcPr/>
                </a:tc>
                <a:tc>
                  <a:txBody>
                    <a:bodyPr/>
                    <a:lstStyle/>
                    <a:p>
                      <a:r>
                        <a:rPr lang="en-US" dirty="0" smtClean="0"/>
                        <a:t>Model Room</a:t>
                      </a:r>
                      <a:endParaRPr lang="en-US" dirty="0">
                        <a:latin typeface="Book Antiqua" pitchFamily="18" charset="0"/>
                      </a:endParaRPr>
                    </a:p>
                  </a:txBody>
                  <a:tcPr/>
                </a:tc>
                <a:tc>
                  <a:txBody>
                    <a:bodyPr/>
                    <a:lstStyle/>
                    <a:p>
                      <a:pPr algn="ctr"/>
                      <a:r>
                        <a:rPr lang="en-US" dirty="0" smtClean="0"/>
                        <a:t>01</a:t>
                      </a:r>
                      <a:endParaRPr lang="en-US" dirty="0">
                        <a:latin typeface="Book Antiqua" pitchFamily="18" charset="0"/>
                      </a:endParaRPr>
                    </a:p>
                  </a:txBody>
                  <a:tcPr anchor="ctr"/>
                </a:tc>
              </a:tr>
              <a:tr h="391844">
                <a:tc>
                  <a:txBody>
                    <a:bodyPr/>
                    <a:lstStyle/>
                    <a:p>
                      <a:r>
                        <a:rPr lang="en-US" dirty="0" smtClean="0"/>
                        <a:t>HOD Chamber</a:t>
                      </a:r>
                      <a:endParaRPr lang="en-US" dirty="0">
                        <a:latin typeface="Book Antiqua" pitchFamily="18" charset="0"/>
                      </a:endParaRPr>
                    </a:p>
                  </a:txBody>
                  <a:tcPr/>
                </a:tc>
                <a:tc>
                  <a:txBody>
                    <a:bodyPr/>
                    <a:lstStyle/>
                    <a:p>
                      <a:pPr algn="ctr"/>
                      <a:r>
                        <a:rPr lang="en-US" dirty="0" smtClean="0"/>
                        <a:t>01</a:t>
                      </a:r>
                      <a:endParaRPr lang="en-US" dirty="0">
                        <a:latin typeface="Book Antiqua" pitchFamily="18" charset="0"/>
                      </a:endParaRPr>
                    </a:p>
                  </a:txBody>
                  <a:tcPr/>
                </a:tc>
                <a:tc>
                  <a:txBody>
                    <a:bodyPr/>
                    <a:lstStyle/>
                    <a:p>
                      <a:r>
                        <a:rPr lang="en-US" dirty="0" smtClean="0"/>
                        <a:t>Project lab</a:t>
                      </a:r>
                      <a:endParaRPr lang="en-US" dirty="0">
                        <a:latin typeface="Book Antiqua" pitchFamily="18" charset="0"/>
                      </a:endParaRPr>
                    </a:p>
                  </a:txBody>
                  <a:tcPr/>
                </a:tc>
                <a:tc>
                  <a:txBody>
                    <a:bodyPr/>
                    <a:lstStyle/>
                    <a:p>
                      <a:pPr algn="ctr"/>
                      <a:r>
                        <a:rPr lang="en-US" dirty="0" smtClean="0"/>
                        <a:t>01</a:t>
                      </a:r>
                      <a:endParaRPr lang="en-US" dirty="0">
                        <a:latin typeface="Book Antiqua" pitchFamily="18" charset="0"/>
                      </a:endParaRPr>
                    </a:p>
                  </a:txBody>
                  <a:tcPr anchor="ctr"/>
                </a:tc>
              </a:tr>
            </a:tbl>
          </a:graphicData>
        </a:graphic>
      </p:graphicFrame>
      <p:sp>
        <p:nvSpPr>
          <p:cNvPr id="9" name="Title 1"/>
          <p:cNvSpPr txBox="1">
            <a:spLocks/>
          </p:cNvSpPr>
          <p:nvPr/>
        </p:nvSpPr>
        <p:spPr>
          <a:xfrm>
            <a:off x="7033499" y="895413"/>
            <a:ext cx="4900663" cy="379205"/>
          </a:xfrm>
          <a:prstGeom prst="rect">
            <a:avLst/>
          </a:prstGeom>
        </p:spPr>
        <p:style>
          <a:lnRef idx="1">
            <a:schemeClr val="accent6"/>
          </a:lnRef>
          <a:fillRef idx="2">
            <a:schemeClr val="accent6"/>
          </a:fillRef>
          <a:effectRef idx="1">
            <a:schemeClr val="accent6"/>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200" b="1" dirty="0">
                <a:solidFill>
                  <a:schemeClr val="tx1"/>
                </a:solidFill>
                <a:latin typeface="Times New Roman" pitchFamily="18" charset="0"/>
                <a:cs typeface="Times New Roman" pitchFamily="18" charset="0"/>
              </a:rPr>
              <a:t>TEACHING STAFF DETAILS</a:t>
            </a:r>
            <a:endParaRPr lang="en-US" sz="1200" dirty="0">
              <a:solidFill>
                <a:schemeClr val="tx1"/>
              </a:solidFill>
              <a:latin typeface="Times New Roman" pitchFamily="18" charset="0"/>
              <a:cs typeface="Times New Roman" pitchFamily="18" charset="0"/>
            </a:endParaRPr>
          </a:p>
        </p:txBody>
      </p:sp>
      <p:graphicFrame>
        <p:nvGraphicFramePr>
          <p:cNvPr id="10" name="object 16"/>
          <p:cNvGraphicFramePr>
            <a:graphicFrameLocks noGrp="1"/>
          </p:cNvGraphicFramePr>
          <p:nvPr>
            <p:extLst>
              <p:ext uri="{D42A27DB-BD31-4B8C-83A1-F6EECF244321}">
                <p14:modId xmlns:p14="http://schemas.microsoft.com/office/powerpoint/2010/main" xmlns="" val="3662726462"/>
              </p:ext>
            </p:extLst>
          </p:nvPr>
        </p:nvGraphicFramePr>
        <p:xfrm>
          <a:off x="7360593" y="1343891"/>
          <a:ext cx="4224136" cy="2646217"/>
        </p:xfrm>
        <a:graphic>
          <a:graphicData uri="http://schemas.openxmlformats.org/drawingml/2006/table">
            <a:tbl>
              <a:tblPr firstRow="1" bandRow="1">
                <a:tableStyleId>{2D5ABB26-0587-4C30-8999-92F81FD0307C}</a:tableStyleId>
              </a:tblPr>
              <a:tblGrid>
                <a:gridCol w="1773092">
                  <a:extLst>
                    <a:ext uri="{9D8B030D-6E8A-4147-A177-3AD203B41FA5}">
                      <a16:colId xmlns:a16="http://schemas.microsoft.com/office/drawing/2014/main" xmlns="" val="20000"/>
                    </a:ext>
                  </a:extLst>
                </a:gridCol>
                <a:gridCol w="811515">
                  <a:extLst>
                    <a:ext uri="{9D8B030D-6E8A-4147-A177-3AD203B41FA5}">
                      <a16:colId xmlns:a16="http://schemas.microsoft.com/office/drawing/2014/main" xmlns="" val="964374673"/>
                    </a:ext>
                  </a:extLst>
                </a:gridCol>
                <a:gridCol w="803489">
                  <a:extLst>
                    <a:ext uri="{9D8B030D-6E8A-4147-A177-3AD203B41FA5}">
                      <a16:colId xmlns:a16="http://schemas.microsoft.com/office/drawing/2014/main" xmlns="" val="20001"/>
                    </a:ext>
                  </a:extLst>
                </a:gridCol>
                <a:gridCol w="836040">
                  <a:extLst>
                    <a:ext uri="{9D8B030D-6E8A-4147-A177-3AD203B41FA5}">
                      <a16:colId xmlns:a16="http://schemas.microsoft.com/office/drawing/2014/main" xmlns="" val="20002"/>
                    </a:ext>
                  </a:extLst>
                </a:gridCol>
              </a:tblGrid>
              <a:tr h="513882">
                <a:tc>
                  <a:txBody>
                    <a:bodyPr/>
                    <a:lstStyle/>
                    <a:p>
                      <a:pPr>
                        <a:lnSpc>
                          <a:spcPct val="100000"/>
                        </a:lnSpc>
                      </a:pPr>
                      <a:endParaRPr sz="14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marR="0" indent="0" algn="ctr" defTabSz="914400" rtl="0" eaLnBrk="1" fontAlgn="auto" latinLnBrk="0" hangingPunct="1">
                        <a:lnSpc>
                          <a:spcPts val="1425"/>
                        </a:lnSpc>
                        <a:spcBef>
                          <a:spcPts val="275"/>
                        </a:spcBef>
                        <a:spcAft>
                          <a:spcPts val="0"/>
                        </a:spcAft>
                        <a:buClrTx/>
                        <a:buSzTx/>
                        <a:buFontTx/>
                        <a:buNone/>
                        <a:tabLst/>
                        <a:defRPr/>
                      </a:pPr>
                      <a:r>
                        <a:rPr lang="en-US" sz="1500" b="1" spc="-5" dirty="0">
                          <a:solidFill>
                            <a:srgbClr val="001F5F"/>
                          </a:solidFill>
                          <a:latin typeface="Times New Roman"/>
                          <a:cs typeface="Times New Roman"/>
                        </a:rPr>
                        <a:t>2020-21</a:t>
                      </a:r>
                      <a:endParaRPr lang="en-US" sz="1500" dirty="0">
                        <a:latin typeface="Times New Roman"/>
                        <a:cs typeface="Times New Roman"/>
                      </a:endParaRPr>
                    </a:p>
                  </a:txBody>
                  <a:tcPr marL="0" marR="0" marT="46567"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ts val="1425"/>
                        </a:lnSpc>
                        <a:spcBef>
                          <a:spcPts val="275"/>
                        </a:spcBef>
                      </a:pPr>
                      <a:r>
                        <a:rPr lang="en-US" sz="1500" b="1" spc="-5" dirty="0">
                          <a:solidFill>
                            <a:srgbClr val="001F5F"/>
                          </a:solidFill>
                          <a:latin typeface="Times New Roman"/>
                          <a:cs typeface="Times New Roman"/>
                        </a:rPr>
                        <a:t>2019-20</a:t>
                      </a:r>
                      <a:endParaRPr sz="1500" dirty="0">
                        <a:latin typeface="Times New Roman"/>
                        <a:cs typeface="Times New Roman"/>
                      </a:endParaRPr>
                    </a:p>
                  </a:txBody>
                  <a:tcPr marL="0" marR="0" marT="46567"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1270" algn="ctr">
                        <a:lnSpc>
                          <a:spcPts val="1425"/>
                        </a:lnSpc>
                        <a:spcBef>
                          <a:spcPts val="275"/>
                        </a:spcBef>
                      </a:pPr>
                      <a:r>
                        <a:rPr sz="1500" b="1" spc="-5" dirty="0">
                          <a:solidFill>
                            <a:srgbClr val="001F5F"/>
                          </a:solidFill>
                          <a:latin typeface="Times New Roman"/>
                          <a:cs typeface="Times New Roman"/>
                        </a:rPr>
                        <a:t>201</a:t>
                      </a:r>
                      <a:r>
                        <a:rPr lang="en-US" sz="1500" b="1" spc="-5" dirty="0">
                          <a:solidFill>
                            <a:srgbClr val="001F5F"/>
                          </a:solidFill>
                          <a:latin typeface="Times New Roman"/>
                          <a:cs typeface="Times New Roman"/>
                        </a:rPr>
                        <a:t>8</a:t>
                      </a:r>
                      <a:r>
                        <a:rPr sz="1500" b="1" spc="-5" dirty="0">
                          <a:solidFill>
                            <a:srgbClr val="001F5F"/>
                          </a:solidFill>
                          <a:latin typeface="Times New Roman"/>
                          <a:cs typeface="Times New Roman"/>
                        </a:rPr>
                        <a:t>-1</a:t>
                      </a:r>
                      <a:r>
                        <a:rPr lang="en-US" sz="1500" b="1" spc="-5" dirty="0">
                          <a:solidFill>
                            <a:srgbClr val="001F5F"/>
                          </a:solidFill>
                          <a:latin typeface="Times New Roman"/>
                          <a:cs typeface="Times New Roman"/>
                        </a:rPr>
                        <a:t>9</a:t>
                      </a:r>
                      <a:endParaRPr sz="1500" dirty="0">
                        <a:latin typeface="Times New Roman"/>
                        <a:cs typeface="Times New Roman"/>
                      </a:endParaRPr>
                    </a:p>
                  </a:txBody>
                  <a:tcPr marL="0" marR="0" marT="46567"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362421">
                <a:tc>
                  <a:txBody>
                    <a:bodyPr/>
                    <a:lstStyle/>
                    <a:p>
                      <a:pPr marL="45720">
                        <a:lnSpc>
                          <a:spcPts val="1425"/>
                        </a:lnSpc>
                        <a:spcBef>
                          <a:spcPts val="275"/>
                        </a:spcBef>
                      </a:pPr>
                      <a:r>
                        <a:rPr sz="1600" b="1" spc="-5" smtClean="0">
                          <a:solidFill>
                            <a:srgbClr val="001F5F"/>
                          </a:solidFill>
                          <a:latin typeface="Times New Roman" pitchFamily="18" charset="0"/>
                          <a:cs typeface="Times New Roman" pitchFamily="18" charset="0"/>
                        </a:rPr>
                        <a:t>No</a:t>
                      </a:r>
                      <a:r>
                        <a:rPr sz="1600" b="1" spc="-5" dirty="0">
                          <a:solidFill>
                            <a:srgbClr val="001F5F"/>
                          </a:solidFill>
                          <a:latin typeface="Times New Roman" pitchFamily="18" charset="0"/>
                          <a:cs typeface="Times New Roman" pitchFamily="18" charset="0"/>
                        </a:rPr>
                        <a:t>. </a:t>
                      </a:r>
                      <a:r>
                        <a:rPr sz="1600" b="1" dirty="0">
                          <a:solidFill>
                            <a:srgbClr val="001F5F"/>
                          </a:solidFill>
                          <a:latin typeface="Times New Roman" pitchFamily="18" charset="0"/>
                          <a:cs typeface="Times New Roman" pitchFamily="18" charset="0"/>
                        </a:rPr>
                        <a:t>of</a:t>
                      </a:r>
                      <a:r>
                        <a:rPr sz="1600" b="1" spc="-20" dirty="0">
                          <a:solidFill>
                            <a:srgbClr val="001F5F"/>
                          </a:solidFill>
                          <a:latin typeface="Times New Roman" pitchFamily="18" charset="0"/>
                          <a:cs typeface="Times New Roman" pitchFamily="18" charset="0"/>
                        </a:rPr>
                        <a:t> </a:t>
                      </a:r>
                      <a:r>
                        <a:rPr sz="1600" b="1" spc="-5" dirty="0">
                          <a:solidFill>
                            <a:srgbClr val="001F5F"/>
                          </a:solidFill>
                          <a:latin typeface="Times New Roman" pitchFamily="18" charset="0"/>
                          <a:cs typeface="Times New Roman" pitchFamily="18" charset="0"/>
                        </a:rPr>
                        <a:t>Faculty</a:t>
                      </a:r>
                      <a:endParaRPr sz="1600" b="1" dirty="0">
                        <a:latin typeface="Times New Roman" pitchFamily="18" charset="0"/>
                        <a:cs typeface="Times New Roman" pitchFamily="18" charset="0"/>
                      </a:endParaRPr>
                    </a:p>
                  </a:txBody>
                  <a:tcPr marL="0" marR="0" marT="46567"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5"/>
                        </a:lnSpc>
                        <a:spcBef>
                          <a:spcPts val="275"/>
                        </a:spcBef>
                      </a:pPr>
                      <a:r>
                        <a:rPr lang="en-IN" sz="1500" dirty="0" smtClean="0">
                          <a:latin typeface="Times New Roman"/>
                          <a:cs typeface="Times New Roman"/>
                        </a:rPr>
                        <a:t>15</a:t>
                      </a:r>
                      <a:endParaRPr sz="1500" dirty="0">
                        <a:latin typeface="Times New Roman"/>
                        <a:cs typeface="Times New Roman"/>
                      </a:endParaRPr>
                    </a:p>
                  </a:txBody>
                  <a:tcPr marL="0" marR="0" marT="46567"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425"/>
                        </a:lnSpc>
                        <a:spcBef>
                          <a:spcPts val="275"/>
                        </a:spcBef>
                      </a:pPr>
                      <a:r>
                        <a:rPr lang="en-IN" sz="1500" dirty="0" smtClean="0">
                          <a:latin typeface="Times New Roman"/>
                          <a:cs typeface="Times New Roman"/>
                        </a:rPr>
                        <a:t>16</a:t>
                      </a:r>
                      <a:endParaRPr sz="1500" dirty="0">
                        <a:latin typeface="Times New Roman"/>
                        <a:cs typeface="Times New Roman"/>
                      </a:endParaRPr>
                    </a:p>
                  </a:txBody>
                  <a:tcPr marL="0" marR="0" marT="46567"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35" algn="ctr">
                        <a:lnSpc>
                          <a:spcPts val="1425"/>
                        </a:lnSpc>
                        <a:spcBef>
                          <a:spcPts val="275"/>
                        </a:spcBef>
                      </a:pPr>
                      <a:r>
                        <a:rPr lang="en-IN" sz="1500" dirty="0" smtClean="0">
                          <a:latin typeface="Times New Roman"/>
                          <a:cs typeface="Times New Roman"/>
                        </a:rPr>
                        <a:t>14</a:t>
                      </a:r>
                      <a:endParaRPr sz="1500" dirty="0">
                        <a:latin typeface="Times New Roman"/>
                        <a:cs typeface="Times New Roman"/>
                      </a:endParaRPr>
                    </a:p>
                  </a:txBody>
                  <a:tcPr marL="0" marR="0" marT="46567"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363503">
                <a:tc>
                  <a:txBody>
                    <a:bodyPr/>
                    <a:lstStyle/>
                    <a:p>
                      <a:pPr marL="45720">
                        <a:lnSpc>
                          <a:spcPts val="1420"/>
                        </a:lnSpc>
                        <a:spcBef>
                          <a:spcPts val="280"/>
                        </a:spcBef>
                      </a:pPr>
                      <a:r>
                        <a:rPr sz="1600" b="1" spc="-5" dirty="0">
                          <a:solidFill>
                            <a:srgbClr val="001F5F"/>
                          </a:solidFill>
                          <a:latin typeface="Times New Roman" pitchFamily="18" charset="0"/>
                          <a:cs typeface="Times New Roman" pitchFamily="18" charset="0"/>
                        </a:rPr>
                        <a:t>No. </a:t>
                      </a:r>
                      <a:r>
                        <a:rPr sz="1600" b="1" dirty="0">
                          <a:solidFill>
                            <a:srgbClr val="001F5F"/>
                          </a:solidFill>
                          <a:latin typeface="Times New Roman" pitchFamily="18" charset="0"/>
                          <a:cs typeface="Times New Roman" pitchFamily="18" charset="0"/>
                        </a:rPr>
                        <a:t>of</a:t>
                      </a:r>
                      <a:r>
                        <a:rPr sz="1600" b="1" spc="-20" dirty="0">
                          <a:solidFill>
                            <a:srgbClr val="001F5F"/>
                          </a:solidFill>
                          <a:latin typeface="Times New Roman" pitchFamily="18" charset="0"/>
                          <a:cs typeface="Times New Roman" pitchFamily="18" charset="0"/>
                        </a:rPr>
                        <a:t> </a:t>
                      </a:r>
                      <a:r>
                        <a:rPr sz="1600" b="1" spc="-5" dirty="0">
                          <a:solidFill>
                            <a:srgbClr val="001F5F"/>
                          </a:solidFill>
                          <a:latin typeface="Times New Roman" pitchFamily="18" charset="0"/>
                          <a:cs typeface="Times New Roman" pitchFamily="18" charset="0"/>
                        </a:rPr>
                        <a:t>Professors</a:t>
                      </a:r>
                      <a:endParaRPr sz="1600" b="1" dirty="0">
                        <a:latin typeface="Times New Roman" pitchFamily="18" charset="0"/>
                        <a:cs typeface="Times New Roman" pitchFamily="18" charset="0"/>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0"/>
                        </a:lnSpc>
                        <a:spcBef>
                          <a:spcPts val="280"/>
                        </a:spcBef>
                      </a:pPr>
                      <a:r>
                        <a:rPr lang="en-IN" sz="1500" dirty="0" smtClean="0">
                          <a:latin typeface="Times New Roman"/>
                          <a:cs typeface="Times New Roman"/>
                        </a:rPr>
                        <a:t>03</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514963">
                <a:tc>
                  <a:txBody>
                    <a:bodyPr/>
                    <a:lstStyle/>
                    <a:p>
                      <a:pPr marL="45720">
                        <a:lnSpc>
                          <a:spcPts val="1420"/>
                        </a:lnSpc>
                        <a:spcBef>
                          <a:spcPts val="280"/>
                        </a:spcBef>
                      </a:pPr>
                      <a:r>
                        <a:rPr sz="1600" b="1" spc="-5" dirty="0">
                          <a:solidFill>
                            <a:srgbClr val="001F5F"/>
                          </a:solidFill>
                          <a:latin typeface="Times New Roman" pitchFamily="18" charset="0"/>
                          <a:cs typeface="Times New Roman" pitchFamily="18" charset="0"/>
                        </a:rPr>
                        <a:t>No. </a:t>
                      </a:r>
                      <a:r>
                        <a:rPr sz="1600" b="1" dirty="0">
                          <a:solidFill>
                            <a:srgbClr val="001F5F"/>
                          </a:solidFill>
                          <a:latin typeface="Times New Roman" pitchFamily="18" charset="0"/>
                          <a:cs typeface="Times New Roman" pitchFamily="18" charset="0"/>
                        </a:rPr>
                        <a:t>of </a:t>
                      </a:r>
                      <a:r>
                        <a:rPr sz="1600" b="1" spc="-5" dirty="0">
                          <a:solidFill>
                            <a:srgbClr val="001F5F"/>
                          </a:solidFill>
                          <a:latin typeface="Times New Roman" pitchFamily="18" charset="0"/>
                          <a:cs typeface="Times New Roman" pitchFamily="18" charset="0"/>
                        </a:rPr>
                        <a:t>Associate</a:t>
                      </a:r>
                      <a:r>
                        <a:rPr sz="1600" b="1" spc="-80" dirty="0">
                          <a:solidFill>
                            <a:srgbClr val="001F5F"/>
                          </a:solidFill>
                          <a:latin typeface="Times New Roman" pitchFamily="18" charset="0"/>
                          <a:cs typeface="Times New Roman" pitchFamily="18" charset="0"/>
                        </a:rPr>
                        <a:t> </a:t>
                      </a:r>
                      <a:r>
                        <a:rPr sz="1600" b="1" spc="-5" dirty="0">
                          <a:solidFill>
                            <a:srgbClr val="001F5F"/>
                          </a:solidFill>
                          <a:latin typeface="Times New Roman" pitchFamily="18" charset="0"/>
                          <a:cs typeface="Times New Roman" pitchFamily="18" charset="0"/>
                        </a:rPr>
                        <a:t>Professors</a:t>
                      </a:r>
                      <a:endParaRPr sz="1600" b="1" dirty="0">
                        <a:latin typeface="Times New Roman" pitchFamily="18" charset="0"/>
                        <a:cs typeface="Times New Roman" pitchFamily="18" charset="0"/>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527945">
                <a:tc>
                  <a:txBody>
                    <a:bodyPr/>
                    <a:lstStyle/>
                    <a:p>
                      <a:pPr marL="45720">
                        <a:lnSpc>
                          <a:spcPts val="1420"/>
                        </a:lnSpc>
                        <a:spcBef>
                          <a:spcPts val="280"/>
                        </a:spcBef>
                      </a:pPr>
                      <a:r>
                        <a:rPr sz="1600" b="1" spc="-5" dirty="0">
                          <a:solidFill>
                            <a:srgbClr val="001F5F"/>
                          </a:solidFill>
                          <a:latin typeface="Times New Roman" pitchFamily="18" charset="0"/>
                          <a:cs typeface="Times New Roman" pitchFamily="18" charset="0"/>
                        </a:rPr>
                        <a:t>No. </a:t>
                      </a:r>
                      <a:r>
                        <a:rPr sz="1600" b="1" dirty="0">
                          <a:solidFill>
                            <a:srgbClr val="001F5F"/>
                          </a:solidFill>
                          <a:latin typeface="Times New Roman" pitchFamily="18" charset="0"/>
                          <a:cs typeface="Times New Roman" pitchFamily="18" charset="0"/>
                        </a:rPr>
                        <a:t>of </a:t>
                      </a:r>
                      <a:r>
                        <a:rPr sz="1600" b="1" spc="-5" dirty="0">
                          <a:solidFill>
                            <a:srgbClr val="001F5F"/>
                          </a:solidFill>
                          <a:latin typeface="Times New Roman" pitchFamily="18" charset="0"/>
                          <a:cs typeface="Times New Roman" pitchFamily="18" charset="0"/>
                        </a:rPr>
                        <a:t>Assistant</a:t>
                      </a:r>
                      <a:r>
                        <a:rPr sz="1600" b="1" spc="-95" dirty="0">
                          <a:solidFill>
                            <a:srgbClr val="001F5F"/>
                          </a:solidFill>
                          <a:latin typeface="Times New Roman" pitchFamily="18" charset="0"/>
                          <a:cs typeface="Times New Roman" pitchFamily="18" charset="0"/>
                        </a:rPr>
                        <a:t> </a:t>
                      </a:r>
                      <a:r>
                        <a:rPr sz="1600" b="1" spc="-5" dirty="0">
                          <a:solidFill>
                            <a:srgbClr val="001F5F"/>
                          </a:solidFill>
                          <a:latin typeface="Times New Roman" pitchFamily="18" charset="0"/>
                          <a:cs typeface="Times New Roman" pitchFamily="18" charset="0"/>
                        </a:rPr>
                        <a:t>Professors</a:t>
                      </a:r>
                      <a:endParaRPr sz="1600" b="1" dirty="0">
                        <a:latin typeface="Times New Roman" pitchFamily="18" charset="0"/>
                        <a:cs typeface="Times New Roman" pitchFamily="18" charset="0"/>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0"/>
                        </a:lnSpc>
                        <a:spcBef>
                          <a:spcPts val="280"/>
                        </a:spcBef>
                      </a:pPr>
                      <a:r>
                        <a:rPr lang="en-IN" sz="1500" dirty="0" smtClean="0">
                          <a:latin typeface="Times New Roman"/>
                          <a:cs typeface="Times New Roman"/>
                        </a:rPr>
                        <a:t>10</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420"/>
                        </a:lnSpc>
                        <a:spcBef>
                          <a:spcPts val="280"/>
                        </a:spcBef>
                      </a:pPr>
                      <a:r>
                        <a:rPr lang="en-IN" sz="1500" dirty="0" smtClean="0">
                          <a:latin typeface="Times New Roman"/>
                          <a:cs typeface="Times New Roman"/>
                        </a:rPr>
                        <a:t>12</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35" algn="ctr">
                        <a:lnSpc>
                          <a:spcPts val="1420"/>
                        </a:lnSpc>
                        <a:spcBef>
                          <a:spcPts val="280"/>
                        </a:spcBef>
                      </a:pPr>
                      <a:r>
                        <a:rPr lang="en-IN" sz="1500" dirty="0" smtClean="0">
                          <a:latin typeface="Times New Roman"/>
                          <a:cs typeface="Times New Roman"/>
                        </a:rPr>
                        <a:t>10</a:t>
                      </a:r>
                      <a:endParaRPr sz="1500" dirty="0">
                        <a:latin typeface="Times New Roman"/>
                        <a:cs typeface="Times New Roman"/>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r h="363503">
                <a:tc>
                  <a:txBody>
                    <a:bodyPr/>
                    <a:lstStyle/>
                    <a:p>
                      <a:pPr marL="45720">
                        <a:lnSpc>
                          <a:spcPts val="1420"/>
                        </a:lnSpc>
                        <a:spcBef>
                          <a:spcPts val="280"/>
                        </a:spcBef>
                      </a:pPr>
                      <a:r>
                        <a:rPr sz="1600" b="1" spc="-5" dirty="0">
                          <a:solidFill>
                            <a:srgbClr val="001F5F"/>
                          </a:solidFill>
                          <a:latin typeface="Times New Roman" pitchFamily="18" charset="0"/>
                          <a:cs typeface="Times New Roman" pitchFamily="18" charset="0"/>
                        </a:rPr>
                        <a:t>No. </a:t>
                      </a:r>
                      <a:r>
                        <a:rPr sz="1600" b="1" dirty="0">
                          <a:solidFill>
                            <a:srgbClr val="001F5F"/>
                          </a:solidFill>
                          <a:latin typeface="Times New Roman" pitchFamily="18" charset="0"/>
                          <a:cs typeface="Times New Roman" pitchFamily="18" charset="0"/>
                        </a:rPr>
                        <a:t>of</a:t>
                      </a:r>
                      <a:r>
                        <a:rPr sz="1600" b="1" spc="275" dirty="0">
                          <a:solidFill>
                            <a:srgbClr val="001F5F"/>
                          </a:solidFill>
                          <a:latin typeface="Times New Roman" pitchFamily="18" charset="0"/>
                          <a:cs typeface="Times New Roman" pitchFamily="18" charset="0"/>
                        </a:rPr>
                        <a:t> </a:t>
                      </a:r>
                      <a:r>
                        <a:rPr sz="1600" b="1" spc="-5" dirty="0">
                          <a:solidFill>
                            <a:srgbClr val="001F5F"/>
                          </a:solidFill>
                          <a:latin typeface="Times New Roman" pitchFamily="18" charset="0"/>
                          <a:cs typeface="Times New Roman" pitchFamily="18" charset="0"/>
                        </a:rPr>
                        <a:t>Ph.D.</a:t>
                      </a:r>
                      <a:endParaRPr sz="1600" b="1" dirty="0">
                        <a:latin typeface="Times New Roman" pitchFamily="18" charset="0"/>
                        <a:cs typeface="Times New Roman" pitchFamily="18" charset="0"/>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0"/>
                        </a:lnSpc>
                        <a:spcBef>
                          <a:spcPts val="280"/>
                        </a:spcBef>
                      </a:pPr>
                      <a:r>
                        <a:rPr lang="en-IN" sz="1500" dirty="0" smtClean="0">
                          <a:latin typeface="Times New Roman"/>
                          <a:cs typeface="Times New Roman"/>
                        </a:rPr>
                        <a:t>03</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35" algn="ctr">
                        <a:lnSpc>
                          <a:spcPts val="1420"/>
                        </a:lnSpc>
                        <a:spcBef>
                          <a:spcPts val="280"/>
                        </a:spcBef>
                      </a:pPr>
                      <a:r>
                        <a:rPr lang="en-IN" sz="1500" dirty="0" smtClean="0">
                          <a:latin typeface="Times New Roman"/>
                          <a:cs typeface="Times New Roman"/>
                        </a:rPr>
                        <a:t>02</a:t>
                      </a:r>
                      <a:endParaRPr sz="1500" dirty="0">
                        <a:latin typeface="Times New Roman"/>
                        <a:cs typeface="Times New Roman"/>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5"/>
                  </a:ext>
                </a:extLst>
              </a:tr>
            </a:tbl>
          </a:graphicData>
        </a:graphic>
      </p:graphicFrame>
      <p:sp>
        <p:nvSpPr>
          <p:cNvPr id="11" name="Title 1"/>
          <p:cNvSpPr txBox="1">
            <a:spLocks/>
          </p:cNvSpPr>
          <p:nvPr/>
        </p:nvSpPr>
        <p:spPr>
          <a:xfrm>
            <a:off x="8243454" y="4087091"/>
            <a:ext cx="3574473" cy="489688"/>
          </a:xfrm>
          <a:prstGeom prst="rect">
            <a:avLst/>
          </a:prstGeom>
        </p:spPr>
        <p:style>
          <a:lnRef idx="1">
            <a:schemeClr val="accent6"/>
          </a:lnRef>
          <a:fillRef idx="2">
            <a:schemeClr val="accent6"/>
          </a:fillRef>
          <a:effectRef idx="1">
            <a:schemeClr val="accent6"/>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200" b="1" dirty="0">
                <a:solidFill>
                  <a:schemeClr val="tx1"/>
                </a:solidFill>
                <a:latin typeface="Times New Roman" pitchFamily="18" charset="0"/>
                <a:cs typeface="Times New Roman" pitchFamily="18" charset="0"/>
              </a:rPr>
              <a:t>NON TEACHING STAFF DETAILS</a:t>
            </a:r>
            <a:endParaRPr lang="en-US" sz="1200" dirty="0">
              <a:solidFill>
                <a:schemeClr val="tx1"/>
              </a:solidFill>
              <a:latin typeface="Times New Roman" pitchFamily="18" charset="0"/>
              <a:cs typeface="Times New Roman" pitchFamily="18" charset="0"/>
            </a:endParaRPr>
          </a:p>
        </p:txBody>
      </p:sp>
      <p:graphicFrame>
        <p:nvGraphicFramePr>
          <p:cNvPr id="12" name="object 16"/>
          <p:cNvGraphicFramePr>
            <a:graphicFrameLocks noGrp="1"/>
          </p:cNvGraphicFramePr>
          <p:nvPr>
            <p:extLst>
              <p:ext uri="{D42A27DB-BD31-4B8C-83A1-F6EECF244321}">
                <p14:modId xmlns:p14="http://schemas.microsoft.com/office/powerpoint/2010/main" xmlns="" val="4206223044"/>
              </p:ext>
            </p:extLst>
          </p:nvPr>
        </p:nvGraphicFramePr>
        <p:xfrm>
          <a:off x="8271163" y="4731329"/>
          <a:ext cx="3528290" cy="1156853"/>
        </p:xfrm>
        <a:graphic>
          <a:graphicData uri="http://schemas.openxmlformats.org/drawingml/2006/table">
            <a:tbl>
              <a:tblPr firstRow="1" bandRow="1">
                <a:tableStyleId>{2D5ABB26-0587-4C30-8999-92F81FD0307C}</a:tableStyleId>
              </a:tblPr>
              <a:tblGrid>
                <a:gridCol w="2420477">
                  <a:extLst>
                    <a:ext uri="{9D8B030D-6E8A-4147-A177-3AD203B41FA5}">
                      <a16:colId xmlns:a16="http://schemas.microsoft.com/office/drawing/2014/main" xmlns="" val="20000"/>
                    </a:ext>
                  </a:extLst>
                </a:gridCol>
                <a:gridCol w="1107813">
                  <a:extLst>
                    <a:ext uri="{9D8B030D-6E8A-4147-A177-3AD203B41FA5}">
                      <a16:colId xmlns:a16="http://schemas.microsoft.com/office/drawing/2014/main" xmlns="" val="964374673"/>
                    </a:ext>
                  </a:extLst>
                </a:gridCol>
              </a:tblGrid>
              <a:tr h="588816">
                <a:tc>
                  <a:txBody>
                    <a:bodyPr/>
                    <a:lstStyle/>
                    <a:p>
                      <a:pPr marL="45720">
                        <a:lnSpc>
                          <a:spcPts val="1425"/>
                        </a:lnSpc>
                        <a:spcBef>
                          <a:spcPts val="275"/>
                        </a:spcBef>
                      </a:pPr>
                      <a:r>
                        <a:rPr lang="en-US" sz="1600" spc="-5" dirty="0">
                          <a:solidFill>
                            <a:srgbClr val="001F5F"/>
                          </a:solidFill>
                          <a:latin typeface="Times New Roman"/>
                          <a:cs typeface="Times New Roman"/>
                        </a:rPr>
                        <a:t>No. of Lab </a:t>
                      </a:r>
                      <a:r>
                        <a:rPr lang="en-US" sz="1600" spc="-5" dirty="0" smtClean="0">
                          <a:solidFill>
                            <a:srgbClr val="001F5F"/>
                          </a:solidFill>
                          <a:latin typeface="Times New Roman"/>
                          <a:cs typeface="Times New Roman"/>
                        </a:rPr>
                        <a:t>Instructors</a:t>
                      </a:r>
                      <a:endParaRPr sz="1600" dirty="0">
                        <a:latin typeface="Times New Roman"/>
                        <a:cs typeface="Times New Roman"/>
                      </a:endParaRPr>
                    </a:p>
                  </a:txBody>
                  <a:tcPr marL="0" marR="0" marT="46567"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5"/>
                        </a:lnSpc>
                        <a:spcBef>
                          <a:spcPts val="275"/>
                        </a:spcBef>
                      </a:pPr>
                      <a:r>
                        <a:rPr lang="en-IN" sz="1600" dirty="0" smtClean="0">
                          <a:latin typeface="Times New Roman"/>
                          <a:cs typeface="Times New Roman"/>
                        </a:rPr>
                        <a:t>04</a:t>
                      </a:r>
                      <a:endParaRPr sz="1600" dirty="0">
                        <a:latin typeface="Times New Roman"/>
                        <a:cs typeface="Times New Roman"/>
                      </a:endParaRPr>
                    </a:p>
                  </a:txBody>
                  <a:tcPr marL="0" marR="0" marT="46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8037">
                <a:tc>
                  <a:txBody>
                    <a:bodyPr/>
                    <a:lstStyle/>
                    <a:p>
                      <a:pPr marL="45720">
                        <a:lnSpc>
                          <a:spcPts val="1420"/>
                        </a:lnSpc>
                        <a:spcBef>
                          <a:spcPts val="280"/>
                        </a:spcBef>
                      </a:pPr>
                      <a:r>
                        <a:rPr lang="en-US" sz="1600" spc="-5" dirty="0">
                          <a:solidFill>
                            <a:srgbClr val="001F5F"/>
                          </a:solidFill>
                          <a:latin typeface="Times New Roman"/>
                          <a:cs typeface="Times New Roman"/>
                        </a:rPr>
                        <a:t>No. of </a:t>
                      </a:r>
                      <a:r>
                        <a:rPr lang="en-US" sz="1600" spc="-5" dirty="0" err="1" smtClean="0">
                          <a:solidFill>
                            <a:srgbClr val="001F5F"/>
                          </a:solidFill>
                          <a:latin typeface="Times New Roman"/>
                          <a:cs typeface="Times New Roman"/>
                        </a:rPr>
                        <a:t>Attender</a:t>
                      </a:r>
                      <a:r>
                        <a:rPr lang="en-US" sz="1600" spc="-5" dirty="0" smtClean="0">
                          <a:solidFill>
                            <a:srgbClr val="001F5F"/>
                          </a:solidFill>
                          <a:latin typeface="Times New Roman"/>
                          <a:cs typeface="Times New Roman"/>
                        </a:rPr>
                        <a:t>/Helper</a:t>
                      </a:r>
                      <a:endParaRPr sz="1600" dirty="0">
                        <a:latin typeface="Times New Roman"/>
                        <a:cs typeface="Times New Roman"/>
                      </a:endParaRPr>
                    </a:p>
                  </a:txBody>
                  <a:tcPr marL="0" marR="0" marT="4741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635" algn="ctr">
                        <a:lnSpc>
                          <a:spcPts val="1420"/>
                        </a:lnSpc>
                        <a:spcBef>
                          <a:spcPts val="280"/>
                        </a:spcBef>
                      </a:pPr>
                      <a:r>
                        <a:rPr lang="en-IN" sz="1600" dirty="0" smtClean="0">
                          <a:latin typeface="Times New Roman"/>
                          <a:cs typeface="Times New Roman"/>
                        </a:rPr>
                        <a:t>01</a:t>
                      </a:r>
                      <a:endParaRPr sz="1600" dirty="0">
                        <a:latin typeface="Times New Roman"/>
                        <a:cs typeface="Times New Roman"/>
                      </a:endParaRPr>
                    </a:p>
                  </a:txBody>
                  <a:tcPr marL="0" marR="0" marT="47413"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7" name="Rectangle 13"/>
          <p:cNvSpPr/>
          <p:nvPr/>
        </p:nvSpPr>
        <p:spPr>
          <a:xfrm>
            <a:off x="1723171" y="21862"/>
            <a:ext cx="93423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IN" sz="4000" i="0" u="none" strike="noStrike" kern="1200" normalizeH="0" baseline="0" noProof="0" dirty="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Introduction</a:t>
            </a:r>
          </a:p>
        </p:txBody>
      </p:sp>
      <p:sp>
        <p:nvSpPr>
          <p:cNvPr id="23" name="Flowchart: Alternate Process 22"/>
          <p:cNvSpPr/>
          <p:nvPr/>
        </p:nvSpPr>
        <p:spPr>
          <a:xfrm>
            <a:off x="110840" y="1385455"/>
            <a:ext cx="1246909" cy="7342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HOD Profile</a:t>
            </a:r>
            <a:endParaRPr lang="en-IN" sz="1400" dirty="0">
              <a:solidFill>
                <a:srgbClr val="002060"/>
              </a:solidFill>
              <a:latin typeface="Times New Roman" pitchFamily="18" charset="0"/>
              <a:cs typeface="Times New Roman" pitchFamily="18" charset="0"/>
            </a:endParaRPr>
          </a:p>
        </p:txBody>
      </p:sp>
      <p:sp>
        <p:nvSpPr>
          <p:cNvPr id="24" name="Flowchart: Alternate Process 23"/>
          <p:cNvSpPr/>
          <p:nvPr/>
        </p:nvSpPr>
        <p:spPr>
          <a:xfrm>
            <a:off x="55420" y="3380510"/>
            <a:ext cx="1330035"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Department achievements</a:t>
            </a:r>
            <a:endParaRPr lang="en-IN" sz="1200" dirty="0">
              <a:solidFill>
                <a:srgbClr val="002060"/>
              </a:solidFill>
              <a:latin typeface="Times New Roman" pitchFamily="18" charset="0"/>
              <a:cs typeface="Times New Roman" pitchFamily="18" charset="0"/>
            </a:endParaRPr>
          </a:p>
        </p:txBody>
      </p:sp>
      <p:sp>
        <p:nvSpPr>
          <p:cNvPr id="25" name="Flowchart: Alternate Process 24"/>
          <p:cNvSpPr/>
          <p:nvPr/>
        </p:nvSpPr>
        <p:spPr>
          <a:xfrm>
            <a:off x="41566" y="2341418"/>
            <a:ext cx="1343890" cy="77585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Department Profile</a:t>
            </a:r>
            <a:endParaRPr lang="en-IN" sz="1400" dirty="0">
              <a:solidFill>
                <a:srgbClr val="002060"/>
              </a:solidFill>
              <a:latin typeface="Times New Roman" pitchFamily="18" charset="0"/>
              <a:cs typeface="Times New Roman" pitchFamily="18" charset="0"/>
            </a:endParaRPr>
          </a:p>
        </p:txBody>
      </p:sp>
      <p:sp>
        <p:nvSpPr>
          <p:cNvPr id="26" name="Flowchart: Alternate Process 25"/>
          <p:cNvSpPr/>
          <p:nvPr/>
        </p:nvSpPr>
        <p:spPr>
          <a:xfrm>
            <a:off x="69276" y="4447311"/>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Faculty</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27" name="Flowchart: Alternate Process 26"/>
          <p:cNvSpPr/>
          <p:nvPr/>
        </p:nvSpPr>
        <p:spPr>
          <a:xfrm>
            <a:off x="83127" y="5486402"/>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Students</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18" name="Date Placeholder 17"/>
          <p:cNvSpPr>
            <a:spLocks noGrp="1"/>
          </p:cNvSpPr>
          <p:nvPr>
            <p:ph type="dt" sz="half" idx="10"/>
          </p:nvPr>
        </p:nvSpPr>
        <p:spPr/>
        <p:txBody>
          <a:bodyPr/>
          <a:lstStyle/>
          <a:p>
            <a:fld id="{FCB0DA2D-5B19-4D8C-A93B-9AF51AFBE43F}" type="datetime5">
              <a:rPr lang="en-US" smtClean="0"/>
              <a:pPr/>
              <a:t>20-Sep-21</a:t>
            </a:fld>
            <a:endParaRPr lang="en-US"/>
          </a:p>
        </p:txBody>
      </p:sp>
      <p:sp>
        <p:nvSpPr>
          <p:cNvPr id="19" name="Slide Number Placeholder 18"/>
          <p:cNvSpPr>
            <a:spLocks noGrp="1"/>
          </p:cNvSpPr>
          <p:nvPr>
            <p:ph type="sldNum" sz="quarter" idx="12"/>
          </p:nvPr>
        </p:nvSpPr>
        <p:spPr/>
        <p:txBody>
          <a:bodyPr/>
          <a:lstStyle/>
          <a:p>
            <a:fld id="{655D1332-1337-463C-A5CC-B07214B49452}" type="slidenum">
              <a:rPr lang="en-US" smtClean="0"/>
              <a:pPr/>
              <a:t>3</a:t>
            </a:fld>
            <a:endParaRPr lang="en-US"/>
          </a:p>
        </p:txBody>
      </p:sp>
      <p:sp>
        <p:nvSpPr>
          <p:cNvPr id="20" name="Footer Placeholder 19"/>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graphicFrame>
        <p:nvGraphicFramePr>
          <p:cNvPr id="20" name="Table 19"/>
          <p:cNvGraphicFramePr>
            <a:graphicFrameLocks noGrp="1"/>
          </p:cNvGraphicFramePr>
          <p:nvPr/>
        </p:nvGraphicFramePr>
        <p:xfrm>
          <a:off x="1722649" y="1583689"/>
          <a:ext cx="6202151" cy="3690620"/>
        </p:xfrm>
        <a:graphic>
          <a:graphicData uri="http://schemas.openxmlformats.org/drawingml/2006/table">
            <a:tbl>
              <a:tblPr/>
              <a:tblGrid>
                <a:gridCol w="648017"/>
                <a:gridCol w="1778000"/>
                <a:gridCol w="1905000"/>
                <a:gridCol w="1871134"/>
              </a:tblGrid>
              <a:tr h="413385">
                <a:tc>
                  <a:txBody>
                    <a:bodyPr/>
                    <a:lstStyle/>
                    <a:p>
                      <a:pPr marL="75565" marR="0" algn="ctr">
                        <a:spcBef>
                          <a:spcPts val="870"/>
                        </a:spcBef>
                        <a:spcAft>
                          <a:spcPts val="0"/>
                        </a:spcAft>
                      </a:pPr>
                      <a:r>
                        <a:rPr lang="en-US" sz="1200" b="1" dirty="0">
                          <a:latin typeface="Times New Roman"/>
                          <a:ea typeface="Times New Roman"/>
                          <a:cs typeface="Times New Roman"/>
                        </a:rPr>
                        <a:t>Sl.</a:t>
                      </a:r>
                      <a:r>
                        <a:rPr lang="en-US" sz="1200" b="1" spc="30" dirty="0">
                          <a:latin typeface="Times New Roman"/>
                          <a:ea typeface="Times New Roman"/>
                          <a:cs typeface="Times New Roman"/>
                        </a:rPr>
                        <a:t> </a:t>
                      </a:r>
                      <a:r>
                        <a:rPr lang="en-US" sz="1200" b="1" dirty="0">
                          <a:latin typeface="Times New Roman"/>
                          <a:ea typeface="Times New Roman"/>
                          <a:cs typeface="Times New Roman"/>
                        </a:rPr>
                        <a:t>No.</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37210" marR="525780" algn="ctr">
                        <a:spcBef>
                          <a:spcPts val="870"/>
                        </a:spcBef>
                        <a:spcAft>
                          <a:spcPts val="0"/>
                        </a:spcAft>
                      </a:pPr>
                      <a:r>
                        <a:rPr lang="en-US" sz="1200" b="1" dirty="0">
                          <a:latin typeface="Times New Roman"/>
                          <a:ea typeface="Times New Roman"/>
                          <a:cs typeface="Times New Roman"/>
                        </a:rPr>
                        <a:t>Method</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353695" marR="0" algn="ctr">
                        <a:spcBef>
                          <a:spcPts val="870"/>
                        </a:spcBef>
                        <a:spcAft>
                          <a:spcPts val="0"/>
                        </a:spcAft>
                      </a:pPr>
                      <a:r>
                        <a:rPr lang="en-US" sz="1200" b="1" dirty="0">
                          <a:latin typeface="Times New Roman"/>
                          <a:ea typeface="Times New Roman"/>
                          <a:cs typeface="Times New Roman"/>
                        </a:rPr>
                        <a:t>Content</a:t>
                      </a:r>
                      <a:r>
                        <a:rPr lang="en-US" sz="1200" b="1" spc="-20" dirty="0">
                          <a:latin typeface="Times New Roman"/>
                          <a:ea typeface="Times New Roman"/>
                          <a:cs typeface="Times New Roman"/>
                        </a:rPr>
                        <a:t> </a:t>
                      </a:r>
                      <a:r>
                        <a:rPr lang="en-US" sz="1200" b="1" dirty="0">
                          <a:latin typeface="Times New Roman"/>
                          <a:ea typeface="Times New Roman"/>
                          <a:cs typeface="Times New Roman"/>
                        </a:rPr>
                        <a:t>Delivery</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1022350" marR="988695" indent="-793750" algn="ctr">
                        <a:spcBef>
                          <a:spcPts val="870"/>
                        </a:spcBef>
                        <a:spcAft>
                          <a:spcPts val="0"/>
                        </a:spcAft>
                      </a:pPr>
                      <a:r>
                        <a:rPr lang="en-US" sz="1200" b="1" dirty="0" smtClean="0">
                          <a:latin typeface="Times New Roman"/>
                          <a:ea typeface="Times New Roman"/>
                          <a:cs typeface="Times New Roman"/>
                        </a:rPr>
                        <a:t>    Facility</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15900">
                <a:tc rowSpan="5">
                  <a:txBody>
                    <a:bodyPr/>
                    <a:lstStyle/>
                    <a:p>
                      <a:pPr marL="0" marR="0">
                        <a:spcBef>
                          <a:spcPts val="0"/>
                        </a:spcBef>
                        <a:spcAft>
                          <a:spcPts val="0"/>
                        </a:spcAft>
                      </a:pPr>
                      <a:endParaRPr lang="en-US" sz="1300" dirty="0">
                        <a:latin typeface="Times New Roman"/>
                        <a:ea typeface="Times New Roman"/>
                        <a:cs typeface="Times New Roman"/>
                      </a:endParaRPr>
                    </a:p>
                    <a:p>
                      <a:pPr marL="24130" marR="0" algn="ctr">
                        <a:spcBef>
                          <a:spcPts val="0"/>
                        </a:spcBef>
                        <a:spcAft>
                          <a:spcPts val="0"/>
                        </a:spcAft>
                      </a:pPr>
                      <a:r>
                        <a:rPr lang="en-US" sz="1200" dirty="0">
                          <a:latin typeface="Times New Roman"/>
                          <a:ea typeface="Times New Roman"/>
                          <a:cs typeface="Times New Roman"/>
                        </a:rPr>
                        <a:t>1</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spcBef>
                          <a:spcPts val="0"/>
                        </a:spcBef>
                        <a:spcAft>
                          <a:spcPts val="0"/>
                        </a:spcAft>
                      </a:pPr>
                      <a:endParaRPr lang="en-US" sz="1800" dirty="0">
                        <a:latin typeface="Times New Roman"/>
                        <a:ea typeface="Times New Roman"/>
                        <a:cs typeface="Times New Roman"/>
                      </a:endParaRPr>
                    </a:p>
                    <a:p>
                      <a:pPr marL="79375" marR="136525">
                        <a:lnSpc>
                          <a:spcPct val="97000"/>
                        </a:lnSpc>
                        <a:spcBef>
                          <a:spcPts val="0"/>
                        </a:spcBef>
                        <a:spcAft>
                          <a:spcPts val="0"/>
                        </a:spcAft>
                      </a:pPr>
                      <a:r>
                        <a:rPr lang="en-US" sz="1200" dirty="0">
                          <a:latin typeface="Times New Roman"/>
                          <a:ea typeface="Times New Roman"/>
                          <a:cs typeface="Times New Roman"/>
                        </a:rPr>
                        <a:t>Class</a:t>
                      </a:r>
                      <a:r>
                        <a:rPr lang="en-US" sz="1200" spc="-70" dirty="0">
                          <a:latin typeface="Times New Roman"/>
                          <a:ea typeface="Times New Roman"/>
                          <a:cs typeface="Times New Roman"/>
                        </a:rPr>
                        <a:t> </a:t>
                      </a:r>
                      <a:r>
                        <a:rPr lang="en-US" sz="1200" dirty="0">
                          <a:latin typeface="Times New Roman"/>
                          <a:ea typeface="Times New Roman"/>
                          <a:cs typeface="Times New Roman"/>
                        </a:rPr>
                        <a:t>Room</a:t>
                      </a:r>
                      <a:r>
                        <a:rPr lang="en-US" sz="1200" spc="-55" dirty="0">
                          <a:latin typeface="Times New Roman"/>
                          <a:ea typeface="Times New Roman"/>
                          <a:cs typeface="Times New Roman"/>
                        </a:rPr>
                        <a:t> </a:t>
                      </a:r>
                      <a:r>
                        <a:rPr lang="en-US" sz="1200" dirty="0">
                          <a:latin typeface="Times New Roman"/>
                          <a:ea typeface="Times New Roman"/>
                          <a:cs typeface="Times New Roman"/>
                        </a:rPr>
                        <a:t>Teaching,</a:t>
                      </a:r>
                      <a:r>
                        <a:rPr lang="en-US" sz="1200" spc="-285" dirty="0">
                          <a:latin typeface="Times New Roman"/>
                          <a:ea typeface="Times New Roman"/>
                          <a:cs typeface="Times New Roman"/>
                        </a:rPr>
                        <a:t> </a:t>
                      </a:r>
                      <a:r>
                        <a:rPr lang="en-US" sz="1200" dirty="0">
                          <a:latin typeface="Times New Roman"/>
                          <a:ea typeface="Times New Roman"/>
                          <a:cs typeface="Times New Roman"/>
                        </a:rPr>
                        <a:t>Student</a:t>
                      </a:r>
                      <a:r>
                        <a:rPr lang="en-US" sz="1200" spc="10" dirty="0">
                          <a:latin typeface="Times New Roman"/>
                          <a:ea typeface="Times New Roman"/>
                          <a:cs typeface="Times New Roman"/>
                        </a:rPr>
                        <a:t> </a:t>
                      </a:r>
                      <a:r>
                        <a:rPr lang="en-US" sz="1200" dirty="0">
                          <a:latin typeface="Times New Roman"/>
                          <a:ea typeface="Times New Roman"/>
                          <a:cs typeface="Times New Roman"/>
                        </a:rPr>
                        <a:t>Centric</a:t>
                      </a:r>
                      <a:r>
                        <a:rPr lang="en-US" sz="1200" spc="5" dirty="0">
                          <a:latin typeface="Times New Roman"/>
                          <a:ea typeface="Times New Roman"/>
                          <a:cs typeface="Times New Roman"/>
                        </a:rPr>
                        <a:t> </a:t>
                      </a:r>
                      <a:r>
                        <a:rPr lang="en-US" sz="1200" dirty="0">
                          <a:latin typeface="Times New Roman"/>
                          <a:ea typeface="Times New Roman"/>
                          <a:cs typeface="Times New Roman"/>
                        </a:rPr>
                        <a:t>activities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0">
                        <a:spcBef>
                          <a:spcPts val="100"/>
                        </a:spcBef>
                        <a:spcAft>
                          <a:spcPts val="0"/>
                        </a:spcAft>
                      </a:pPr>
                      <a:r>
                        <a:rPr lang="en-US" sz="1200" spc="-15">
                          <a:latin typeface="Times New Roman"/>
                          <a:ea typeface="Times New Roman"/>
                          <a:cs typeface="Times New Roman"/>
                        </a:rPr>
                        <a:t>Power</a:t>
                      </a:r>
                      <a:r>
                        <a:rPr lang="en-US" sz="1200" spc="-75">
                          <a:latin typeface="Times New Roman"/>
                          <a:ea typeface="Times New Roman"/>
                          <a:cs typeface="Times New Roman"/>
                        </a:rPr>
                        <a:t> </a:t>
                      </a:r>
                      <a:r>
                        <a:rPr lang="en-US" sz="1200" spc="-15">
                          <a:latin typeface="Times New Roman"/>
                          <a:ea typeface="Times New Roman"/>
                          <a:cs typeface="Times New Roman"/>
                        </a:rPr>
                        <a:t>Point</a:t>
                      </a:r>
                      <a:r>
                        <a:rPr lang="en-US" sz="1200" spc="195">
                          <a:latin typeface="Times New Roman"/>
                          <a:ea typeface="Times New Roman"/>
                          <a:cs typeface="Times New Roman"/>
                        </a:rPr>
                        <a:t> </a:t>
                      </a:r>
                      <a:r>
                        <a:rPr lang="en-US" sz="1200" spc="-10">
                          <a:latin typeface="Times New Roman"/>
                          <a:ea typeface="Times New Roman"/>
                          <a:cs typeface="Times New Roman"/>
                        </a:rPr>
                        <a:t>Presentations</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spcBef>
                          <a:spcPts val="0"/>
                        </a:spcBef>
                        <a:spcAft>
                          <a:spcPts val="0"/>
                        </a:spcAft>
                      </a:pPr>
                      <a:endParaRPr lang="en-US" sz="1300" dirty="0">
                        <a:latin typeface="Times New Roman"/>
                        <a:ea typeface="Times New Roman"/>
                        <a:cs typeface="Times New Roman"/>
                      </a:endParaRPr>
                    </a:p>
                    <a:p>
                      <a:pPr marL="76835" marR="0">
                        <a:spcBef>
                          <a:spcPts val="0"/>
                        </a:spcBef>
                        <a:spcAft>
                          <a:spcPts val="0"/>
                        </a:spcAft>
                      </a:pPr>
                      <a:r>
                        <a:rPr lang="en-US" sz="1200" dirty="0">
                          <a:latin typeface="Times New Roman"/>
                          <a:ea typeface="Times New Roman"/>
                          <a:cs typeface="Times New Roman"/>
                        </a:rPr>
                        <a:t>ICT</a:t>
                      </a:r>
                      <a:r>
                        <a:rPr lang="en-US" sz="1200" spc="-60" dirty="0">
                          <a:latin typeface="Times New Roman"/>
                          <a:ea typeface="Times New Roman"/>
                          <a:cs typeface="Times New Roman"/>
                        </a:rPr>
                        <a:t> </a:t>
                      </a:r>
                      <a:r>
                        <a:rPr lang="en-US" sz="1200" dirty="0">
                          <a:latin typeface="Times New Roman"/>
                          <a:ea typeface="Times New Roman"/>
                          <a:cs typeface="Times New Roman"/>
                        </a:rPr>
                        <a:t>Enabled</a:t>
                      </a:r>
                      <a:r>
                        <a:rPr lang="en-US" sz="1200" spc="70" dirty="0">
                          <a:latin typeface="Times New Roman"/>
                          <a:ea typeface="Times New Roman"/>
                          <a:cs typeface="Times New Roman"/>
                        </a:rPr>
                        <a:t> </a:t>
                      </a:r>
                      <a:r>
                        <a:rPr lang="en-US" sz="1200" dirty="0">
                          <a:latin typeface="Times New Roman"/>
                          <a:ea typeface="Times New Roman"/>
                          <a:cs typeface="Times New Roman"/>
                        </a:rPr>
                        <a:t>class</a:t>
                      </a:r>
                      <a:r>
                        <a:rPr lang="en-US" sz="1200" spc="-35" dirty="0">
                          <a:latin typeface="Times New Roman"/>
                          <a:ea typeface="Times New Roman"/>
                          <a:cs typeface="Times New Roman"/>
                        </a:rPr>
                        <a:t> </a:t>
                      </a:r>
                      <a:r>
                        <a:rPr lang="en-US" sz="1200" dirty="0">
                          <a:latin typeface="Times New Roman"/>
                          <a:ea typeface="Times New Roman"/>
                          <a:cs typeface="Times New Roman"/>
                        </a:rPr>
                        <a:t>room</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xBody>
                    <a:bodyPr/>
                    <a:lstStyle/>
                    <a:p>
                      <a:endParaRPr lang="en-US"/>
                    </a:p>
                  </a:txBody>
                  <a:tcPr/>
                </a:tc>
                <a:tc vMerge="1">
                  <a:txBody>
                    <a:bodyPr/>
                    <a:lstStyle/>
                    <a:p>
                      <a:endParaRPr lang="en-US"/>
                    </a:p>
                  </a:txBody>
                  <a:tcPr/>
                </a:tc>
                <a:tc>
                  <a:txBody>
                    <a:bodyPr/>
                    <a:lstStyle/>
                    <a:p>
                      <a:pPr marL="79375" marR="0">
                        <a:spcBef>
                          <a:spcPts val="100"/>
                        </a:spcBef>
                        <a:spcAft>
                          <a:spcPts val="0"/>
                        </a:spcAft>
                      </a:pPr>
                      <a:r>
                        <a:rPr lang="en-US" sz="1200" dirty="0">
                          <a:latin typeface="Times New Roman"/>
                          <a:ea typeface="Times New Roman"/>
                          <a:cs typeface="Times New Roman"/>
                        </a:rPr>
                        <a:t>Seminars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vMerge="1">
                  <a:txBody>
                    <a:bodyPr/>
                    <a:lstStyle/>
                    <a:p>
                      <a:endParaRPr lang="en-US"/>
                    </a:p>
                  </a:txBody>
                  <a:tcPr/>
                </a:tc>
                <a:tc vMerge="1">
                  <a:txBody>
                    <a:bodyPr/>
                    <a:lstStyle/>
                    <a:p>
                      <a:endParaRPr lang="en-US"/>
                    </a:p>
                  </a:txBody>
                  <a:tcPr/>
                </a:tc>
                <a:tc>
                  <a:txBody>
                    <a:bodyPr/>
                    <a:lstStyle/>
                    <a:p>
                      <a:pPr marL="79375" marR="0">
                        <a:spcBef>
                          <a:spcPts val="100"/>
                        </a:spcBef>
                        <a:spcAft>
                          <a:spcPts val="0"/>
                        </a:spcAft>
                      </a:pPr>
                      <a:r>
                        <a:rPr lang="en-US" sz="1200" spc="-5" dirty="0">
                          <a:latin typeface="Times New Roman"/>
                          <a:ea typeface="Times New Roman"/>
                          <a:cs typeface="Times New Roman"/>
                        </a:rPr>
                        <a:t>Group</a:t>
                      </a:r>
                      <a:r>
                        <a:rPr lang="en-US" sz="1200" spc="-55" dirty="0">
                          <a:latin typeface="Times New Roman"/>
                          <a:ea typeface="Times New Roman"/>
                          <a:cs typeface="Times New Roman"/>
                        </a:rPr>
                        <a:t> </a:t>
                      </a:r>
                      <a:r>
                        <a:rPr lang="en-US" sz="1200" spc="-5" dirty="0">
                          <a:latin typeface="Times New Roman"/>
                          <a:ea typeface="Times New Roman"/>
                          <a:cs typeface="Times New Roman"/>
                        </a:rPr>
                        <a:t>Discussions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vMerge="1">
                  <a:txBody>
                    <a:bodyPr/>
                    <a:lstStyle/>
                    <a:p>
                      <a:endParaRPr lang="en-US"/>
                    </a:p>
                  </a:txBody>
                  <a:tcPr/>
                </a:tc>
                <a:tc vMerge="1">
                  <a:txBody>
                    <a:bodyPr/>
                    <a:lstStyle/>
                    <a:p>
                      <a:endParaRPr lang="en-US"/>
                    </a:p>
                  </a:txBody>
                  <a:tcPr/>
                </a:tc>
                <a:tc>
                  <a:txBody>
                    <a:bodyPr/>
                    <a:lstStyle/>
                    <a:p>
                      <a:pPr marL="79375" marR="0">
                        <a:spcBef>
                          <a:spcPts val="100"/>
                        </a:spcBef>
                        <a:spcAft>
                          <a:spcPts val="0"/>
                        </a:spcAft>
                      </a:pPr>
                      <a:r>
                        <a:rPr lang="en-US" sz="1200" spc="-5" dirty="0">
                          <a:latin typeface="Times New Roman"/>
                          <a:ea typeface="Times New Roman"/>
                          <a:cs typeface="Times New Roman"/>
                        </a:rPr>
                        <a:t>Peer</a:t>
                      </a:r>
                      <a:r>
                        <a:rPr lang="en-US" sz="1200" spc="-70" dirty="0">
                          <a:latin typeface="Times New Roman"/>
                          <a:ea typeface="Times New Roman"/>
                          <a:cs typeface="Times New Roman"/>
                        </a:rPr>
                        <a:t> </a:t>
                      </a:r>
                      <a:r>
                        <a:rPr lang="en-US" sz="1200" spc="-5" dirty="0">
                          <a:latin typeface="Times New Roman"/>
                          <a:ea typeface="Times New Roman"/>
                          <a:cs typeface="Times New Roman"/>
                        </a:rPr>
                        <a:t>Learning</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265">
                <a:tc vMerge="1">
                  <a:txBody>
                    <a:bodyPr/>
                    <a:lstStyle/>
                    <a:p>
                      <a:endParaRPr lang="en-US"/>
                    </a:p>
                  </a:txBody>
                  <a:tcPr/>
                </a:tc>
                <a:tc vMerge="1">
                  <a:txBody>
                    <a:bodyPr/>
                    <a:lstStyle/>
                    <a:p>
                      <a:endParaRPr lang="en-US"/>
                    </a:p>
                  </a:txBody>
                  <a:tcPr/>
                </a:tc>
                <a:tc>
                  <a:txBody>
                    <a:bodyPr/>
                    <a:lstStyle/>
                    <a:p>
                      <a:pPr marL="79375" marR="0">
                        <a:spcBef>
                          <a:spcPts val="100"/>
                        </a:spcBef>
                        <a:spcAft>
                          <a:spcPts val="0"/>
                        </a:spcAft>
                      </a:pPr>
                      <a:r>
                        <a:rPr lang="en-US" sz="1200" dirty="0">
                          <a:latin typeface="Times New Roman"/>
                          <a:ea typeface="Times New Roman"/>
                          <a:cs typeface="Times New Roman"/>
                        </a:rPr>
                        <a:t>Participative</a:t>
                      </a:r>
                      <a:r>
                        <a:rPr lang="en-US" sz="1200" spc="15" dirty="0">
                          <a:latin typeface="Times New Roman"/>
                          <a:ea typeface="Times New Roman"/>
                          <a:cs typeface="Times New Roman"/>
                        </a:rPr>
                        <a:t> </a:t>
                      </a:r>
                      <a:r>
                        <a:rPr lang="en-US" sz="1200" dirty="0">
                          <a:latin typeface="Times New Roman"/>
                          <a:ea typeface="Times New Roman"/>
                          <a:cs typeface="Times New Roman"/>
                        </a:rPr>
                        <a:t>Learning</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rowSpan="5">
                  <a:txBody>
                    <a:bodyPr/>
                    <a:lstStyle/>
                    <a:p>
                      <a:pPr marL="0" marR="0">
                        <a:spcBef>
                          <a:spcPts val="0"/>
                        </a:spcBef>
                        <a:spcAft>
                          <a:spcPts val="0"/>
                        </a:spcAft>
                      </a:pPr>
                      <a:endParaRPr lang="en-US" sz="1300" dirty="0">
                        <a:latin typeface="Times New Roman"/>
                        <a:ea typeface="Times New Roman"/>
                        <a:cs typeface="Times New Roman"/>
                      </a:endParaRPr>
                    </a:p>
                    <a:p>
                      <a:pPr marL="24130" marR="0" algn="ctr">
                        <a:spcBef>
                          <a:spcPts val="0"/>
                        </a:spcBef>
                        <a:spcAft>
                          <a:spcPts val="0"/>
                        </a:spcAft>
                      </a:pPr>
                      <a:r>
                        <a:rPr lang="en-US" sz="1200" dirty="0">
                          <a:latin typeface="Times New Roman"/>
                          <a:ea typeface="Times New Roman"/>
                          <a:cs typeface="Times New Roman"/>
                        </a:rPr>
                        <a:t>2</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spcBef>
                          <a:spcPts val="0"/>
                        </a:spcBef>
                        <a:spcAft>
                          <a:spcPts val="0"/>
                        </a:spcAft>
                      </a:pPr>
                      <a:endParaRPr lang="en-US" sz="1300" dirty="0">
                        <a:latin typeface="Times New Roman"/>
                        <a:ea typeface="Times New Roman"/>
                        <a:cs typeface="Times New Roman"/>
                      </a:endParaRPr>
                    </a:p>
                    <a:p>
                      <a:pPr marL="79375" marR="0">
                        <a:spcBef>
                          <a:spcPts val="0"/>
                        </a:spcBef>
                        <a:spcAft>
                          <a:spcPts val="0"/>
                        </a:spcAft>
                      </a:pPr>
                      <a:r>
                        <a:rPr lang="en-US" sz="1200" dirty="0">
                          <a:latin typeface="Times New Roman"/>
                          <a:ea typeface="Times New Roman"/>
                          <a:cs typeface="Times New Roman"/>
                        </a:rPr>
                        <a:t>E-Learning</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0">
                        <a:spcBef>
                          <a:spcPts val="150"/>
                        </a:spcBef>
                        <a:spcAft>
                          <a:spcPts val="0"/>
                        </a:spcAft>
                      </a:pPr>
                      <a:r>
                        <a:rPr lang="en-US" sz="1200" dirty="0">
                          <a:latin typeface="Times New Roman"/>
                          <a:ea typeface="Times New Roman"/>
                          <a:cs typeface="Times New Roman"/>
                        </a:rPr>
                        <a:t>On-line</a:t>
                      </a:r>
                      <a:r>
                        <a:rPr lang="en-US" sz="1200" spc="-10" dirty="0">
                          <a:latin typeface="Times New Roman"/>
                          <a:ea typeface="Times New Roman"/>
                          <a:cs typeface="Times New Roman"/>
                        </a:rPr>
                        <a:t> </a:t>
                      </a:r>
                      <a:r>
                        <a:rPr lang="en-US" sz="1200" dirty="0">
                          <a:latin typeface="Times New Roman"/>
                          <a:ea typeface="Times New Roman"/>
                          <a:cs typeface="Times New Roman"/>
                        </a:rPr>
                        <a:t>Journals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spcBef>
                          <a:spcPts val="20"/>
                        </a:spcBef>
                        <a:spcAft>
                          <a:spcPts val="0"/>
                        </a:spcAft>
                      </a:pPr>
                      <a:endParaRPr lang="en-US" sz="1200" dirty="0">
                        <a:latin typeface="Times New Roman"/>
                        <a:ea typeface="Times New Roman"/>
                        <a:cs typeface="Times New Roman"/>
                      </a:endParaRPr>
                    </a:p>
                    <a:p>
                      <a:pPr marL="76835" marR="0">
                        <a:spcBef>
                          <a:spcPts val="0"/>
                        </a:spcBef>
                        <a:spcAft>
                          <a:spcPts val="0"/>
                        </a:spcAft>
                      </a:pPr>
                      <a:r>
                        <a:rPr lang="en-US" sz="1200" dirty="0">
                          <a:latin typeface="Times New Roman"/>
                          <a:ea typeface="Times New Roman"/>
                          <a:cs typeface="Times New Roman"/>
                        </a:rPr>
                        <a:t>Digital Library, Internet, You-tube,</a:t>
                      </a:r>
                      <a:r>
                        <a:rPr lang="en-US" sz="1200" spc="5" dirty="0">
                          <a:latin typeface="Times New Roman"/>
                          <a:ea typeface="Times New Roman"/>
                          <a:cs typeface="Times New Roman"/>
                        </a:rPr>
                        <a:t> </a:t>
                      </a:r>
                      <a:r>
                        <a:rPr lang="en-US" sz="1200" dirty="0" err="1">
                          <a:latin typeface="Times New Roman"/>
                          <a:ea typeface="Times New Roman"/>
                          <a:cs typeface="Times New Roman"/>
                        </a:rPr>
                        <a:t>Swayam</a:t>
                      </a:r>
                      <a:r>
                        <a:rPr lang="en-US" sz="1200" dirty="0">
                          <a:latin typeface="Times New Roman"/>
                          <a:ea typeface="Times New Roman"/>
                          <a:cs typeface="Times New Roman"/>
                        </a:rPr>
                        <a:t>, MOOCS, and Science Direct ,</a:t>
                      </a:r>
                      <a:r>
                        <a:rPr lang="en-US" sz="1200" spc="-285" dirty="0">
                          <a:latin typeface="Times New Roman"/>
                          <a:ea typeface="Times New Roman"/>
                          <a:cs typeface="Times New Roman"/>
                        </a:rPr>
                        <a:t> </a:t>
                      </a:r>
                      <a:r>
                        <a:rPr lang="en-US" sz="1200" dirty="0">
                          <a:latin typeface="Times New Roman"/>
                          <a:ea typeface="Times New Roman"/>
                          <a:cs typeface="Times New Roman"/>
                        </a:rPr>
                        <a:t>webinars</a:t>
                      </a:r>
                      <a:r>
                        <a:rPr lang="en-US" sz="1200" spc="115" dirty="0">
                          <a:latin typeface="Times New Roman"/>
                          <a:ea typeface="Times New Roman"/>
                          <a:cs typeface="Times New Roman"/>
                        </a:rPr>
                        <a:t> </a:t>
                      </a:r>
                      <a:r>
                        <a:rPr lang="en-US" sz="1200" dirty="0">
                          <a:latin typeface="Times New Roman"/>
                          <a:ea typeface="Times New Roman"/>
                          <a:cs typeface="Times New Roman"/>
                        </a:rPr>
                        <a:t>etc.</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xBody>
                    <a:bodyPr/>
                    <a:lstStyle/>
                    <a:p>
                      <a:endParaRPr lang="en-US"/>
                    </a:p>
                  </a:txBody>
                  <a:tcPr/>
                </a:tc>
                <a:tc vMerge="1">
                  <a:txBody>
                    <a:bodyPr/>
                    <a:lstStyle/>
                    <a:p>
                      <a:endParaRPr lang="en-US"/>
                    </a:p>
                  </a:txBody>
                  <a:tcPr/>
                </a:tc>
                <a:tc>
                  <a:txBody>
                    <a:bodyPr/>
                    <a:lstStyle/>
                    <a:p>
                      <a:pPr marL="79375" marR="0">
                        <a:spcBef>
                          <a:spcPts val="150"/>
                        </a:spcBef>
                        <a:spcAft>
                          <a:spcPts val="0"/>
                        </a:spcAft>
                      </a:pPr>
                      <a:r>
                        <a:rPr lang="en-US" sz="1200" spc="-10" dirty="0">
                          <a:latin typeface="Times New Roman"/>
                          <a:ea typeface="Times New Roman"/>
                          <a:cs typeface="Times New Roman"/>
                        </a:rPr>
                        <a:t>Videos,</a:t>
                      </a:r>
                      <a:r>
                        <a:rPr lang="en-US" sz="1200" spc="-55" dirty="0">
                          <a:latin typeface="Times New Roman"/>
                          <a:ea typeface="Times New Roman"/>
                          <a:cs typeface="Times New Roman"/>
                        </a:rPr>
                        <a:t> </a:t>
                      </a:r>
                      <a:r>
                        <a:rPr lang="en-US" sz="1200" spc="-10" dirty="0">
                          <a:latin typeface="Times New Roman"/>
                          <a:ea typeface="Times New Roman"/>
                          <a:cs typeface="Times New Roman"/>
                        </a:rPr>
                        <a:t>Animations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vMerge="1">
                  <a:txBody>
                    <a:bodyPr/>
                    <a:lstStyle/>
                    <a:p>
                      <a:endParaRPr lang="en-US"/>
                    </a:p>
                  </a:txBody>
                  <a:tcPr/>
                </a:tc>
                <a:tc vMerge="1">
                  <a:txBody>
                    <a:bodyPr/>
                    <a:lstStyle/>
                    <a:p>
                      <a:endParaRPr lang="en-US"/>
                    </a:p>
                  </a:txBody>
                  <a:tcPr/>
                </a:tc>
                <a:tc>
                  <a:txBody>
                    <a:bodyPr/>
                    <a:lstStyle/>
                    <a:p>
                      <a:pPr marL="79375" marR="0">
                        <a:spcBef>
                          <a:spcPts val="150"/>
                        </a:spcBef>
                        <a:spcAft>
                          <a:spcPts val="0"/>
                        </a:spcAft>
                      </a:pPr>
                      <a:r>
                        <a:rPr lang="en-US" sz="1200" dirty="0">
                          <a:latin typeface="Times New Roman"/>
                          <a:ea typeface="Times New Roman"/>
                          <a:cs typeface="Times New Roman"/>
                        </a:rPr>
                        <a:t>On-line</a:t>
                      </a:r>
                      <a:r>
                        <a:rPr lang="en-US" sz="1200" spc="110" dirty="0">
                          <a:latin typeface="Times New Roman"/>
                          <a:ea typeface="Times New Roman"/>
                          <a:cs typeface="Times New Roman"/>
                        </a:rPr>
                        <a:t> </a:t>
                      </a:r>
                      <a:r>
                        <a:rPr lang="en-US" sz="1200" dirty="0">
                          <a:latin typeface="Times New Roman"/>
                          <a:ea typeface="Times New Roman"/>
                          <a:cs typeface="Times New Roman"/>
                        </a:rPr>
                        <a:t>Lectures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vMerge="1">
                  <a:txBody>
                    <a:bodyPr/>
                    <a:lstStyle/>
                    <a:p>
                      <a:endParaRPr lang="en-US"/>
                    </a:p>
                  </a:txBody>
                  <a:tcPr/>
                </a:tc>
                <a:tc vMerge="1">
                  <a:txBody>
                    <a:bodyPr/>
                    <a:lstStyle/>
                    <a:p>
                      <a:endParaRPr lang="en-US"/>
                    </a:p>
                  </a:txBody>
                  <a:tcPr/>
                </a:tc>
                <a:tc>
                  <a:txBody>
                    <a:bodyPr/>
                    <a:lstStyle/>
                    <a:p>
                      <a:pPr marL="79375" marR="0">
                        <a:spcBef>
                          <a:spcPts val="195"/>
                        </a:spcBef>
                        <a:spcAft>
                          <a:spcPts val="0"/>
                        </a:spcAft>
                      </a:pPr>
                      <a:r>
                        <a:rPr lang="en-US" sz="1200" spc="-10" dirty="0">
                          <a:latin typeface="Times New Roman"/>
                          <a:ea typeface="Times New Roman"/>
                          <a:cs typeface="Times New Roman"/>
                        </a:rPr>
                        <a:t>NPTEL</a:t>
                      </a:r>
                      <a:r>
                        <a:rPr lang="en-US" sz="1200" spc="-95" dirty="0">
                          <a:latin typeface="Times New Roman"/>
                          <a:ea typeface="Times New Roman"/>
                          <a:cs typeface="Times New Roman"/>
                        </a:rPr>
                        <a:t> </a:t>
                      </a:r>
                      <a:r>
                        <a:rPr lang="en-US" sz="1200" spc="-5" dirty="0">
                          <a:latin typeface="Times New Roman"/>
                          <a:ea typeface="Times New Roman"/>
                          <a:cs typeface="Times New Roman"/>
                        </a:rPr>
                        <a:t>Videos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55270">
                <a:tc vMerge="1">
                  <a:txBody>
                    <a:bodyPr/>
                    <a:lstStyle/>
                    <a:p>
                      <a:endParaRPr lang="en-US"/>
                    </a:p>
                  </a:txBody>
                  <a:tcPr/>
                </a:tc>
                <a:tc vMerge="1">
                  <a:txBody>
                    <a:bodyPr/>
                    <a:lstStyle/>
                    <a:p>
                      <a:endParaRPr lang="en-US"/>
                    </a:p>
                  </a:txBody>
                  <a:tcPr/>
                </a:tc>
                <a:tc>
                  <a:txBody>
                    <a:bodyPr/>
                    <a:lstStyle/>
                    <a:p>
                      <a:pPr marL="79375" marR="0">
                        <a:lnSpc>
                          <a:spcPts val="1305"/>
                        </a:lnSpc>
                        <a:spcBef>
                          <a:spcPts val="605"/>
                        </a:spcBef>
                        <a:spcAft>
                          <a:spcPts val="0"/>
                        </a:spcAft>
                      </a:pPr>
                      <a:r>
                        <a:rPr lang="en-US" sz="1200" dirty="0">
                          <a:latin typeface="Times New Roman"/>
                          <a:ea typeface="Times New Roman"/>
                          <a:cs typeface="Times New Roman"/>
                        </a:rPr>
                        <a:t>Webinars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rowSpan="2">
                  <a:txBody>
                    <a:bodyPr/>
                    <a:lstStyle/>
                    <a:p>
                      <a:pPr marL="0" marR="0">
                        <a:spcBef>
                          <a:spcPts val="20"/>
                        </a:spcBef>
                        <a:spcAft>
                          <a:spcPts val="0"/>
                        </a:spcAft>
                      </a:pPr>
                      <a:endParaRPr lang="en-US" sz="1050">
                        <a:latin typeface="Times New Roman"/>
                        <a:ea typeface="Times New Roman"/>
                        <a:cs typeface="Times New Roman"/>
                      </a:endParaRPr>
                    </a:p>
                    <a:p>
                      <a:pPr marL="24130" marR="0" algn="ctr">
                        <a:spcBef>
                          <a:spcPts val="5"/>
                        </a:spcBef>
                        <a:spcAft>
                          <a:spcPts val="0"/>
                        </a:spcAft>
                      </a:pPr>
                      <a:r>
                        <a:rPr lang="en-US" sz="1200">
                          <a:latin typeface="Times New Roman"/>
                          <a:ea typeface="Times New Roman"/>
                          <a:cs typeface="Times New Roman"/>
                        </a:rPr>
                        <a:t>3</a:t>
                      </a:r>
                      <a:endParaRPr lang="en-US" sz="11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9375" marR="0">
                        <a:spcBef>
                          <a:spcPts val="510"/>
                        </a:spcBef>
                        <a:spcAft>
                          <a:spcPts val="0"/>
                        </a:spcAft>
                      </a:pPr>
                      <a:r>
                        <a:rPr lang="en-US" sz="1200">
                          <a:latin typeface="Times New Roman"/>
                          <a:ea typeface="Times New Roman"/>
                          <a:cs typeface="Times New Roman"/>
                        </a:rPr>
                        <a:t>Evaluation,</a:t>
                      </a:r>
                      <a:r>
                        <a:rPr lang="en-US" sz="1200" spc="185">
                          <a:latin typeface="Times New Roman"/>
                          <a:ea typeface="Times New Roman"/>
                          <a:cs typeface="Times New Roman"/>
                        </a:rPr>
                        <a:t> </a:t>
                      </a:r>
                      <a:r>
                        <a:rPr lang="en-US" sz="1200">
                          <a:latin typeface="Times New Roman"/>
                          <a:ea typeface="Times New Roman"/>
                          <a:cs typeface="Times New Roman"/>
                        </a:rPr>
                        <a:t>Assessment</a:t>
                      </a:r>
                      <a:endParaRPr lang="en-US" sz="1100">
                        <a:latin typeface="Times New Roman"/>
                        <a:ea typeface="Times New Roman"/>
                        <a:cs typeface="Times New Roman"/>
                      </a:endParaRPr>
                    </a:p>
                    <a:p>
                      <a:pPr marL="79375" marR="0">
                        <a:spcBef>
                          <a:spcPts val="60"/>
                        </a:spcBef>
                        <a:spcAft>
                          <a:spcPts val="0"/>
                        </a:spcAft>
                      </a:pPr>
                      <a:r>
                        <a:rPr lang="en-US" sz="1200">
                          <a:latin typeface="Times New Roman"/>
                          <a:ea typeface="Times New Roman"/>
                          <a:cs typeface="Times New Roman"/>
                        </a:rPr>
                        <a:t>,</a:t>
                      </a:r>
                      <a:r>
                        <a:rPr lang="en-US" sz="1200" spc="-20">
                          <a:latin typeface="Times New Roman"/>
                          <a:ea typeface="Times New Roman"/>
                          <a:cs typeface="Times New Roman"/>
                        </a:rPr>
                        <a:t> </a:t>
                      </a:r>
                      <a:r>
                        <a:rPr lang="en-US" sz="1200">
                          <a:latin typeface="Times New Roman"/>
                          <a:ea typeface="Times New Roman"/>
                          <a:cs typeface="Times New Roman"/>
                        </a:rPr>
                        <a:t>Improvement</a:t>
                      </a:r>
                      <a:endParaRPr lang="en-US" sz="11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0">
                        <a:spcBef>
                          <a:spcPts val="80"/>
                        </a:spcBef>
                        <a:spcAft>
                          <a:spcPts val="0"/>
                        </a:spcAft>
                      </a:pPr>
                      <a:r>
                        <a:rPr lang="en-US" sz="1200">
                          <a:latin typeface="Times New Roman"/>
                          <a:ea typeface="Times New Roman"/>
                          <a:cs typeface="Times New Roman"/>
                        </a:rPr>
                        <a:t>Internal</a:t>
                      </a:r>
                      <a:r>
                        <a:rPr lang="en-US" sz="1200" spc="-45">
                          <a:latin typeface="Times New Roman"/>
                          <a:ea typeface="Times New Roman"/>
                          <a:cs typeface="Times New Roman"/>
                        </a:rPr>
                        <a:t> </a:t>
                      </a:r>
                      <a:r>
                        <a:rPr lang="en-US" sz="1200">
                          <a:latin typeface="Times New Roman"/>
                          <a:ea typeface="Times New Roman"/>
                          <a:cs typeface="Times New Roman"/>
                        </a:rPr>
                        <a:t>Assessments</a:t>
                      </a:r>
                      <a:endParaRPr lang="en-US" sz="11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6835" marR="0">
                        <a:spcBef>
                          <a:spcPts val="1015"/>
                        </a:spcBef>
                        <a:spcAft>
                          <a:spcPts val="0"/>
                        </a:spcAft>
                      </a:pPr>
                      <a:r>
                        <a:rPr lang="en-US" sz="1200" spc="-10" dirty="0">
                          <a:latin typeface="Times New Roman"/>
                          <a:ea typeface="Times New Roman"/>
                          <a:cs typeface="Times New Roman"/>
                        </a:rPr>
                        <a:t>Off</a:t>
                      </a:r>
                      <a:r>
                        <a:rPr lang="en-US" sz="1200" spc="-80" dirty="0">
                          <a:latin typeface="Times New Roman"/>
                          <a:ea typeface="Times New Roman"/>
                          <a:cs typeface="Times New Roman"/>
                        </a:rPr>
                        <a:t> </a:t>
                      </a:r>
                      <a:r>
                        <a:rPr lang="en-US" sz="1200" spc="-10" dirty="0">
                          <a:latin typeface="Times New Roman"/>
                          <a:ea typeface="Times New Roman"/>
                          <a:cs typeface="Times New Roman"/>
                        </a:rPr>
                        <a:t>line</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xBody>
                    <a:bodyPr/>
                    <a:lstStyle/>
                    <a:p>
                      <a:endParaRPr lang="en-US"/>
                    </a:p>
                  </a:txBody>
                  <a:tcPr/>
                </a:tc>
                <a:tc vMerge="1">
                  <a:txBody>
                    <a:bodyPr/>
                    <a:lstStyle/>
                    <a:p>
                      <a:endParaRPr lang="en-US"/>
                    </a:p>
                  </a:txBody>
                  <a:tcPr/>
                </a:tc>
                <a:tc>
                  <a:txBody>
                    <a:bodyPr/>
                    <a:lstStyle/>
                    <a:p>
                      <a:pPr marL="79375" marR="0">
                        <a:spcBef>
                          <a:spcPts val="100"/>
                        </a:spcBef>
                        <a:spcAft>
                          <a:spcPts val="0"/>
                        </a:spcAft>
                      </a:pPr>
                      <a:r>
                        <a:rPr lang="en-US" sz="1200" dirty="0">
                          <a:latin typeface="Times New Roman"/>
                          <a:ea typeface="Times New Roman"/>
                          <a:cs typeface="Times New Roman"/>
                        </a:rPr>
                        <a:t>Assignments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rowSpan="3">
                  <a:txBody>
                    <a:bodyPr/>
                    <a:lstStyle/>
                    <a:p>
                      <a:pPr marL="0" marR="0">
                        <a:spcBef>
                          <a:spcPts val="10"/>
                        </a:spcBef>
                        <a:spcAft>
                          <a:spcPts val="0"/>
                        </a:spcAft>
                      </a:pPr>
                      <a:endParaRPr lang="en-US" sz="1350">
                        <a:latin typeface="Times New Roman"/>
                        <a:ea typeface="Times New Roman"/>
                        <a:cs typeface="Times New Roman"/>
                      </a:endParaRPr>
                    </a:p>
                    <a:p>
                      <a:pPr marL="24130" marR="0" algn="ctr">
                        <a:spcBef>
                          <a:spcPts val="0"/>
                        </a:spcBef>
                        <a:spcAft>
                          <a:spcPts val="0"/>
                        </a:spcAft>
                      </a:pPr>
                      <a:r>
                        <a:rPr lang="en-US" sz="1200">
                          <a:latin typeface="Times New Roman"/>
                          <a:ea typeface="Times New Roman"/>
                          <a:cs typeface="Times New Roman"/>
                        </a:rPr>
                        <a:t>4</a:t>
                      </a:r>
                      <a:endParaRPr lang="en-US" sz="11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9375" marR="354330">
                        <a:lnSpc>
                          <a:spcPct val="103000"/>
                        </a:lnSpc>
                        <a:spcBef>
                          <a:spcPts val="845"/>
                        </a:spcBef>
                        <a:spcAft>
                          <a:spcPts val="0"/>
                        </a:spcAft>
                      </a:pPr>
                      <a:r>
                        <a:rPr lang="en-US" sz="1200" spc="-5">
                          <a:latin typeface="Times New Roman"/>
                          <a:ea typeface="Times New Roman"/>
                          <a:cs typeface="Times New Roman"/>
                        </a:rPr>
                        <a:t>Computer</a:t>
                      </a:r>
                      <a:r>
                        <a:rPr lang="en-US" sz="1200" spc="-70">
                          <a:latin typeface="Times New Roman"/>
                          <a:ea typeface="Times New Roman"/>
                          <a:cs typeface="Times New Roman"/>
                        </a:rPr>
                        <a:t> </a:t>
                      </a:r>
                      <a:r>
                        <a:rPr lang="en-US" sz="1200">
                          <a:latin typeface="Times New Roman"/>
                          <a:ea typeface="Times New Roman"/>
                          <a:cs typeface="Times New Roman"/>
                        </a:rPr>
                        <a:t>Assisted</a:t>
                      </a:r>
                      <a:r>
                        <a:rPr lang="en-US" sz="1200" spc="-285">
                          <a:latin typeface="Times New Roman"/>
                          <a:ea typeface="Times New Roman"/>
                          <a:cs typeface="Times New Roman"/>
                        </a:rPr>
                        <a:t> </a:t>
                      </a:r>
                      <a:r>
                        <a:rPr lang="en-US" sz="1200">
                          <a:latin typeface="Times New Roman"/>
                          <a:ea typeface="Times New Roman"/>
                          <a:cs typeface="Times New Roman"/>
                        </a:rPr>
                        <a:t>Learning</a:t>
                      </a:r>
                      <a:endParaRPr lang="en-US" sz="11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0">
                        <a:spcBef>
                          <a:spcPts val="100"/>
                        </a:spcBef>
                        <a:spcAft>
                          <a:spcPts val="0"/>
                        </a:spcAft>
                      </a:pPr>
                      <a:r>
                        <a:rPr lang="en-US" sz="1200">
                          <a:latin typeface="Times New Roman"/>
                          <a:ea typeface="Times New Roman"/>
                          <a:cs typeface="Times New Roman"/>
                        </a:rPr>
                        <a:t>AutoCAD</a:t>
                      </a:r>
                      <a:endParaRPr lang="en-US" sz="11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10"/>
                        </a:spcBef>
                        <a:spcAft>
                          <a:spcPts val="0"/>
                        </a:spcAft>
                      </a:pPr>
                      <a:endParaRPr lang="en-US" sz="1350" dirty="0">
                        <a:latin typeface="Times New Roman"/>
                        <a:ea typeface="Times New Roman"/>
                        <a:cs typeface="Times New Roman"/>
                      </a:endParaRPr>
                    </a:p>
                    <a:p>
                      <a:pPr marL="76835" marR="0">
                        <a:spcBef>
                          <a:spcPts val="0"/>
                        </a:spcBef>
                        <a:spcAft>
                          <a:spcPts val="0"/>
                        </a:spcAft>
                      </a:pPr>
                      <a:r>
                        <a:rPr lang="en-US" sz="1200" dirty="0">
                          <a:latin typeface="Times New Roman"/>
                          <a:ea typeface="Times New Roman"/>
                          <a:cs typeface="Times New Roman"/>
                        </a:rPr>
                        <a:t>Softwares</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xBody>
                    <a:bodyPr/>
                    <a:lstStyle/>
                    <a:p>
                      <a:endParaRPr lang="en-US"/>
                    </a:p>
                  </a:txBody>
                  <a:tcPr/>
                </a:tc>
                <a:tc vMerge="1">
                  <a:txBody>
                    <a:bodyPr/>
                    <a:lstStyle/>
                    <a:p>
                      <a:endParaRPr lang="en-US"/>
                    </a:p>
                  </a:txBody>
                  <a:tcPr/>
                </a:tc>
                <a:tc>
                  <a:txBody>
                    <a:bodyPr/>
                    <a:lstStyle/>
                    <a:p>
                      <a:pPr marL="79375" marR="0">
                        <a:spcBef>
                          <a:spcPts val="75"/>
                        </a:spcBef>
                        <a:spcAft>
                          <a:spcPts val="0"/>
                        </a:spcAft>
                      </a:pPr>
                      <a:r>
                        <a:rPr lang="en-US" sz="1200" dirty="0" err="1">
                          <a:latin typeface="Times New Roman"/>
                          <a:ea typeface="Times New Roman"/>
                          <a:cs typeface="Times New Roman"/>
                        </a:rPr>
                        <a:t>StaadPro</a:t>
                      </a:r>
                      <a:endParaRPr lang="en-US" sz="11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5900">
                <a:tc vMerge="1">
                  <a:txBody>
                    <a:bodyPr/>
                    <a:lstStyle/>
                    <a:p>
                      <a:endParaRPr lang="en-US"/>
                    </a:p>
                  </a:txBody>
                  <a:tcPr/>
                </a:tc>
                <a:tc vMerge="1">
                  <a:txBody>
                    <a:bodyPr/>
                    <a:lstStyle/>
                    <a:p>
                      <a:endParaRPr lang="en-US"/>
                    </a:p>
                  </a:txBody>
                  <a:tcPr/>
                </a:tc>
                <a:tc>
                  <a:txBody>
                    <a:bodyPr/>
                    <a:lstStyle/>
                    <a:p>
                      <a:pPr marL="79375" marR="0">
                        <a:spcBef>
                          <a:spcPts val="195"/>
                        </a:spcBef>
                        <a:spcAft>
                          <a:spcPts val="0"/>
                        </a:spcAft>
                      </a:pPr>
                      <a:r>
                        <a:rPr lang="en-US" sz="1200" dirty="0">
                          <a:latin typeface="Times New Roman"/>
                          <a:ea typeface="Times New Roman"/>
                          <a:cs typeface="Times New Roman"/>
                        </a:rPr>
                        <a:t>ETABS</a:t>
                      </a:r>
                      <a:endParaRPr lang="en-US"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21" name="Picture 3"/>
          <p:cNvPicPr>
            <a:picLocks noChangeAspect="1" noChangeArrowheads="1"/>
          </p:cNvPicPr>
          <p:nvPr/>
        </p:nvPicPr>
        <p:blipFill>
          <a:blip r:embed="rId2" cstate="print"/>
          <a:srcRect/>
          <a:stretch>
            <a:fillRect/>
          </a:stretch>
        </p:blipFill>
        <p:spPr bwMode="auto">
          <a:xfrm>
            <a:off x="8909032" y="1233470"/>
            <a:ext cx="2857477" cy="134837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2" name="Rectangle 21"/>
          <p:cNvSpPr/>
          <p:nvPr/>
        </p:nvSpPr>
        <p:spPr>
          <a:xfrm>
            <a:off x="8932332" y="2817968"/>
            <a:ext cx="2734733" cy="40011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1000" b="1" i="1" dirty="0" smtClean="0">
                <a:solidFill>
                  <a:schemeClr val="accent4">
                    <a:lumMod val="50000"/>
                  </a:schemeClr>
                </a:solidFill>
                <a:latin typeface="Times New Roman" pitchFamily="18" charset="0"/>
                <a:cs typeface="Times New Roman" pitchFamily="18" charset="0"/>
              </a:rPr>
              <a:t> </a:t>
            </a:r>
            <a:r>
              <a:rPr lang="en-IN" sz="1000" b="1" i="1" dirty="0" smtClean="0">
                <a:solidFill>
                  <a:schemeClr val="accent4">
                    <a:lumMod val="50000"/>
                  </a:schemeClr>
                </a:solidFill>
                <a:latin typeface="Times New Roman" pitchFamily="18" charset="0"/>
                <a:cs typeface="Times New Roman" pitchFamily="18" charset="0"/>
              </a:rPr>
              <a:t>2016-2020  batch students visited</a:t>
            </a:r>
            <a:endParaRPr lang="en-US" sz="1000" b="1" i="1" dirty="0" smtClean="0">
              <a:solidFill>
                <a:schemeClr val="accent4">
                  <a:lumMod val="50000"/>
                </a:schemeClr>
              </a:solidFill>
              <a:latin typeface="Times New Roman" pitchFamily="18" charset="0"/>
              <a:cs typeface="Times New Roman" pitchFamily="18" charset="0"/>
            </a:endParaRPr>
          </a:p>
          <a:p>
            <a:pPr algn="ctr"/>
            <a:r>
              <a:rPr lang="en-IN" sz="1000" b="1" i="1" dirty="0" smtClean="0">
                <a:solidFill>
                  <a:schemeClr val="accent4">
                    <a:lumMod val="50000"/>
                  </a:schemeClr>
                </a:solidFill>
                <a:latin typeface="Times New Roman" pitchFamily="18" charset="0"/>
                <a:cs typeface="Times New Roman" pitchFamily="18" charset="0"/>
              </a:rPr>
              <a:t>Volvo Company, </a:t>
            </a:r>
            <a:r>
              <a:rPr lang="en-IN" sz="1000" b="1" i="1" dirty="0" err="1" smtClean="0">
                <a:solidFill>
                  <a:schemeClr val="accent4">
                    <a:lumMod val="50000"/>
                  </a:schemeClr>
                </a:solidFill>
                <a:latin typeface="Times New Roman" pitchFamily="18" charset="0"/>
                <a:cs typeface="Times New Roman" pitchFamily="18" charset="0"/>
              </a:rPr>
              <a:t>Peenya</a:t>
            </a:r>
            <a:r>
              <a:rPr lang="en-IN" sz="1000" b="1" i="1" dirty="0" smtClean="0">
                <a:solidFill>
                  <a:schemeClr val="accent4">
                    <a:lumMod val="50000"/>
                  </a:schemeClr>
                </a:solidFill>
                <a:latin typeface="Times New Roman" pitchFamily="18" charset="0"/>
                <a:cs typeface="Times New Roman" pitchFamily="18" charset="0"/>
              </a:rPr>
              <a:t> Bengaluru, 09-07-2019</a:t>
            </a:r>
            <a:r>
              <a:rPr lang="en-US" sz="1000" b="1" i="1" dirty="0" smtClean="0">
                <a:solidFill>
                  <a:schemeClr val="accent4">
                    <a:lumMod val="50000"/>
                  </a:schemeClr>
                </a:solidFill>
                <a:latin typeface="Times New Roman" pitchFamily="18" charset="0"/>
                <a:cs typeface="Times New Roman" pitchFamily="18" charset="0"/>
              </a:rPr>
              <a:t> </a:t>
            </a:r>
            <a:endParaRPr lang="en-US" sz="1000" b="1" i="1" dirty="0">
              <a:solidFill>
                <a:schemeClr val="accent4">
                  <a:lumMod val="50000"/>
                </a:schemeClr>
              </a:solidFill>
              <a:latin typeface="Times New Roman" pitchFamily="18" charset="0"/>
              <a:cs typeface="Times New Roman" pitchFamily="18" charset="0"/>
            </a:endParaRPr>
          </a:p>
        </p:txBody>
      </p:sp>
      <p:sp>
        <p:nvSpPr>
          <p:cNvPr id="25" name="Flowchart: Alternate Process 24"/>
          <p:cNvSpPr/>
          <p:nvPr/>
        </p:nvSpPr>
        <p:spPr>
          <a:xfrm>
            <a:off x="5205895" y="5376370"/>
            <a:ext cx="6054771" cy="885349"/>
          </a:xfrm>
          <a:prstGeom prst="flowChartAlternateProcess">
            <a:avLst/>
          </a:prstGeom>
          <a:solidFill>
            <a:schemeClr val="accent5">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400" b="1" i="1" dirty="0">
                <a:solidFill>
                  <a:srgbClr val="F79646">
                    <a:lumMod val="75000"/>
                  </a:srgbClr>
                </a:solidFill>
                <a:latin typeface="Times New Roman" pitchFamily="18" charset="0"/>
                <a:cs typeface="Times New Roman" pitchFamily="18" charset="0"/>
              </a:rPr>
              <a:t>International conference on </a:t>
            </a:r>
            <a:endParaRPr lang="en-US" sz="1400" b="1" i="1" dirty="0" smtClean="0">
              <a:solidFill>
                <a:prstClr val="black"/>
              </a:solidFill>
              <a:latin typeface="Times New Roman" pitchFamily="18" charset="0"/>
              <a:cs typeface="Times New Roman" pitchFamily="18" charset="0"/>
            </a:endParaRPr>
          </a:p>
          <a:p>
            <a:pPr algn="ctr"/>
            <a:r>
              <a:rPr lang="en-IN" sz="1400" b="1" i="1" dirty="0" smtClean="0">
                <a:solidFill>
                  <a:prstClr val="black"/>
                </a:solidFill>
                <a:latin typeface="Times New Roman" pitchFamily="18" charset="0"/>
                <a:cs typeface="Times New Roman" pitchFamily="18" charset="0"/>
              </a:rPr>
              <a:t>“EMERGING TRENDS IN CIVIL ENGINEERING </a:t>
            </a:r>
            <a:r>
              <a:rPr lang="en-IN" b="1" i="1" dirty="0" smtClean="0">
                <a:solidFill>
                  <a:prstClr val="black"/>
                </a:solidFill>
                <a:latin typeface="Times New Roman" pitchFamily="18" charset="0"/>
                <a:cs typeface="Times New Roman" pitchFamily="18" charset="0"/>
              </a:rPr>
              <a:t>NCETCE</a:t>
            </a:r>
            <a:r>
              <a:rPr lang="en-IN" sz="1400" b="1" i="1" dirty="0" smtClean="0">
                <a:solidFill>
                  <a:prstClr val="black"/>
                </a:solidFill>
                <a:latin typeface="Times New Roman" pitchFamily="18" charset="0"/>
                <a:cs typeface="Times New Roman" pitchFamily="18" charset="0"/>
              </a:rPr>
              <a:t> -2018”</a:t>
            </a:r>
            <a:endParaRPr lang="en-US" sz="1400" b="1" i="1" dirty="0" smtClean="0">
              <a:solidFill>
                <a:prstClr val="black"/>
              </a:solidFill>
              <a:latin typeface="Times New Roman" pitchFamily="18" charset="0"/>
              <a:cs typeface="Times New Roman" pitchFamily="18" charset="0"/>
            </a:endParaRPr>
          </a:p>
          <a:p>
            <a:pPr algn="ctr"/>
            <a:r>
              <a:rPr lang="en-US" sz="1400" b="1" i="1" dirty="0" smtClean="0">
                <a:solidFill>
                  <a:prstClr val="black"/>
                </a:solidFill>
                <a:latin typeface="Times New Roman" pitchFamily="18" charset="0"/>
                <a:cs typeface="Times New Roman" pitchFamily="18" charset="0"/>
              </a:rPr>
              <a:t>   on 19</a:t>
            </a:r>
            <a:r>
              <a:rPr lang="en-US" sz="1400" b="1" i="1" baseline="30000" dirty="0" smtClean="0">
                <a:solidFill>
                  <a:prstClr val="black"/>
                </a:solidFill>
                <a:latin typeface="Times New Roman" pitchFamily="18" charset="0"/>
                <a:cs typeface="Times New Roman" pitchFamily="18" charset="0"/>
              </a:rPr>
              <a:t>th</a:t>
            </a:r>
            <a:r>
              <a:rPr lang="en-US" sz="1400" b="1" i="1" dirty="0" smtClean="0">
                <a:solidFill>
                  <a:prstClr val="black"/>
                </a:solidFill>
                <a:latin typeface="Times New Roman" pitchFamily="18" charset="0"/>
                <a:cs typeface="Times New Roman" pitchFamily="18" charset="0"/>
              </a:rPr>
              <a:t> May- 2018</a:t>
            </a:r>
            <a:endParaRPr lang="en-IN" sz="1400" b="1" i="1" dirty="0" smtClean="0">
              <a:solidFill>
                <a:prstClr val="black"/>
              </a:solidFill>
              <a:latin typeface="Times New Roman" pitchFamily="18" charset="0"/>
              <a:cs typeface="Times New Roman" pitchFamily="18" charset="0"/>
            </a:endParaRPr>
          </a:p>
        </p:txBody>
      </p:sp>
      <p:pic>
        <p:nvPicPr>
          <p:cNvPr id="26" name="Picture 2" descr="E:\Kiran PD\JVTM\WhatsApp Image 2020-10-30 at 12.39.34 PM.jpeg"/>
          <p:cNvPicPr>
            <a:picLocks noChangeAspect="1" noChangeArrowheads="1"/>
          </p:cNvPicPr>
          <p:nvPr/>
        </p:nvPicPr>
        <p:blipFill>
          <a:blip r:embed="rId3" cstate="print"/>
          <a:srcRect/>
          <a:stretch>
            <a:fillRect/>
          </a:stretch>
        </p:blipFill>
        <p:spPr bwMode="auto">
          <a:xfrm>
            <a:off x="8957735" y="3610497"/>
            <a:ext cx="2159000" cy="1410236"/>
          </a:xfrm>
          <a:prstGeom prst="ellipse">
            <a:avLst/>
          </a:prstGeom>
          <a:ln>
            <a:noFill/>
          </a:ln>
          <a:effectLst>
            <a:softEdge rad="112500"/>
          </a:effectLst>
        </p:spPr>
      </p:pic>
      <p:sp>
        <p:nvSpPr>
          <p:cNvPr id="27" name="Rectangle 26"/>
          <p:cNvSpPr/>
          <p:nvPr/>
        </p:nvSpPr>
        <p:spPr>
          <a:xfrm>
            <a:off x="1600200" y="989168"/>
            <a:ext cx="6781800" cy="369332"/>
          </a:xfrm>
          <a:prstGeom prst="rect">
            <a:avLst/>
          </a:prstGeom>
          <a:solidFill>
            <a:schemeClr val="accent5">
              <a:lumMod val="40000"/>
              <a:lumOff val="60000"/>
            </a:schemeClr>
          </a:solidFill>
        </p:spPr>
        <p:txBody>
          <a:bodyPr wrap="square">
            <a:spAutoFit/>
          </a:bodyPr>
          <a:lstStyle/>
          <a:p>
            <a:r>
              <a:rPr lang="en-US" b="1" dirty="0" smtClean="0">
                <a:solidFill>
                  <a:schemeClr val="accent2">
                    <a:lumMod val="75000"/>
                  </a:schemeClr>
                </a:solidFill>
              </a:rPr>
              <a:t>Innovative tools used by the Faculty in Teaching and Learning Process</a:t>
            </a:r>
            <a:endParaRPr lang="en-US" b="1" dirty="0">
              <a:solidFill>
                <a:schemeClr val="accent2">
                  <a:lumMod val="75000"/>
                </a:schemeClr>
              </a:solidFill>
            </a:endParaRPr>
          </a:p>
        </p:txBody>
      </p:sp>
      <p:pic>
        <p:nvPicPr>
          <p:cNvPr id="28" name="Picture 2" descr="E:\Kiran PD\P files Index\P-19\IMG-20200924-WA0007.jpg"/>
          <p:cNvPicPr>
            <a:picLocks noChangeAspect="1" noChangeArrowheads="1"/>
          </p:cNvPicPr>
          <p:nvPr/>
        </p:nvPicPr>
        <p:blipFill>
          <a:blip r:embed="rId4" cstate="print"/>
          <a:srcRect/>
          <a:stretch>
            <a:fillRect/>
          </a:stretch>
        </p:blipFill>
        <p:spPr bwMode="auto">
          <a:xfrm>
            <a:off x="3077693" y="5285838"/>
            <a:ext cx="1999287" cy="1000132"/>
          </a:xfrm>
          <a:prstGeom prst="ellipse">
            <a:avLst/>
          </a:prstGeom>
          <a:ln>
            <a:noFill/>
          </a:ln>
          <a:effectLst>
            <a:softEdge rad="112500"/>
          </a:effectLst>
        </p:spPr>
      </p:pic>
      <p:sp>
        <p:nvSpPr>
          <p:cNvPr id="23" name="Flowchart: Alternate Process 22"/>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24" name="Flowchart: Alternate Process 23"/>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29" name="Flowchart: Alternate Process 28"/>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30" name="Flowchart: Alternate Process 29"/>
          <p:cNvSpPr/>
          <p:nvPr/>
        </p:nvSpPr>
        <p:spPr>
          <a:xfrm>
            <a:off x="96985" y="3764843"/>
            <a:ext cx="1330033" cy="51082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31" name="Flowchart: Alternate Process 30"/>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32" name="Flowchart: Alternate Process 31"/>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33" name="Flowchart: Alternate Process 32"/>
          <p:cNvSpPr/>
          <p:nvPr/>
        </p:nvSpPr>
        <p:spPr>
          <a:xfrm>
            <a:off x="153171" y="5171091"/>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34" name="Date Placeholder 33"/>
          <p:cNvSpPr>
            <a:spLocks noGrp="1"/>
          </p:cNvSpPr>
          <p:nvPr>
            <p:ph type="dt" sz="half" idx="10"/>
          </p:nvPr>
        </p:nvSpPr>
        <p:spPr/>
        <p:txBody>
          <a:bodyPr/>
          <a:lstStyle/>
          <a:p>
            <a:fld id="{F898545D-94CA-4E93-8329-8ED5703F7DE3}" type="datetime5">
              <a:rPr lang="en-US" smtClean="0"/>
              <a:pPr/>
              <a:t>20-Sep-21</a:t>
            </a:fld>
            <a:endParaRPr lang="en-US"/>
          </a:p>
        </p:txBody>
      </p:sp>
      <p:sp>
        <p:nvSpPr>
          <p:cNvPr id="35" name="Slide Number Placeholder 34"/>
          <p:cNvSpPr>
            <a:spLocks noGrp="1"/>
          </p:cNvSpPr>
          <p:nvPr>
            <p:ph type="sldNum" sz="quarter" idx="12"/>
          </p:nvPr>
        </p:nvSpPr>
        <p:spPr/>
        <p:txBody>
          <a:bodyPr/>
          <a:lstStyle/>
          <a:p>
            <a:fld id="{655D1332-1337-463C-A5CC-B07214B49452}" type="slidenum">
              <a:rPr lang="en-US" smtClean="0"/>
              <a:pPr/>
              <a:t>30</a:t>
            </a:fld>
            <a:endParaRPr lang="en-US"/>
          </a:p>
        </p:txBody>
      </p:sp>
      <p:sp>
        <p:nvSpPr>
          <p:cNvPr id="36" name="Footer Placeholder 35"/>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759527" y="1012010"/>
            <a:ext cx="9878291" cy="608972"/>
          </a:xfrm>
          <a:prstGeom prst="rect">
            <a:avLst/>
          </a:prstGeom>
          <a:solidFill>
            <a:schemeClr val="accent6">
              <a:lumMod val="40000"/>
              <a:lumOff val="60000"/>
            </a:schemeClr>
          </a:solidFill>
          <a:effectLst>
            <a:innerShdw blurRad="114300">
              <a:prstClr val="black"/>
            </a:innerShdw>
          </a:effectLst>
        </p:spPr>
        <p:txBody>
          <a:bodyPr vert="horz" lIns="91440" tIns="45720" rIns="91440" bIns="45720" rtlCol="0" anchor="ctr">
            <a:noAutofit/>
          </a:bodyPr>
          <a:lstStyle/>
          <a:p>
            <a:pPr lvl="0" algn="ctr">
              <a:spcBef>
                <a:spcPct val="0"/>
              </a:spcBef>
            </a:pPr>
            <a:r>
              <a:rPr lang="en-US" b="1" dirty="0" smtClean="0">
                <a:latin typeface="Times New Roman" pitchFamily="18" charset="0"/>
                <a:ea typeface="+mj-ea"/>
                <a:cs typeface="Times New Roman" pitchFamily="18" charset="0"/>
              </a:rPr>
              <a:t>PARTICIPATION OF FACULTY MEMBERS IN FDP / TRAINING ACTIVITIES/STTP</a:t>
            </a:r>
            <a:endParaRPr kumimoji="0" lang="en-US"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119745" y="2298273"/>
          <a:ext cx="3699164" cy="2099082"/>
        </p:xfrm>
        <a:graphic>
          <a:graphicData uri="http://schemas.openxmlformats.org/drawingml/2006/table">
            <a:tbl>
              <a:tblPr/>
              <a:tblGrid>
                <a:gridCol w="1316182"/>
                <a:gridCol w="2382982"/>
              </a:tblGrid>
              <a:tr h="490167">
                <a:tc>
                  <a:txBody>
                    <a:bodyPr/>
                    <a:lstStyle/>
                    <a:p>
                      <a:pPr marL="0" marR="0" algn="ctr">
                        <a:lnSpc>
                          <a:spcPct val="106000"/>
                        </a:lnSpc>
                        <a:spcBef>
                          <a:spcPts val="0"/>
                        </a:spcBef>
                        <a:spcAft>
                          <a:spcPts val="0"/>
                        </a:spcAft>
                      </a:pPr>
                      <a:r>
                        <a:rPr lang="en-US" sz="2000" b="1" kern="1200" dirty="0">
                          <a:solidFill>
                            <a:srgbClr val="FFFFFF"/>
                          </a:solidFill>
                          <a:latin typeface="Calibri"/>
                          <a:ea typeface="Times New Roman"/>
                          <a:cs typeface="Calibri"/>
                        </a:rPr>
                        <a:t>Year</a:t>
                      </a:r>
                      <a:r>
                        <a:rPr lang="en-US" sz="2000" b="1"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2000" b="1" kern="1200" dirty="0">
                          <a:solidFill>
                            <a:srgbClr val="FFFFFF"/>
                          </a:solidFill>
                          <a:latin typeface="Calibri"/>
                          <a:ea typeface="Times New Roman"/>
                          <a:cs typeface="Calibri"/>
                        </a:rPr>
                        <a:t>Faculty Deputed</a:t>
                      </a:r>
                      <a:r>
                        <a:rPr lang="en-US" sz="2000" b="1"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536305">
                <a:tc>
                  <a:txBody>
                    <a:bodyPr/>
                    <a:lstStyle/>
                    <a:p>
                      <a:pPr marL="0" marR="0" algn="ctr">
                        <a:lnSpc>
                          <a:spcPct val="106000"/>
                        </a:lnSpc>
                        <a:spcBef>
                          <a:spcPts val="0"/>
                        </a:spcBef>
                        <a:spcAft>
                          <a:spcPts val="0"/>
                        </a:spcAft>
                      </a:pPr>
                      <a:r>
                        <a:rPr lang="en-US" sz="2000" b="1" kern="1200" dirty="0">
                          <a:solidFill>
                            <a:srgbClr val="000000"/>
                          </a:solidFill>
                          <a:latin typeface="Calibri"/>
                          <a:ea typeface="Times New Roman"/>
                          <a:cs typeface="Calibri"/>
                        </a:rPr>
                        <a:t>2019-20</a:t>
                      </a:r>
                      <a:r>
                        <a:rPr lang="en-US" sz="2000" b="1"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06000"/>
                        </a:lnSpc>
                        <a:spcBef>
                          <a:spcPts val="0"/>
                        </a:spcBef>
                        <a:spcAft>
                          <a:spcPts val="0"/>
                        </a:spcAft>
                      </a:pPr>
                      <a:r>
                        <a:rPr lang="en-US" sz="2000" kern="1200" dirty="0">
                          <a:solidFill>
                            <a:srgbClr val="000000"/>
                          </a:solidFill>
                          <a:latin typeface="Calibri"/>
                          <a:ea typeface="Times New Roman"/>
                          <a:cs typeface="Calibri"/>
                        </a:rPr>
                        <a:t>7</a:t>
                      </a:r>
                      <a:r>
                        <a:rPr lang="en-US" sz="2000"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36305">
                <a:tc>
                  <a:txBody>
                    <a:bodyPr/>
                    <a:lstStyle/>
                    <a:p>
                      <a:pPr marL="0" marR="0" algn="ctr">
                        <a:lnSpc>
                          <a:spcPct val="106000"/>
                        </a:lnSpc>
                        <a:spcBef>
                          <a:spcPts val="0"/>
                        </a:spcBef>
                        <a:spcAft>
                          <a:spcPts val="0"/>
                        </a:spcAft>
                      </a:pPr>
                      <a:r>
                        <a:rPr lang="en-US" sz="2000" b="1" kern="1200" dirty="0">
                          <a:solidFill>
                            <a:srgbClr val="000000"/>
                          </a:solidFill>
                          <a:latin typeface="Calibri"/>
                          <a:ea typeface="Times New Roman"/>
                          <a:cs typeface="Calibri"/>
                        </a:rPr>
                        <a:t>2018-19</a:t>
                      </a:r>
                      <a:r>
                        <a:rPr lang="en-US" sz="2000" b="1"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06000"/>
                        </a:lnSpc>
                        <a:spcBef>
                          <a:spcPts val="0"/>
                        </a:spcBef>
                        <a:spcAft>
                          <a:spcPts val="0"/>
                        </a:spcAft>
                      </a:pPr>
                      <a:r>
                        <a:rPr lang="en-US" sz="2000" kern="1200" dirty="0">
                          <a:solidFill>
                            <a:srgbClr val="000000"/>
                          </a:solidFill>
                          <a:latin typeface="Calibri"/>
                          <a:ea typeface="Times New Roman"/>
                          <a:cs typeface="Calibri"/>
                        </a:rPr>
                        <a:t>9</a:t>
                      </a:r>
                      <a:r>
                        <a:rPr lang="en-US" sz="2000"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305">
                <a:tc>
                  <a:txBody>
                    <a:bodyPr/>
                    <a:lstStyle/>
                    <a:p>
                      <a:pPr marL="0" marR="0" algn="ctr">
                        <a:lnSpc>
                          <a:spcPct val="106000"/>
                        </a:lnSpc>
                        <a:spcBef>
                          <a:spcPts val="0"/>
                        </a:spcBef>
                        <a:spcAft>
                          <a:spcPts val="0"/>
                        </a:spcAft>
                      </a:pPr>
                      <a:r>
                        <a:rPr lang="en-US" sz="2000" b="1" kern="1200" dirty="0">
                          <a:solidFill>
                            <a:srgbClr val="000000"/>
                          </a:solidFill>
                          <a:latin typeface="Calibri"/>
                          <a:ea typeface="Times New Roman"/>
                          <a:cs typeface="Calibri"/>
                        </a:rPr>
                        <a:t>2017-18</a:t>
                      </a:r>
                      <a:r>
                        <a:rPr lang="en-US" sz="2000" b="1"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06000"/>
                        </a:lnSpc>
                        <a:spcBef>
                          <a:spcPts val="0"/>
                        </a:spcBef>
                        <a:spcAft>
                          <a:spcPts val="0"/>
                        </a:spcAft>
                      </a:pPr>
                      <a:r>
                        <a:rPr lang="en-US" sz="2000" kern="1200" dirty="0">
                          <a:solidFill>
                            <a:srgbClr val="000000"/>
                          </a:solidFill>
                          <a:latin typeface="Calibri"/>
                          <a:ea typeface="Times New Roman"/>
                          <a:cs typeface="Calibri"/>
                        </a:rPr>
                        <a:t>8</a:t>
                      </a:r>
                      <a:r>
                        <a:rPr lang="en-US" sz="2000" kern="1200" dirty="0">
                          <a:solidFill>
                            <a:srgbClr val="262626"/>
                          </a:solidFill>
                          <a:latin typeface="Times New Roman"/>
                          <a:ea typeface="Calibri"/>
                          <a:cs typeface="Times New Roman"/>
                        </a:rPr>
                        <a:t> </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
        <p:nvSpPr>
          <p:cNvPr id="9"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graphicFrame>
        <p:nvGraphicFramePr>
          <p:cNvPr id="17" name="Chart 16"/>
          <p:cNvGraphicFramePr/>
          <p:nvPr/>
        </p:nvGraphicFramePr>
        <p:xfrm>
          <a:off x="6414655" y="2389909"/>
          <a:ext cx="5181600" cy="2930236"/>
        </p:xfrm>
        <a:graphic>
          <a:graphicData uri="http://schemas.openxmlformats.org/drawingml/2006/chart">
            <c:chart xmlns:c="http://schemas.openxmlformats.org/drawingml/2006/chart" xmlns:r="http://schemas.openxmlformats.org/officeDocument/2006/relationships" r:id="rId2"/>
          </a:graphicData>
        </a:graphic>
      </p:graphicFrame>
      <p:sp>
        <p:nvSpPr>
          <p:cNvPr id="16" name="Flowchart: Alternate Process 15"/>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18" name="Flowchart: Alternate Process 17"/>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110838" y="4544558"/>
            <a:ext cx="1233054" cy="408442"/>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23" name="Flowchart: Alternate Process 22"/>
          <p:cNvSpPr/>
          <p:nvPr/>
        </p:nvSpPr>
        <p:spPr>
          <a:xfrm>
            <a:off x="153171" y="5179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24" name="Date Placeholder 23"/>
          <p:cNvSpPr>
            <a:spLocks noGrp="1"/>
          </p:cNvSpPr>
          <p:nvPr>
            <p:ph type="dt" sz="half" idx="10"/>
          </p:nvPr>
        </p:nvSpPr>
        <p:spPr/>
        <p:txBody>
          <a:bodyPr/>
          <a:lstStyle/>
          <a:p>
            <a:fld id="{8F7554E0-AB4F-4FEF-8A35-640070D08654}" type="datetime5">
              <a:rPr lang="en-US" smtClean="0"/>
              <a:pPr/>
              <a:t>20-Sep-21</a:t>
            </a:fld>
            <a:endParaRPr lang="en-US"/>
          </a:p>
        </p:txBody>
      </p:sp>
      <p:sp>
        <p:nvSpPr>
          <p:cNvPr id="25" name="Slide Number Placeholder 24"/>
          <p:cNvSpPr>
            <a:spLocks noGrp="1"/>
          </p:cNvSpPr>
          <p:nvPr>
            <p:ph type="sldNum" sz="quarter" idx="12"/>
          </p:nvPr>
        </p:nvSpPr>
        <p:spPr/>
        <p:txBody>
          <a:bodyPr/>
          <a:lstStyle/>
          <a:p>
            <a:fld id="{655D1332-1337-463C-A5CC-B07214B49452}" type="slidenum">
              <a:rPr lang="en-US" smtClean="0"/>
              <a:pPr/>
              <a:t>31</a:t>
            </a:fld>
            <a:endParaRPr lang="en-US"/>
          </a:p>
        </p:txBody>
      </p:sp>
      <p:sp>
        <p:nvSpPr>
          <p:cNvPr id="26" name="Footer Placeholder 25"/>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Grp="1"/>
          </p:cNvGraphicFramePr>
          <p:nvPr>
            <p:extLst>
              <p:ext uri="{D42A27DB-BD31-4B8C-83A1-F6EECF244321}">
                <p14:modId xmlns="" xmlns:p14="http://schemas.microsoft.com/office/powerpoint/2010/main" val="683231558"/>
              </p:ext>
            </p:extLst>
          </p:nvPr>
        </p:nvGraphicFramePr>
        <p:xfrm>
          <a:off x="3004896" y="914400"/>
          <a:ext cx="8763001" cy="1385454"/>
        </p:xfrm>
        <a:graphic>
          <a:graphicData uri="http://schemas.openxmlformats.org/drawingml/2006/table">
            <a:tbl>
              <a:tblPr firstRow="1" bandRow="1">
                <a:tableStyleId>{BDBED569-4797-4DF1-A0F4-6AAB3CD982D8}</a:tableStyleId>
              </a:tblPr>
              <a:tblGrid>
                <a:gridCol w="2269068">
                  <a:extLst>
                    <a:ext uri="{9D8B030D-6E8A-4147-A177-3AD203B41FA5}">
                      <a16:colId xmlns="" xmlns:a16="http://schemas.microsoft.com/office/drawing/2014/main" val="20000"/>
                    </a:ext>
                  </a:extLst>
                </a:gridCol>
                <a:gridCol w="1236133">
                  <a:extLst>
                    <a:ext uri="{9D8B030D-6E8A-4147-A177-3AD203B41FA5}">
                      <a16:colId xmlns="" xmlns:a16="http://schemas.microsoft.com/office/drawing/2014/main" val="20001"/>
                    </a:ext>
                  </a:extLst>
                </a:gridCol>
                <a:gridCol w="1741244">
                  <a:extLst>
                    <a:ext uri="{9D8B030D-6E8A-4147-A177-3AD203B41FA5}">
                      <a16:colId xmlns="" xmlns:a16="http://schemas.microsoft.com/office/drawing/2014/main" val="584915562"/>
                    </a:ext>
                  </a:extLst>
                </a:gridCol>
                <a:gridCol w="1965710">
                  <a:extLst>
                    <a:ext uri="{9D8B030D-6E8A-4147-A177-3AD203B41FA5}">
                      <a16:colId xmlns="" xmlns:a16="http://schemas.microsoft.com/office/drawing/2014/main" val="1106397797"/>
                    </a:ext>
                  </a:extLst>
                </a:gridCol>
                <a:gridCol w="1550846"/>
              </a:tblGrid>
              <a:tr h="913432">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latin typeface="Times New Roman" pitchFamily="18" charset="0"/>
                          <a:cs typeface="Times New Roman" pitchFamily="18" charset="0"/>
                        </a:rPr>
                        <a:t>R &amp;</a:t>
                      </a:r>
                      <a:r>
                        <a:rPr lang="en-US" sz="1600" b="1" baseline="0" dirty="0">
                          <a:latin typeface="Times New Roman" pitchFamily="18" charset="0"/>
                          <a:cs typeface="Times New Roman" pitchFamily="18" charset="0"/>
                        </a:rPr>
                        <a:t> D</a:t>
                      </a:r>
                    </a:p>
                    <a:p>
                      <a:pPr marL="0" marR="0" indent="0" algn="ctr" defTabSz="914400" eaLnBrk="1" fontAlgn="auto" latinLnBrk="0" hangingPunct="1">
                        <a:lnSpc>
                          <a:spcPct val="100000"/>
                        </a:lnSpc>
                        <a:spcBef>
                          <a:spcPts val="0"/>
                        </a:spcBef>
                        <a:spcAft>
                          <a:spcPts val="0"/>
                        </a:spcAft>
                        <a:buClrTx/>
                        <a:buSzTx/>
                        <a:buFontTx/>
                        <a:buNone/>
                        <a:tabLst/>
                        <a:defRPr/>
                      </a:pPr>
                      <a:r>
                        <a:rPr lang="en-US" sz="1600" b="1" baseline="0" dirty="0">
                          <a:latin typeface="Times New Roman" pitchFamily="18" charset="0"/>
                          <a:cs typeface="Times New Roman" pitchFamily="18" charset="0"/>
                        </a:rPr>
                        <a:t>Center  establishment  year </a:t>
                      </a:r>
                      <a:endParaRPr lang="en-IN" sz="1600" b="1" dirty="0">
                        <a:latin typeface="Times New Roman" pitchFamily="18" charset="0"/>
                        <a:cs typeface="Times New Roman"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latin typeface="Times New Roman" pitchFamily="18" charset="0"/>
                          <a:ea typeface="+mn-ea"/>
                          <a:cs typeface="Times New Roman" pitchFamily="18" charset="0"/>
                        </a:rPr>
                        <a:t>No of  research guide </a:t>
                      </a:r>
                      <a:endParaRPr lang="en-IN" sz="1600" b="1" kern="1200" baseline="0" dirty="0">
                        <a:solidFill>
                          <a:schemeClr val="tx1"/>
                        </a:solidFill>
                        <a:latin typeface="Times New Roman" pitchFamily="18" charset="0"/>
                        <a:ea typeface="+mn-ea"/>
                        <a:cs typeface="Times New Roman"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latin typeface="Times New Roman" pitchFamily="18" charset="0"/>
                          <a:ea typeface="+mn-ea"/>
                          <a:cs typeface="Times New Roman" pitchFamily="18" charset="0"/>
                        </a:rPr>
                        <a:t>No of scholars </a:t>
                      </a:r>
                      <a:r>
                        <a:rPr lang="en-US" sz="1600" b="1" kern="1200" baseline="0" dirty="0" smtClean="0">
                          <a:solidFill>
                            <a:schemeClr val="tx1"/>
                          </a:solidFill>
                          <a:latin typeface="Times New Roman" pitchFamily="18" charset="0"/>
                          <a:ea typeface="+mn-ea"/>
                          <a:cs typeface="Times New Roman" pitchFamily="18" charset="0"/>
                        </a:rPr>
                        <a:t>registered </a:t>
                      </a:r>
                      <a:endParaRPr lang="en-IN" sz="1600" b="1" kern="1200" baseline="0" dirty="0">
                        <a:solidFill>
                          <a:schemeClr val="tx1"/>
                        </a:solidFill>
                        <a:latin typeface="Times New Roman" pitchFamily="18" charset="0"/>
                        <a:ea typeface="+mn-ea"/>
                        <a:cs typeface="Times New Roman"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tx1"/>
                          </a:solidFill>
                          <a:latin typeface="Times New Roman" pitchFamily="18" charset="0"/>
                          <a:ea typeface="+mn-ea"/>
                          <a:cs typeface="Times New Roman" pitchFamily="18" charset="0"/>
                        </a:rPr>
                        <a:t>PhD Pursuing in the department</a:t>
                      </a:r>
                      <a:endParaRPr lang="en-IN" sz="1600" b="1" kern="1200" baseline="0" dirty="0">
                        <a:solidFill>
                          <a:schemeClr val="tx1"/>
                        </a:solidFill>
                        <a:latin typeface="Times New Roman" pitchFamily="18" charset="0"/>
                        <a:ea typeface="+mn-ea"/>
                        <a:cs typeface="Times New Roman" pitchFamily="18"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1" kern="1200" baseline="0" dirty="0" smtClean="0">
                          <a:solidFill>
                            <a:schemeClr val="tx1"/>
                          </a:solidFill>
                          <a:latin typeface="Times New Roman" pitchFamily="18" charset="0"/>
                          <a:ea typeface="+mn-ea"/>
                          <a:cs typeface="Times New Roman" pitchFamily="18" charset="0"/>
                        </a:rPr>
                        <a:t>Patents</a:t>
                      </a:r>
                      <a:endParaRPr lang="en-IN" sz="1600" b="1" kern="1200" baseline="0" dirty="0">
                        <a:solidFill>
                          <a:schemeClr val="tx1"/>
                        </a:solidFill>
                        <a:latin typeface="Times New Roman" pitchFamily="18" charset="0"/>
                        <a:ea typeface="+mn-ea"/>
                        <a:cs typeface="Times New Roman" pitchFamily="18" charset="0"/>
                      </a:endParaRPr>
                    </a:p>
                  </a:txBody>
                  <a:tcPr marL="0" marR="0" marT="0" marB="0" anchor="ctr"/>
                </a:tc>
                <a:extLst>
                  <a:ext uri="{0D108BD9-81ED-4DB2-BD59-A6C34878D82A}">
                    <a16:rowId xmlns="" xmlns:a16="http://schemas.microsoft.com/office/drawing/2014/main" val="10000"/>
                  </a:ext>
                </a:extLst>
              </a:tr>
              <a:tr h="472022">
                <a:tc>
                  <a:txBody>
                    <a:bodyPr/>
                    <a:lstStyle/>
                    <a:p>
                      <a:pPr algn="ctr"/>
                      <a:r>
                        <a:rPr lang="en-IN" sz="1600" b="1" kern="1200" baseline="0" dirty="0" smtClean="0">
                          <a:solidFill>
                            <a:schemeClr val="tx1"/>
                          </a:solidFill>
                          <a:latin typeface="Times New Roman" pitchFamily="18" charset="0"/>
                          <a:ea typeface="+mn-ea"/>
                          <a:cs typeface="Times New Roman" pitchFamily="18" charset="0"/>
                        </a:rPr>
                        <a:t>2014</a:t>
                      </a:r>
                      <a:endParaRPr lang="en-IN" sz="1600" b="1" kern="1200" baseline="0" dirty="0">
                        <a:solidFill>
                          <a:schemeClr val="tx1"/>
                        </a:solidFill>
                        <a:latin typeface="Times New Roman" pitchFamily="18" charset="0"/>
                        <a:ea typeface="+mn-ea"/>
                        <a:cs typeface="Times New Roman" pitchFamily="18" charset="0"/>
                      </a:endParaRPr>
                    </a:p>
                  </a:txBody>
                  <a:tcPr anchor="ctr"/>
                </a:tc>
                <a:tc>
                  <a:txBody>
                    <a:bodyPr/>
                    <a:lstStyle/>
                    <a:p>
                      <a:pPr marL="2540" algn="ctr">
                        <a:lnSpc>
                          <a:spcPts val="1415"/>
                        </a:lnSpc>
                        <a:spcBef>
                          <a:spcPts val="280"/>
                        </a:spcBef>
                      </a:pPr>
                      <a:r>
                        <a:rPr lang="en-US" sz="1600" b="1" kern="1200" baseline="0" dirty="0">
                          <a:solidFill>
                            <a:schemeClr val="tx1"/>
                          </a:solidFill>
                          <a:latin typeface="Times New Roman" pitchFamily="18" charset="0"/>
                          <a:ea typeface="+mn-ea"/>
                          <a:cs typeface="Times New Roman" pitchFamily="18" charset="0"/>
                        </a:rPr>
                        <a:t>02</a:t>
                      </a:r>
                      <a:endParaRPr sz="1600" b="1" kern="1200" baseline="0" dirty="0">
                        <a:solidFill>
                          <a:schemeClr val="tx1"/>
                        </a:solidFill>
                        <a:latin typeface="Times New Roman" pitchFamily="18" charset="0"/>
                        <a:ea typeface="+mn-ea"/>
                        <a:cs typeface="Times New Roman" pitchFamily="18" charset="0"/>
                      </a:endParaRPr>
                    </a:p>
                  </a:txBody>
                  <a:tcPr marL="0" marR="0" marT="35560" marB="0" anchor="ctr"/>
                </a:tc>
                <a:tc>
                  <a:txBody>
                    <a:bodyPr/>
                    <a:lstStyle/>
                    <a:p>
                      <a:pPr marL="2540" algn="ctr">
                        <a:lnSpc>
                          <a:spcPts val="1415"/>
                        </a:lnSpc>
                        <a:spcBef>
                          <a:spcPts val="280"/>
                        </a:spcBef>
                      </a:pPr>
                      <a:r>
                        <a:rPr lang="en-US" sz="1600" b="1" kern="1200" baseline="0" dirty="0" smtClean="0">
                          <a:solidFill>
                            <a:schemeClr val="tx1"/>
                          </a:solidFill>
                          <a:latin typeface="Times New Roman" pitchFamily="18" charset="0"/>
                          <a:ea typeface="+mn-ea"/>
                          <a:cs typeface="Times New Roman" pitchFamily="18" charset="0"/>
                        </a:rPr>
                        <a:t>12</a:t>
                      </a:r>
                      <a:endParaRPr sz="1600" b="1" kern="1200" baseline="0" dirty="0">
                        <a:solidFill>
                          <a:schemeClr val="tx1"/>
                        </a:solidFill>
                        <a:latin typeface="Times New Roman" pitchFamily="18" charset="0"/>
                        <a:ea typeface="+mn-ea"/>
                        <a:cs typeface="Times New Roman" pitchFamily="18" charset="0"/>
                      </a:endParaRPr>
                    </a:p>
                  </a:txBody>
                  <a:tcPr marL="0" marR="0" marT="35560" marB="0" anchor="ctr"/>
                </a:tc>
                <a:tc>
                  <a:txBody>
                    <a:bodyPr/>
                    <a:lstStyle/>
                    <a:p>
                      <a:pPr marL="2540" algn="ctr">
                        <a:lnSpc>
                          <a:spcPts val="1415"/>
                        </a:lnSpc>
                        <a:spcBef>
                          <a:spcPts val="280"/>
                        </a:spcBef>
                      </a:pPr>
                      <a:r>
                        <a:rPr lang="en-US" sz="1600" b="1" kern="1200" baseline="0" dirty="0" smtClean="0">
                          <a:solidFill>
                            <a:schemeClr val="tx1"/>
                          </a:solidFill>
                          <a:latin typeface="Times New Roman" pitchFamily="18" charset="0"/>
                          <a:ea typeface="+mn-ea"/>
                          <a:cs typeface="Times New Roman" pitchFamily="18" charset="0"/>
                        </a:rPr>
                        <a:t>06</a:t>
                      </a:r>
                      <a:endParaRPr sz="1600" b="1" kern="1200" baseline="0" dirty="0">
                        <a:solidFill>
                          <a:schemeClr val="tx1"/>
                        </a:solidFill>
                        <a:latin typeface="Times New Roman" pitchFamily="18" charset="0"/>
                        <a:ea typeface="+mn-ea"/>
                        <a:cs typeface="Times New Roman" pitchFamily="18" charset="0"/>
                      </a:endParaRPr>
                    </a:p>
                  </a:txBody>
                  <a:tcPr marL="0" marR="0" marT="35560" marB="0" anchor="ctr"/>
                </a:tc>
                <a:tc>
                  <a:txBody>
                    <a:bodyPr/>
                    <a:lstStyle/>
                    <a:p>
                      <a:pPr marL="2540" algn="ctr">
                        <a:lnSpc>
                          <a:spcPts val="1415"/>
                        </a:lnSpc>
                        <a:spcBef>
                          <a:spcPts val="280"/>
                        </a:spcBef>
                      </a:pPr>
                      <a:r>
                        <a:rPr lang="en-US" sz="1600" b="1" kern="1200" baseline="0" dirty="0" smtClean="0">
                          <a:solidFill>
                            <a:schemeClr val="tx1"/>
                          </a:solidFill>
                          <a:latin typeface="Times New Roman" pitchFamily="18" charset="0"/>
                          <a:ea typeface="+mn-ea"/>
                          <a:cs typeface="Times New Roman" pitchFamily="18" charset="0"/>
                        </a:rPr>
                        <a:t>04</a:t>
                      </a:r>
                      <a:endParaRPr sz="1600" b="1" kern="1200" baseline="0" dirty="0">
                        <a:solidFill>
                          <a:schemeClr val="tx1"/>
                        </a:solidFill>
                        <a:latin typeface="Times New Roman" pitchFamily="18" charset="0"/>
                        <a:ea typeface="+mn-ea"/>
                        <a:cs typeface="Times New Roman" pitchFamily="18" charset="0"/>
                      </a:endParaRPr>
                    </a:p>
                  </a:txBody>
                  <a:tcPr marL="0" marR="0" marT="35560" marB="0" anchor="ctr"/>
                </a:tc>
                <a:extLst>
                  <a:ext uri="{0D108BD9-81ED-4DB2-BD59-A6C34878D82A}">
                    <a16:rowId xmlns="" xmlns:a16="http://schemas.microsoft.com/office/drawing/2014/main" val="10001"/>
                  </a:ext>
                </a:extLst>
              </a:tr>
            </a:tbl>
          </a:graphicData>
        </a:graphic>
      </p:graphicFrame>
      <p:sp>
        <p:nvSpPr>
          <p:cNvPr id="12" name="Rectangle 2"/>
          <p:cNvSpPr>
            <a:spLocks noChangeArrowheads="1"/>
          </p:cNvSpPr>
          <p:nvPr/>
        </p:nvSpPr>
        <p:spPr bwMode="auto">
          <a:xfrm>
            <a:off x="9889725" y="2943233"/>
            <a:ext cx="1781257" cy="369332"/>
          </a:xfrm>
          <a:prstGeom prst="rect">
            <a:avLst/>
          </a:prstGeom>
          <a:solidFill>
            <a:schemeClr val="accent5"/>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pPr eaLnBrk="1" hangingPunct="1"/>
            <a:r>
              <a:rPr lang="en-US" altLang="en-US" b="1" dirty="0" smtClean="0">
                <a:solidFill>
                  <a:srgbClr val="C00000"/>
                </a:solidFill>
                <a:latin typeface="Times New Roman" pitchFamily="18" charset="0"/>
                <a:cs typeface="Times New Roman" pitchFamily="18" charset="0"/>
              </a:rPr>
              <a:t>MOOC Courses</a:t>
            </a:r>
            <a:endParaRPr lang="en-US" altLang="en-US" b="1" dirty="0">
              <a:solidFill>
                <a:srgbClr val="C00000"/>
              </a:solidFill>
              <a:latin typeface="Times New Roman" pitchFamily="18" charset="0"/>
              <a:cs typeface="Times New Roman" pitchFamily="18" charset="0"/>
            </a:endParaRPr>
          </a:p>
        </p:txBody>
      </p:sp>
      <p:graphicFrame>
        <p:nvGraphicFramePr>
          <p:cNvPr id="14" name="Content Placeholder 3"/>
          <p:cNvGraphicFramePr>
            <a:graphicFrameLocks/>
          </p:cNvGraphicFramePr>
          <p:nvPr>
            <p:extLst>
              <p:ext uri="{D42A27DB-BD31-4B8C-83A1-F6EECF244321}">
                <p14:modId xmlns="" xmlns:p14="http://schemas.microsoft.com/office/powerpoint/2010/main" val="3211085751"/>
              </p:ext>
            </p:extLst>
          </p:nvPr>
        </p:nvGraphicFramePr>
        <p:xfrm>
          <a:off x="9171744" y="3525982"/>
          <a:ext cx="2826292" cy="1405466"/>
        </p:xfrm>
        <a:graphic>
          <a:graphicData uri="http://schemas.openxmlformats.org/drawingml/2006/table">
            <a:tbl>
              <a:tblPr firstRow="1" bandRow="1">
                <a:tableStyleId>{91EBBBCC-DAD2-459C-BE2E-F6DE35CF9A28}</a:tableStyleId>
              </a:tblPr>
              <a:tblGrid>
                <a:gridCol w="1179141"/>
                <a:gridCol w="1647151"/>
              </a:tblGrid>
              <a:tr h="36406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defTabSz="914400" rtl="0" eaLnBrk="1" latinLnBrk="0" hangingPunct="1">
                        <a:lnSpc>
                          <a:spcPct val="107000"/>
                        </a:lnSpc>
                        <a:spcBef>
                          <a:spcPts val="0"/>
                        </a:spcBef>
                        <a:spcAft>
                          <a:spcPts val="0"/>
                        </a:spcAft>
                      </a:pPr>
                      <a:r>
                        <a:rPr lang="en-US" sz="1400" kern="1200" dirty="0" smtClean="0">
                          <a:effectLst/>
                        </a:rPr>
                        <a:t>Year</a:t>
                      </a:r>
                      <a:endParaRPr lang="en-US" sz="1400" b="1" kern="1200" dirty="0">
                        <a:solidFill>
                          <a:srgbClr val="C00000"/>
                        </a:solidFill>
                        <a:effectLst/>
                        <a:latin typeface="Lucida Sans" panose="020B0602030504020204" pitchFamily="34" charset="0"/>
                        <a:ea typeface=""/>
                        <a:cs typeface=""/>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defTabSz="914400" rtl="0" eaLnBrk="1" latinLnBrk="0" hangingPunct="1">
                        <a:lnSpc>
                          <a:spcPct val="107000"/>
                        </a:lnSpc>
                        <a:spcBef>
                          <a:spcPts val="0"/>
                        </a:spcBef>
                        <a:spcAft>
                          <a:spcPts val="0"/>
                        </a:spcAft>
                      </a:pPr>
                      <a:r>
                        <a:rPr lang="en-US" sz="1400" kern="1200" dirty="0" smtClean="0">
                          <a:effectLst/>
                        </a:rPr>
                        <a:t>No. of Faculty</a:t>
                      </a:r>
                      <a:endParaRPr lang="en-US" sz="1400" b="1" kern="1200" dirty="0">
                        <a:solidFill>
                          <a:srgbClr val="C00000"/>
                        </a:solidFill>
                        <a:effectLst/>
                        <a:latin typeface="Lucida Sans" panose="020B0602030504020204" pitchFamily="34" charset="0"/>
                        <a:ea typeface=""/>
                        <a:cs typeface=""/>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pPr marL="0" marR="0" algn="ctr" defTabSz="914400" rtl="0" eaLnBrk="1" latinLnBrk="0" hangingPunct="1">
                        <a:lnSpc>
                          <a:spcPct val="100000"/>
                        </a:lnSpc>
                        <a:spcBef>
                          <a:spcPts val="0"/>
                        </a:spcBef>
                        <a:spcAft>
                          <a:spcPts val="0"/>
                        </a:spcAft>
                      </a:pPr>
                      <a:r>
                        <a:rPr lang="en-US" sz="1200" kern="1200" dirty="0" smtClean="0">
                          <a:effectLst/>
                        </a:rPr>
                        <a:t>2020-21</a:t>
                      </a:r>
                      <a:endParaRPr lang="en-US" sz="12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smtClean="0">
                          <a:effectLst/>
                        </a:rPr>
                        <a:t>03</a:t>
                      </a:r>
                      <a:endParaRPr lang="en-US" sz="12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defTabSz="914400" rtl="0" eaLnBrk="1" latinLnBrk="0" hangingPunct="1">
                        <a:lnSpc>
                          <a:spcPct val="100000"/>
                        </a:lnSpc>
                        <a:spcBef>
                          <a:spcPts val="0"/>
                        </a:spcBef>
                        <a:spcAft>
                          <a:spcPts val="0"/>
                        </a:spcAft>
                      </a:pPr>
                      <a:r>
                        <a:rPr lang="en-US" sz="1200" kern="1200" dirty="0" smtClean="0">
                          <a:effectLst/>
                        </a:rPr>
                        <a:t>2019-20</a:t>
                      </a:r>
                      <a:endParaRPr lang="en-US" sz="12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a:lnSpc>
                          <a:spcPct val="100000"/>
                        </a:lnSpc>
                        <a:spcBef>
                          <a:spcPts val="0"/>
                        </a:spcBef>
                        <a:spcAft>
                          <a:spcPts val="0"/>
                        </a:spcAft>
                      </a:pPr>
                      <a:r>
                        <a:rPr lang="en-US" sz="1200" dirty="0" smtClean="0">
                          <a:effectLst/>
                        </a:rPr>
                        <a:t>07</a:t>
                      </a:r>
                      <a:endParaRPr lang="en-US" sz="12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defTabSz="914400" rtl="0" eaLnBrk="1" latinLnBrk="0" hangingPunct="1">
                        <a:lnSpc>
                          <a:spcPct val="100000"/>
                        </a:lnSpc>
                        <a:spcBef>
                          <a:spcPts val="0"/>
                        </a:spcBef>
                        <a:spcAft>
                          <a:spcPts val="0"/>
                        </a:spcAft>
                      </a:pPr>
                      <a:r>
                        <a:rPr lang="en-US" sz="1200" kern="1200" dirty="0" smtClean="0">
                          <a:effectLst/>
                        </a:rPr>
                        <a:t>2018-19</a:t>
                      </a:r>
                      <a:endParaRPr lang="en-US" sz="12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a:lnSpc>
                          <a:spcPct val="100000"/>
                        </a:lnSpc>
                        <a:spcBef>
                          <a:spcPts val="0"/>
                        </a:spcBef>
                        <a:spcAft>
                          <a:spcPts val="0"/>
                        </a:spcAft>
                      </a:pPr>
                      <a:r>
                        <a:rPr lang="en-US" sz="1200" dirty="0" smtClean="0">
                          <a:effectLst/>
                        </a:rPr>
                        <a:t>03</a:t>
                      </a:r>
                      <a:endParaRPr lang="en-US" sz="12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1510145" y="2493818"/>
          <a:ext cx="7342911" cy="3623372"/>
        </p:xfrm>
        <a:graphic>
          <a:graphicData uri="http://schemas.openxmlformats.org/drawingml/2006/table">
            <a:tbl>
              <a:tblPr/>
              <a:tblGrid>
                <a:gridCol w="526474"/>
                <a:gridCol w="1704109"/>
                <a:gridCol w="1343891"/>
                <a:gridCol w="1025236"/>
                <a:gridCol w="2743201"/>
              </a:tblGrid>
              <a:tr h="747807">
                <a:tc>
                  <a:txBody>
                    <a:bodyPr/>
                    <a:lstStyle/>
                    <a:p>
                      <a:pPr algn="ctr">
                        <a:spcAft>
                          <a:spcPts val="0"/>
                        </a:spcAft>
                      </a:pPr>
                      <a:r>
                        <a:rPr lang="en-US" sz="1400" b="1" dirty="0" smtClean="0">
                          <a:latin typeface="Times New Roman"/>
                          <a:ea typeface="Times New Roman"/>
                          <a:cs typeface="Palatino Linotype"/>
                        </a:rPr>
                        <a:t>Sl</a:t>
                      </a:r>
                      <a:r>
                        <a:rPr lang="en-US" sz="1400" b="1" dirty="0">
                          <a:latin typeface="Times New Roman"/>
                          <a:ea typeface="Times New Roman"/>
                          <a:cs typeface="Palatino Linotype"/>
                        </a:rPr>
                        <a:t>. No.</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400" b="1" dirty="0">
                          <a:latin typeface="Times New Roman"/>
                          <a:ea typeface="Times New Roman"/>
                          <a:cs typeface="Palatino Linotype"/>
                        </a:rPr>
                        <a:t>Applicant Name</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400" b="1" dirty="0">
                          <a:latin typeface="Times New Roman"/>
                          <a:ea typeface="Times New Roman"/>
                          <a:cs typeface="Palatino Linotype"/>
                        </a:rPr>
                        <a:t>Application No.</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400" b="1" dirty="0">
                          <a:latin typeface="Times New Roman"/>
                          <a:ea typeface="Times New Roman"/>
                          <a:cs typeface="Palatino Linotype"/>
                        </a:rPr>
                        <a:t>Date of filling</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400" b="1" dirty="0">
                          <a:latin typeface="Times New Roman"/>
                          <a:ea typeface="Times New Roman"/>
                          <a:cs typeface="Palatino Linotype"/>
                        </a:rPr>
                        <a:t>Title of Invention</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693065">
                <a:tc>
                  <a:txBody>
                    <a:bodyPr/>
                    <a:lstStyle/>
                    <a:p>
                      <a:pPr algn="ctr">
                        <a:spcAft>
                          <a:spcPts val="0"/>
                        </a:spcAft>
                      </a:pPr>
                      <a:r>
                        <a:rPr lang="en-US" sz="1400" dirty="0">
                          <a:latin typeface="Times New Roman"/>
                          <a:ea typeface="Times New Roman"/>
                          <a:cs typeface="Palatino Linotype"/>
                        </a:rPr>
                        <a:t>1</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Times New Roman"/>
                          <a:ea typeface="Times New Roman"/>
                          <a:cs typeface="Palatino Linotype"/>
                        </a:rPr>
                        <a:t>Dr. B K </a:t>
                      </a:r>
                      <a:r>
                        <a:rPr lang="en-US" sz="1400" dirty="0" err="1">
                          <a:latin typeface="Times New Roman"/>
                          <a:ea typeface="Times New Roman"/>
                          <a:cs typeface="Palatino Linotype"/>
                        </a:rPr>
                        <a:t>Narendra</a:t>
                      </a:r>
                      <a:endParaRPr lang="en-IN" sz="1400" dirty="0">
                        <a:latin typeface="Palatino Linotype"/>
                        <a:ea typeface="Palatino Linotype"/>
                        <a:cs typeface="Palatino Linotype"/>
                      </a:endParaRPr>
                    </a:p>
                    <a:p>
                      <a:pPr>
                        <a:spcAft>
                          <a:spcPts val="0"/>
                        </a:spcAft>
                      </a:pPr>
                      <a:r>
                        <a:rPr lang="en-US" sz="1400" dirty="0">
                          <a:latin typeface="Times New Roman"/>
                          <a:ea typeface="Times New Roman"/>
                          <a:cs typeface="Palatino Linotype"/>
                        </a:rPr>
                        <a:t>Dr, T </a:t>
                      </a:r>
                      <a:r>
                        <a:rPr lang="en-US" sz="1400" dirty="0" err="1">
                          <a:latin typeface="Times New Roman"/>
                          <a:ea typeface="Times New Roman"/>
                          <a:cs typeface="Palatino Linotype"/>
                        </a:rPr>
                        <a:t>Mahadevaiah</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Times New Roman"/>
                          <a:ea typeface="Times New Roman"/>
                          <a:cs typeface="Palatino Linotype"/>
                        </a:rPr>
                        <a:t>16550288</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Palatino Linotype"/>
                        </a:rPr>
                        <a:t>26.08.2019</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latin typeface="Times New Roman"/>
                          <a:ea typeface="Times New Roman"/>
                          <a:cs typeface="Palatino Linotype"/>
                        </a:rPr>
                        <a:t>Shock and vibration isolation system for payloads using Stewart platform</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546">
                <a:tc>
                  <a:txBody>
                    <a:bodyPr/>
                    <a:lstStyle/>
                    <a:p>
                      <a:pPr algn="ctr">
                        <a:spcAft>
                          <a:spcPts val="0"/>
                        </a:spcAft>
                      </a:pPr>
                      <a:r>
                        <a:rPr lang="en-US" sz="1400">
                          <a:latin typeface="Times New Roman"/>
                          <a:ea typeface="Times New Roman"/>
                          <a:cs typeface="Palatino Linotype"/>
                        </a:rPr>
                        <a:t>2</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Times New Roman"/>
                          <a:ea typeface="Times New Roman"/>
                          <a:cs typeface="Palatino Linotype"/>
                        </a:rPr>
                        <a:t>Dr. B K Narendra</a:t>
                      </a:r>
                      <a:endParaRPr lang="en-IN" sz="1400">
                        <a:latin typeface="Palatino Linotype"/>
                        <a:ea typeface="Palatino Linotype"/>
                        <a:cs typeface="Palatino Linotype"/>
                      </a:endParaRPr>
                    </a:p>
                    <a:p>
                      <a:pPr>
                        <a:spcAft>
                          <a:spcPts val="0"/>
                        </a:spcAft>
                      </a:pPr>
                      <a:r>
                        <a:rPr lang="en-US" sz="1400">
                          <a:latin typeface="Times New Roman"/>
                          <a:ea typeface="Times New Roman"/>
                          <a:cs typeface="Palatino Linotype"/>
                        </a:rPr>
                        <a:t>Dr, T Mahadevaiah</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Times New Roman"/>
                          <a:ea typeface="Times New Roman"/>
                          <a:cs typeface="Palatino Linotype"/>
                        </a:rPr>
                        <a:t>201941042125</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Times New Roman"/>
                          <a:ea typeface="Times New Roman"/>
                          <a:cs typeface="Palatino Linotype"/>
                        </a:rPr>
                        <a:t>17.10.2019</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latin typeface="Times New Roman"/>
                          <a:ea typeface="Times New Roman"/>
                          <a:cs typeface="Palatino Linotype"/>
                        </a:rPr>
                        <a:t>Eco-friendly geopolymer concrete added with fibre an a method of preparation for the same</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77">
                <a:tc>
                  <a:txBody>
                    <a:bodyPr/>
                    <a:lstStyle/>
                    <a:p>
                      <a:pPr algn="ctr">
                        <a:spcAft>
                          <a:spcPts val="0"/>
                        </a:spcAft>
                      </a:pPr>
                      <a:r>
                        <a:rPr lang="en-US" sz="1400">
                          <a:latin typeface="Times New Roman"/>
                          <a:ea typeface="Times New Roman"/>
                          <a:cs typeface="Palatino Linotype"/>
                        </a:rPr>
                        <a:t>3</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Times New Roman"/>
                          <a:ea typeface="Times New Roman"/>
                          <a:cs typeface="Palatino Linotype"/>
                        </a:rPr>
                        <a:t>Dr. B K Narendra</a:t>
                      </a:r>
                      <a:endParaRPr lang="en-IN" sz="1400">
                        <a:latin typeface="Palatino Linotype"/>
                        <a:ea typeface="Palatino Linotype"/>
                        <a:cs typeface="Palatino Linotype"/>
                      </a:endParaRPr>
                    </a:p>
                    <a:p>
                      <a:pPr>
                        <a:spcAft>
                          <a:spcPts val="0"/>
                        </a:spcAft>
                      </a:pPr>
                      <a:r>
                        <a:rPr lang="en-US" sz="1400">
                          <a:latin typeface="Times New Roman"/>
                          <a:ea typeface="Times New Roman"/>
                          <a:cs typeface="Palatino Linotype"/>
                        </a:rPr>
                        <a:t>Dr, T Mahadevaiah</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Palatino Linotype"/>
                        </a:rPr>
                        <a:t>201941051093</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Palatino Linotype"/>
                        </a:rPr>
                        <a:t>10.12.2019</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latin typeface="Times New Roman"/>
                          <a:ea typeface="Times New Roman"/>
                          <a:cs typeface="Palatino Linotype"/>
                        </a:rPr>
                        <a:t>Method for Rain runoff analysis to estimate a land cover</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77">
                <a:tc>
                  <a:txBody>
                    <a:bodyPr/>
                    <a:lstStyle/>
                    <a:p>
                      <a:pPr algn="ctr">
                        <a:spcAft>
                          <a:spcPts val="0"/>
                        </a:spcAft>
                      </a:pPr>
                      <a:r>
                        <a:rPr lang="en-US" sz="1400">
                          <a:latin typeface="Times New Roman"/>
                          <a:ea typeface="Times New Roman"/>
                          <a:cs typeface="Palatino Linotype"/>
                        </a:rPr>
                        <a:t>4</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Times New Roman"/>
                          <a:ea typeface="Times New Roman"/>
                          <a:cs typeface="Palatino Linotype"/>
                        </a:rPr>
                        <a:t>Dr. B K Narendra</a:t>
                      </a:r>
                      <a:endParaRPr lang="en-IN" sz="1400">
                        <a:latin typeface="Palatino Linotype"/>
                        <a:ea typeface="Palatino Linotype"/>
                        <a:cs typeface="Palatino Linotype"/>
                      </a:endParaRPr>
                    </a:p>
                    <a:p>
                      <a:pPr>
                        <a:spcAft>
                          <a:spcPts val="0"/>
                        </a:spcAft>
                      </a:pPr>
                      <a:r>
                        <a:rPr lang="en-US" sz="1400">
                          <a:latin typeface="Times New Roman"/>
                          <a:ea typeface="Times New Roman"/>
                          <a:cs typeface="Palatino Linotype"/>
                        </a:rPr>
                        <a:t>Dr, T Mahadevaiah</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Palatino Linotype"/>
                        </a:rPr>
                        <a:t>201941053042</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Palatino Linotype"/>
                        </a:rPr>
                        <a:t>20.12.2019</a:t>
                      </a:r>
                      <a:endParaRPr lang="en-IN" sz="140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latin typeface="Times New Roman"/>
                          <a:ea typeface="Times New Roman"/>
                          <a:cs typeface="Palatino Linotype"/>
                        </a:rPr>
                        <a:t>Submerged tunnel </a:t>
                      </a:r>
                      <a:r>
                        <a:rPr lang="en-US" sz="1400" dirty="0" smtClean="0">
                          <a:latin typeface="Times New Roman"/>
                          <a:ea typeface="Times New Roman"/>
                          <a:cs typeface="Palatino Linotype"/>
                        </a:rPr>
                        <a:t>system</a:t>
                      </a:r>
                      <a:r>
                        <a:rPr lang="en-US" sz="1400" baseline="0" dirty="0" smtClean="0">
                          <a:latin typeface="Times New Roman"/>
                          <a:ea typeface="Times New Roman"/>
                          <a:cs typeface="Palatino Linotype"/>
                        </a:rPr>
                        <a:t> </a:t>
                      </a:r>
                      <a:r>
                        <a:rPr lang="en-US" sz="1400" dirty="0" smtClean="0">
                          <a:latin typeface="Times New Roman"/>
                          <a:ea typeface="Times New Roman"/>
                          <a:cs typeface="Palatino Linotype"/>
                        </a:rPr>
                        <a:t>for </a:t>
                      </a:r>
                      <a:r>
                        <a:rPr lang="en-US" sz="1400" dirty="0">
                          <a:latin typeface="Times New Roman"/>
                          <a:ea typeface="Times New Roman"/>
                          <a:cs typeface="Palatino Linotype"/>
                        </a:rPr>
                        <a:t>transportation</a:t>
                      </a:r>
                      <a:endParaRPr lang="en-IN" sz="1400" dirty="0">
                        <a:latin typeface="Palatino Linotype"/>
                        <a:ea typeface="Palatino Linotype"/>
                        <a:cs typeface="Palatino Linotype"/>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sp>
        <p:nvSpPr>
          <p:cNvPr id="23" name="Flowchart: Alternate Process 22"/>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24" name="Flowchart: Alternate Process 23"/>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25" name="Flowchart: Alternate Process 24"/>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26" name="Flowchart: Alternate Process 25"/>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27" name="Flowchart: Alternate Process 26"/>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28" name="Flowchart: Alternate Process 27"/>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29" name="Flowchart: Alternate Process 28"/>
          <p:cNvSpPr/>
          <p:nvPr/>
        </p:nvSpPr>
        <p:spPr>
          <a:xfrm>
            <a:off x="153171" y="5171091"/>
            <a:ext cx="1233054" cy="408442"/>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19" name="Date Placeholder 18"/>
          <p:cNvSpPr>
            <a:spLocks noGrp="1"/>
          </p:cNvSpPr>
          <p:nvPr>
            <p:ph type="dt" sz="half" idx="10"/>
          </p:nvPr>
        </p:nvSpPr>
        <p:spPr/>
        <p:txBody>
          <a:bodyPr/>
          <a:lstStyle/>
          <a:p>
            <a:fld id="{DC5BA829-2840-4EB0-BDDE-7C2DF9C43CF5}" type="datetime5">
              <a:rPr lang="en-US" smtClean="0"/>
              <a:pPr/>
              <a:t>20-Sep-21</a:t>
            </a:fld>
            <a:endParaRPr lang="en-US"/>
          </a:p>
        </p:txBody>
      </p:sp>
      <p:sp>
        <p:nvSpPr>
          <p:cNvPr id="20" name="Slide Number Placeholder 19"/>
          <p:cNvSpPr>
            <a:spLocks noGrp="1"/>
          </p:cNvSpPr>
          <p:nvPr>
            <p:ph type="sldNum" sz="quarter" idx="12"/>
          </p:nvPr>
        </p:nvSpPr>
        <p:spPr/>
        <p:txBody>
          <a:bodyPr/>
          <a:lstStyle/>
          <a:p>
            <a:fld id="{655D1332-1337-463C-A5CC-B07214B49452}" type="slidenum">
              <a:rPr lang="en-US" smtClean="0"/>
              <a:pPr/>
              <a:t>32</a:t>
            </a:fld>
            <a:endParaRPr lang="en-US"/>
          </a:p>
        </p:txBody>
      </p:sp>
      <p:sp>
        <p:nvSpPr>
          <p:cNvPr id="21" name="Footer Placeholder 20"/>
          <p:cNvSpPr>
            <a:spLocks noGrp="1"/>
          </p:cNvSpPr>
          <p:nvPr>
            <p:ph type="ftr" sz="quarter" idx="11"/>
          </p:nvPr>
        </p:nvSpPr>
        <p:spPr/>
        <p:txBody>
          <a:bodyPr/>
          <a:lstStyle/>
          <a:p>
            <a:r>
              <a:rPr lang="en-US" smtClean="0"/>
              <a:t>Department of Civil Engineering</a:t>
            </a:r>
            <a:endParaRPr lang="en-US"/>
          </a:p>
        </p:txBody>
      </p:sp>
      <p:sp>
        <p:nvSpPr>
          <p:cNvPr id="22" name="Rectangle 2"/>
          <p:cNvSpPr>
            <a:spLocks noChangeArrowheads="1"/>
          </p:cNvSpPr>
          <p:nvPr/>
        </p:nvSpPr>
        <p:spPr bwMode="auto">
          <a:xfrm>
            <a:off x="1761724" y="2071166"/>
            <a:ext cx="915635" cy="369332"/>
          </a:xfrm>
          <a:prstGeom prst="rect">
            <a:avLst/>
          </a:prstGeom>
          <a:solidFill>
            <a:schemeClr val="accent3"/>
          </a:solidFill>
          <a:ln w="9525">
            <a:noFill/>
            <a:miter lim="800000"/>
            <a:headEnd/>
            <a:tailEnd/>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1" hangingPunct="1"/>
            <a:r>
              <a:rPr lang="en-US" altLang="en-US" b="1" dirty="0" smtClean="0">
                <a:solidFill>
                  <a:srgbClr val="C00000"/>
                </a:solidFill>
                <a:latin typeface="Times New Roman" pitchFamily="18" charset="0"/>
                <a:cs typeface="Times New Roman" pitchFamily="18" charset="0"/>
              </a:rPr>
              <a:t>Patents</a:t>
            </a:r>
            <a:endParaRPr lang="en-US" alt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963333" y="4304918"/>
          <a:ext cx="8483599" cy="1752600"/>
        </p:xfrm>
        <a:graphic>
          <a:graphicData uri="http://schemas.openxmlformats.org/drawingml/2006/table">
            <a:tbl>
              <a:tblPr>
                <a:tableStyleId>{22838BEF-8BB2-4498-84A7-C5851F593DF1}</a:tableStyleId>
              </a:tblPr>
              <a:tblGrid>
                <a:gridCol w="575732"/>
                <a:gridCol w="1761199"/>
                <a:gridCol w="2480601"/>
                <a:gridCol w="1092200"/>
                <a:gridCol w="1278467"/>
                <a:gridCol w="1295400"/>
              </a:tblGrid>
              <a:tr h="573969">
                <a:tc>
                  <a:txBody>
                    <a:bodyPr/>
                    <a:lstStyle/>
                    <a:p>
                      <a:pPr marL="83185" marR="146685" algn="ctr">
                        <a:lnSpc>
                          <a:spcPts val="1400"/>
                        </a:lnSpc>
                        <a:spcBef>
                          <a:spcPts val="20"/>
                        </a:spcBef>
                        <a:spcAft>
                          <a:spcPts val="0"/>
                        </a:spcAft>
                        <a:tabLst>
                          <a:tab pos="353695" algn="l"/>
                        </a:tabLst>
                      </a:pPr>
                      <a:endParaRPr lang="en-US" sz="1600" dirty="0" smtClean="0">
                        <a:latin typeface="Times New Roman" pitchFamily="18" charset="0"/>
                        <a:cs typeface="Times New Roman" pitchFamily="18" charset="0"/>
                      </a:endParaRPr>
                    </a:p>
                    <a:p>
                      <a:pPr marL="83185" marR="146685" algn="ctr">
                        <a:lnSpc>
                          <a:spcPts val="1400"/>
                        </a:lnSpc>
                        <a:spcBef>
                          <a:spcPts val="20"/>
                        </a:spcBef>
                        <a:spcAft>
                          <a:spcPts val="0"/>
                        </a:spcAft>
                        <a:tabLst>
                          <a:tab pos="353695" algn="l"/>
                        </a:tabLst>
                      </a:pPr>
                      <a:r>
                        <a:rPr lang="en-US" sz="1600" dirty="0" smtClean="0">
                          <a:latin typeface="Times New Roman" pitchFamily="18" charset="0"/>
                          <a:cs typeface="Times New Roman" pitchFamily="18" charset="0"/>
                        </a:rPr>
                        <a:t>Sl</a:t>
                      </a:r>
                      <a:r>
                        <a:rPr lang="en-US" sz="1600" dirty="0">
                          <a:latin typeface="Times New Roman" pitchFamily="18" charset="0"/>
                          <a:cs typeface="Times New Roman" pitchFamily="18" charset="0"/>
                        </a:rPr>
                        <a:t>. No.</a:t>
                      </a:r>
                      <a:endParaRPr lang="en-IN" sz="1600" dirty="0">
                        <a:latin typeface="Times New Roman" pitchFamily="18" charset="0"/>
                        <a:ea typeface="Verdana"/>
                        <a:cs typeface="Times New Roman" pitchFamily="18" charset="0"/>
                      </a:endParaRPr>
                    </a:p>
                  </a:txBody>
                  <a:tcPr marL="0" marR="0" marT="0" marB="0" anchor="ctr"/>
                </a:tc>
                <a:tc>
                  <a:txBody>
                    <a:bodyPr/>
                    <a:lstStyle/>
                    <a:p>
                      <a:pPr marL="153670" algn="ctr">
                        <a:spcBef>
                          <a:spcPts val="725"/>
                        </a:spcBef>
                        <a:spcAft>
                          <a:spcPts val="0"/>
                        </a:spcAft>
                      </a:pPr>
                      <a:r>
                        <a:rPr lang="en-IN" sz="1600" dirty="0" smtClean="0">
                          <a:latin typeface="Times New Roman" pitchFamily="18" charset="0"/>
                          <a:ea typeface="Verdana"/>
                          <a:cs typeface="Times New Roman" pitchFamily="18" charset="0"/>
                        </a:rPr>
                        <a:t>Name of the Faculty</a:t>
                      </a:r>
                      <a:endParaRPr lang="en-IN" sz="1600" dirty="0">
                        <a:latin typeface="Times New Roman" pitchFamily="18" charset="0"/>
                        <a:ea typeface="Verdana"/>
                        <a:cs typeface="Times New Roman" pitchFamily="18" charset="0"/>
                      </a:endParaRPr>
                    </a:p>
                  </a:txBody>
                  <a:tcPr marL="0" marR="0" marT="0" marB="0" anchor="ctr"/>
                </a:tc>
                <a:tc>
                  <a:txBody>
                    <a:bodyPr/>
                    <a:lstStyle/>
                    <a:p>
                      <a:pPr marL="153670" algn="ctr">
                        <a:spcBef>
                          <a:spcPts val="725"/>
                        </a:spcBef>
                        <a:spcAft>
                          <a:spcPts val="0"/>
                        </a:spcAft>
                      </a:pPr>
                      <a:r>
                        <a:rPr lang="en-US" sz="1600" dirty="0">
                          <a:latin typeface="Times New Roman" pitchFamily="18" charset="0"/>
                          <a:cs typeface="Times New Roman" pitchFamily="18" charset="0"/>
                        </a:rPr>
                        <a:t>Title of the Project</a:t>
                      </a:r>
                      <a:endParaRPr lang="en-IN" sz="1600" dirty="0">
                        <a:latin typeface="Times New Roman" pitchFamily="18" charset="0"/>
                        <a:ea typeface="Verdana"/>
                        <a:cs typeface="Times New Roman" pitchFamily="18" charset="0"/>
                      </a:endParaRPr>
                    </a:p>
                  </a:txBody>
                  <a:tcPr marL="0" marR="0" marT="0" marB="0" anchor="ctr"/>
                </a:tc>
                <a:tc>
                  <a:txBody>
                    <a:bodyPr/>
                    <a:lstStyle/>
                    <a:p>
                      <a:pPr marL="263525" algn="ctr">
                        <a:spcBef>
                          <a:spcPts val="725"/>
                        </a:spcBef>
                        <a:spcAft>
                          <a:spcPts val="0"/>
                        </a:spcAft>
                      </a:pPr>
                      <a:r>
                        <a:rPr lang="en-US" sz="1600" dirty="0">
                          <a:latin typeface="Times New Roman" pitchFamily="18" charset="0"/>
                          <a:cs typeface="Times New Roman" pitchFamily="18" charset="0"/>
                        </a:rPr>
                        <a:t>Funding Agency</a:t>
                      </a:r>
                      <a:endParaRPr lang="en-IN" sz="1600" dirty="0">
                        <a:latin typeface="Times New Roman" pitchFamily="18" charset="0"/>
                        <a:ea typeface="Verdana"/>
                        <a:cs typeface="Times New Roman" pitchFamily="18" charset="0"/>
                      </a:endParaRPr>
                    </a:p>
                  </a:txBody>
                  <a:tcPr marL="0" marR="0" marT="0" marB="0" anchor="ctr"/>
                </a:tc>
                <a:tc>
                  <a:txBody>
                    <a:bodyPr/>
                    <a:lstStyle/>
                    <a:p>
                      <a:pPr marL="370205" marR="239395" indent="-113030" algn="ctr">
                        <a:lnSpc>
                          <a:spcPts val="1370"/>
                        </a:lnSpc>
                        <a:spcBef>
                          <a:spcPts val="55"/>
                        </a:spcBef>
                        <a:spcAft>
                          <a:spcPts val="0"/>
                        </a:spcAft>
                      </a:pPr>
                      <a:r>
                        <a:rPr lang="en-US" sz="1600" dirty="0" smtClean="0">
                          <a:latin typeface="Times New Roman" pitchFamily="18" charset="0"/>
                          <a:cs typeface="Times New Roman" pitchFamily="18" charset="0"/>
                        </a:rPr>
                        <a:t>Amount </a:t>
                      </a:r>
                      <a:endParaRPr lang="en-IN" sz="1600" dirty="0">
                        <a:latin typeface="Times New Roman" pitchFamily="18" charset="0"/>
                        <a:ea typeface="Verdana"/>
                        <a:cs typeface="Times New Roman" pitchFamily="18" charset="0"/>
                      </a:endParaRPr>
                    </a:p>
                  </a:txBody>
                  <a:tcPr marL="0" marR="0" marT="0" marB="0" anchor="ctr"/>
                </a:tc>
                <a:tc>
                  <a:txBody>
                    <a:bodyPr/>
                    <a:lstStyle/>
                    <a:p>
                      <a:pPr marL="339725" marR="203200" algn="ctr">
                        <a:spcBef>
                          <a:spcPts val="725"/>
                        </a:spcBef>
                        <a:spcAft>
                          <a:spcPts val="0"/>
                        </a:spcAft>
                      </a:pPr>
                      <a:r>
                        <a:rPr lang="en-US" sz="1600" dirty="0" smtClean="0">
                          <a:latin typeface="Times New Roman" pitchFamily="18" charset="0"/>
                          <a:cs typeface="Times New Roman" pitchFamily="18" charset="0"/>
                        </a:rPr>
                        <a:t>Duration</a:t>
                      </a:r>
                      <a:endParaRPr lang="en-IN" sz="1600" dirty="0">
                        <a:latin typeface="Times New Roman" pitchFamily="18" charset="0"/>
                        <a:ea typeface="Verdana"/>
                        <a:cs typeface="Times New Roman" pitchFamily="18" charset="0"/>
                      </a:endParaRPr>
                    </a:p>
                  </a:txBody>
                  <a:tcPr marL="0" marR="0" marT="0" marB="0" anchor="ctr"/>
                </a:tc>
              </a:tr>
              <a:tr h="1178631">
                <a:tc>
                  <a:txBody>
                    <a:bodyPr/>
                    <a:lstStyle/>
                    <a:p>
                      <a:pPr algn="ctr">
                        <a:spcAft>
                          <a:spcPts val="0"/>
                        </a:spcAft>
                      </a:pPr>
                      <a:r>
                        <a:rPr lang="en-US" sz="1800" dirty="0"/>
                        <a:t>1</a:t>
                      </a:r>
                      <a:endParaRPr lang="en-IN" sz="1600" dirty="0">
                        <a:latin typeface="Times New Roman" pitchFamily="18" charset="0"/>
                        <a:ea typeface="Verdana"/>
                        <a:cs typeface="Times New Roman" pitchFamily="18" charset="0"/>
                      </a:endParaRPr>
                    </a:p>
                  </a:txBody>
                  <a:tcPr marL="0" marR="0" marT="0" marB="0" anchor="ctr"/>
                </a:tc>
                <a:tc>
                  <a:txBody>
                    <a:bodyPr/>
                    <a:lstStyle/>
                    <a:p>
                      <a:pPr algn="just">
                        <a:spcAft>
                          <a:spcPts val="0"/>
                        </a:spcAft>
                      </a:pPr>
                      <a:r>
                        <a:rPr lang="en-IN" sz="1400" b="0" dirty="0" smtClean="0">
                          <a:latin typeface="Times New Roman" pitchFamily="18" charset="0"/>
                          <a:ea typeface="Verdana"/>
                          <a:cs typeface="Times New Roman" pitchFamily="18" charset="0"/>
                        </a:rPr>
                        <a:t>Dr. T Mahadevaiah</a:t>
                      </a:r>
                      <a:endParaRPr lang="en-IN" sz="1400" b="0" dirty="0">
                        <a:latin typeface="Times New Roman" pitchFamily="18" charset="0"/>
                        <a:ea typeface="Verdana"/>
                        <a:cs typeface="Times New Roman" pitchFamily="18" charset="0"/>
                      </a:endParaRPr>
                    </a:p>
                  </a:txBody>
                  <a:tcPr marL="0" marR="0" marT="0" marB="0" anchor="ctr"/>
                </a:tc>
                <a:tc>
                  <a:txBody>
                    <a:bodyPr/>
                    <a:lstStyle/>
                    <a:p>
                      <a:pPr algn="just">
                        <a:spcAft>
                          <a:spcPts val="0"/>
                        </a:spcAft>
                      </a:pPr>
                      <a:r>
                        <a:rPr lang="en-US" sz="1400" b="0" dirty="0">
                          <a:latin typeface="Times New Roman" pitchFamily="18" charset="0"/>
                          <a:cs typeface="Times New Roman" pitchFamily="18" charset="0"/>
                        </a:rPr>
                        <a:t>Advanced Laboratory for drinking water quality testing in </a:t>
                      </a:r>
                      <a:r>
                        <a:rPr lang="en-US" sz="1400" b="0" dirty="0" err="1">
                          <a:latin typeface="Times New Roman" pitchFamily="18" charset="0"/>
                          <a:cs typeface="Times New Roman" pitchFamily="18" charset="0"/>
                        </a:rPr>
                        <a:t>Nagamangala</a:t>
                      </a:r>
                      <a:r>
                        <a:rPr lang="en-US" sz="1400" b="0" dirty="0">
                          <a:latin typeface="Times New Roman" pitchFamily="18" charset="0"/>
                          <a:cs typeface="Times New Roman" pitchFamily="18" charset="0"/>
                        </a:rPr>
                        <a:t> and surroundings</a:t>
                      </a:r>
                      <a:endParaRPr lang="en-IN" sz="14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1400" b="0" dirty="0" smtClean="0">
                          <a:latin typeface="Times New Roman" pitchFamily="18" charset="0"/>
                          <a:cs typeface="Times New Roman" pitchFamily="18" charset="0"/>
                        </a:rPr>
                        <a:t>VGST,</a:t>
                      </a:r>
                    </a:p>
                    <a:p>
                      <a:pPr algn="ctr">
                        <a:spcAft>
                          <a:spcPts val="0"/>
                        </a:spcAft>
                      </a:pPr>
                      <a:r>
                        <a:rPr lang="en-US" sz="1400" b="0" dirty="0" smtClean="0">
                          <a:latin typeface="Times New Roman" pitchFamily="18" charset="0"/>
                          <a:cs typeface="Times New Roman" pitchFamily="18" charset="0"/>
                        </a:rPr>
                        <a:t>GOK</a:t>
                      </a:r>
                      <a:endParaRPr lang="en-IN" sz="14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1400" b="0" dirty="0" smtClean="0">
                          <a:latin typeface="Times New Roman" pitchFamily="18" charset="0"/>
                          <a:cs typeface="Times New Roman" pitchFamily="18" charset="0"/>
                        </a:rPr>
                        <a:t>Rs 30</a:t>
                      </a:r>
                      <a:r>
                        <a:rPr lang="en-US" sz="1400" b="0" baseline="0" dirty="0" smtClean="0">
                          <a:latin typeface="Times New Roman" pitchFamily="18" charset="0"/>
                          <a:cs typeface="Times New Roman" pitchFamily="18" charset="0"/>
                        </a:rPr>
                        <a:t> </a:t>
                      </a:r>
                      <a:r>
                        <a:rPr lang="en-US" sz="1400" b="0" baseline="0" dirty="0" err="1" smtClean="0">
                          <a:latin typeface="Times New Roman" pitchFamily="18" charset="0"/>
                          <a:cs typeface="Times New Roman" pitchFamily="18" charset="0"/>
                        </a:rPr>
                        <a:t>lakhs</a:t>
                      </a:r>
                      <a:endParaRPr lang="en-IN" sz="1400" b="0" dirty="0">
                        <a:latin typeface="Times New Roman" pitchFamily="18" charset="0"/>
                        <a:ea typeface="Verdana"/>
                        <a:cs typeface="Times New Roman" pitchFamily="18" charset="0"/>
                      </a:endParaRPr>
                    </a:p>
                  </a:txBody>
                  <a:tcPr marL="0" marR="0" marT="0" marB="0" anchor="ctr"/>
                </a:tc>
                <a:tc>
                  <a:txBody>
                    <a:bodyPr/>
                    <a:lstStyle/>
                    <a:p>
                      <a:pPr algn="ctr">
                        <a:spcAft>
                          <a:spcPts val="0"/>
                        </a:spcAft>
                      </a:pPr>
                      <a:r>
                        <a:rPr lang="en-US" sz="1400" b="0" dirty="0">
                          <a:latin typeface="Times New Roman" pitchFamily="18" charset="0"/>
                          <a:cs typeface="Times New Roman" pitchFamily="18" charset="0"/>
                        </a:rPr>
                        <a:t>3 Years</a:t>
                      </a:r>
                      <a:endParaRPr lang="en-IN" sz="1400" b="0" dirty="0">
                        <a:latin typeface="Times New Roman" pitchFamily="18" charset="0"/>
                        <a:ea typeface="Verdana"/>
                        <a:cs typeface="Times New Roman" pitchFamily="18" charset="0"/>
                      </a:endParaRPr>
                    </a:p>
                  </a:txBody>
                  <a:tcPr marL="0" marR="0" marT="0" marB="0" anchor="ctr"/>
                </a:tc>
              </a:tr>
            </a:tbl>
          </a:graphicData>
        </a:graphic>
      </p:graphicFrame>
      <p:graphicFrame>
        <p:nvGraphicFramePr>
          <p:cNvPr id="17" name="Chart 16"/>
          <p:cNvGraphicFramePr/>
          <p:nvPr/>
        </p:nvGraphicFramePr>
        <p:xfrm>
          <a:off x="7426036" y="914400"/>
          <a:ext cx="4572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3"/>
          <p:cNvGraphicFramePr>
            <a:graphicFrameLocks/>
          </p:cNvGraphicFramePr>
          <p:nvPr>
            <p:extLst>
              <p:ext uri="{D42A27DB-BD31-4B8C-83A1-F6EECF244321}">
                <p14:modId xmlns="" xmlns:p14="http://schemas.microsoft.com/office/powerpoint/2010/main" val="3211085751"/>
              </p:ext>
            </p:extLst>
          </p:nvPr>
        </p:nvGraphicFramePr>
        <p:xfrm>
          <a:off x="4651316" y="1509378"/>
          <a:ext cx="2808000" cy="1735666"/>
        </p:xfrm>
        <a:graphic>
          <a:graphicData uri="http://schemas.openxmlformats.org/drawingml/2006/table">
            <a:tbl>
              <a:tblPr firstRow="1" bandRow="1">
                <a:tableStyleId>{91EBBBCC-DAD2-459C-BE2E-F6DE35CF9A28}</a:tableStyleId>
              </a:tblPr>
              <a:tblGrid>
                <a:gridCol w="1025698"/>
                <a:gridCol w="1782302"/>
              </a:tblGrid>
              <a:tr h="36406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defTabSz="914400" rtl="0" eaLnBrk="1" latinLnBrk="0" hangingPunct="1">
                        <a:lnSpc>
                          <a:spcPct val="107000"/>
                        </a:lnSpc>
                        <a:spcBef>
                          <a:spcPts val="0"/>
                        </a:spcBef>
                        <a:spcAft>
                          <a:spcPts val="0"/>
                        </a:spcAft>
                      </a:pPr>
                      <a:r>
                        <a:rPr lang="en-US" sz="1600" kern="1200" dirty="0" smtClean="0">
                          <a:effectLst/>
                        </a:rPr>
                        <a:t>Year</a:t>
                      </a:r>
                      <a:endParaRPr lang="en-US" sz="1600" b="1" kern="1200" dirty="0">
                        <a:solidFill>
                          <a:srgbClr val="C00000"/>
                        </a:solidFill>
                        <a:effectLst/>
                        <a:latin typeface="Lucida Sans" panose="020B0602030504020204" pitchFamily="34" charset="0"/>
                        <a:ea typeface=""/>
                        <a:cs typeface=""/>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defTabSz="914400" rtl="0" eaLnBrk="1" latinLnBrk="0" hangingPunct="1">
                        <a:lnSpc>
                          <a:spcPct val="107000"/>
                        </a:lnSpc>
                        <a:spcBef>
                          <a:spcPts val="0"/>
                        </a:spcBef>
                        <a:spcAft>
                          <a:spcPts val="0"/>
                        </a:spcAft>
                      </a:pPr>
                      <a:r>
                        <a:rPr lang="en-US" sz="1600" kern="1200" dirty="0" smtClean="0">
                          <a:effectLst/>
                        </a:rPr>
                        <a:t>Publications</a:t>
                      </a:r>
                      <a:endParaRPr lang="en-US" sz="1600" b="1" kern="1200" dirty="0">
                        <a:solidFill>
                          <a:srgbClr val="C00000"/>
                        </a:solidFill>
                        <a:effectLst/>
                        <a:latin typeface="Lucida Sans" panose="020B0602030504020204" pitchFamily="34" charset="0"/>
                        <a:ea typeface=""/>
                        <a:cs typeface=""/>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pPr marL="0" marR="0" algn="ctr" defTabSz="914400" rtl="0" eaLnBrk="1" latinLnBrk="0" hangingPunct="1">
                        <a:lnSpc>
                          <a:spcPct val="100000"/>
                        </a:lnSpc>
                        <a:spcBef>
                          <a:spcPts val="0"/>
                        </a:spcBef>
                        <a:spcAft>
                          <a:spcPts val="0"/>
                        </a:spcAft>
                      </a:pPr>
                      <a:r>
                        <a:rPr lang="en-US" sz="1600" kern="1200" dirty="0" smtClean="0">
                          <a:effectLst/>
                        </a:rPr>
                        <a:t>2020-21</a:t>
                      </a:r>
                      <a:endParaRPr lang="en-US" sz="16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smtClean="0">
                          <a:solidFill>
                            <a:schemeClr val="tx1">
                              <a:lumMod val="85000"/>
                              <a:lumOff val="15000"/>
                            </a:schemeClr>
                          </a:solidFill>
                          <a:effectLst/>
                          <a:latin typeface="Times New Roman" pitchFamily="18" charset="0"/>
                          <a:ea typeface="Calibri"/>
                          <a:cs typeface="Times New Roman" pitchFamily="18" charset="0"/>
                        </a:rPr>
                        <a:t>11</a:t>
                      </a:r>
                      <a:endParaRPr lang="en-US" sz="16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defTabSz="914400" rtl="0" eaLnBrk="1" latinLnBrk="0" hangingPunct="1">
                        <a:lnSpc>
                          <a:spcPct val="100000"/>
                        </a:lnSpc>
                        <a:spcBef>
                          <a:spcPts val="0"/>
                        </a:spcBef>
                        <a:spcAft>
                          <a:spcPts val="0"/>
                        </a:spcAft>
                      </a:pPr>
                      <a:r>
                        <a:rPr lang="en-US" sz="1600" kern="1200" dirty="0" smtClean="0">
                          <a:effectLst/>
                        </a:rPr>
                        <a:t>2019-20</a:t>
                      </a:r>
                      <a:endParaRPr lang="en-US" sz="16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a:lnSpc>
                          <a:spcPct val="100000"/>
                        </a:lnSpc>
                        <a:spcBef>
                          <a:spcPts val="0"/>
                        </a:spcBef>
                        <a:spcAft>
                          <a:spcPts val="0"/>
                        </a:spcAft>
                      </a:pPr>
                      <a:r>
                        <a:rPr lang="en-US" sz="1600" b="0" dirty="0" smtClean="0">
                          <a:solidFill>
                            <a:schemeClr val="tx1">
                              <a:lumMod val="85000"/>
                              <a:lumOff val="15000"/>
                            </a:schemeClr>
                          </a:solidFill>
                          <a:effectLst/>
                          <a:latin typeface="Times New Roman" pitchFamily="18" charset="0"/>
                          <a:ea typeface="Calibri"/>
                          <a:cs typeface="Times New Roman" pitchFamily="18" charset="0"/>
                        </a:rPr>
                        <a:t>07</a:t>
                      </a:r>
                      <a:endParaRPr lang="en-US" sz="16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defTabSz="914400" rtl="0" eaLnBrk="1" latinLnBrk="0" hangingPunct="1">
                        <a:lnSpc>
                          <a:spcPct val="100000"/>
                        </a:lnSpc>
                        <a:spcBef>
                          <a:spcPts val="0"/>
                        </a:spcBef>
                        <a:spcAft>
                          <a:spcPts val="0"/>
                        </a:spcAft>
                      </a:pPr>
                      <a:r>
                        <a:rPr lang="en-US" sz="1600" kern="1200" dirty="0" smtClean="0">
                          <a:effectLst/>
                        </a:rPr>
                        <a:t>2018-19</a:t>
                      </a:r>
                      <a:endParaRPr lang="en-US" sz="16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a:lnSpc>
                          <a:spcPct val="100000"/>
                        </a:lnSpc>
                        <a:spcBef>
                          <a:spcPts val="0"/>
                        </a:spcBef>
                        <a:spcAft>
                          <a:spcPts val="0"/>
                        </a:spcAft>
                      </a:pPr>
                      <a:r>
                        <a:rPr lang="en-US" sz="1600" b="0" dirty="0" smtClean="0">
                          <a:solidFill>
                            <a:schemeClr val="tx1">
                              <a:lumMod val="85000"/>
                              <a:lumOff val="15000"/>
                            </a:schemeClr>
                          </a:solidFill>
                          <a:effectLst/>
                          <a:latin typeface="Times New Roman" pitchFamily="18" charset="0"/>
                          <a:ea typeface="Calibri"/>
                          <a:cs typeface="Times New Roman" pitchFamily="18" charset="0"/>
                        </a:rPr>
                        <a:t>10</a:t>
                      </a:r>
                      <a:endParaRPr lang="en-US" sz="16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defTabSz="914400" rtl="0" eaLnBrk="1" latinLnBrk="0" hangingPunct="1">
                        <a:lnSpc>
                          <a:spcPct val="100000"/>
                        </a:lnSpc>
                        <a:spcBef>
                          <a:spcPts val="0"/>
                        </a:spcBef>
                        <a:spcAft>
                          <a:spcPts val="0"/>
                        </a:spcAft>
                      </a:pPr>
                      <a:r>
                        <a:rPr lang="en-US" sz="1600" kern="1200" dirty="0" smtClean="0">
                          <a:effectLst/>
                        </a:rPr>
                        <a:t>2017-18</a:t>
                      </a:r>
                      <a:endParaRPr lang="en-US" sz="1600" b="0" kern="120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algn="ctr">
                        <a:lnSpc>
                          <a:spcPct val="100000"/>
                        </a:lnSpc>
                        <a:spcBef>
                          <a:spcPts val="0"/>
                        </a:spcBef>
                        <a:spcAft>
                          <a:spcPts val="0"/>
                        </a:spcAft>
                      </a:pPr>
                      <a:r>
                        <a:rPr lang="en-US" sz="1600" b="0" dirty="0" smtClean="0">
                          <a:solidFill>
                            <a:schemeClr val="tx1">
                              <a:lumMod val="85000"/>
                              <a:lumOff val="15000"/>
                            </a:schemeClr>
                          </a:solidFill>
                          <a:effectLst/>
                          <a:latin typeface="Times New Roman" pitchFamily="18" charset="0"/>
                          <a:ea typeface="Calibri"/>
                          <a:cs typeface="Times New Roman" pitchFamily="18" charset="0"/>
                        </a:rPr>
                        <a:t>12</a:t>
                      </a:r>
                      <a:endParaRPr lang="en-US" sz="1600" b="0" dirty="0">
                        <a:solidFill>
                          <a:schemeClr val="tx1">
                            <a:lumMod val="85000"/>
                            <a:lumOff val="15000"/>
                          </a:schemeClr>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Rectangle 2"/>
          <p:cNvSpPr>
            <a:spLocks noChangeArrowheads="1"/>
          </p:cNvSpPr>
          <p:nvPr/>
        </p:nvSpPr>
        <p:spPr bwMode="auto">
          <a:xfrm>
            <a:off x="4697359" y="865049"/>
            <a:ext cx="2337691" cy="400110"/>
          </a:xfrm>
          <a:prstGeom prst="rect">
            <a:avLst/>
          </a:prstGeom>
          <a:solidFill>
            <a:schemeClr val="accent1">
              <a:lumMod val="40000"/>
              <a:lumOff val="60000"/>
            </a:schemeClr>
          </a:solidFill>
          <a:ln w="9525">
            <a:noFill/>
            <a:miter lim="800000"/>
            <a:headEnd/>
            <a:tailEnd/>
          </a:ln>
        </p:spPr>
        <p:txBody>
          <a:bodyPr wrap="none">
            <a:spAutoFit/>
          </a:bodyPr>
          <a:lstStyle/>
          <a:p>
            <a:pPr eaLnBrk="1" hangingPunct="1"/>
            <a:r>
              <a:rPr lang="en-US" altLang="en-US" sz="2000" b="1" dirty="0">
                <a:solidFill>
                  <a:srgbClr val="C00000"/>
                </a:solidFill>
                <a:latin typeface="Times New Roman" pitchFamily="18" charset="0"/>
                <a:cs typeface="Times New Roman" pitchFamily="18" charset="0"/>
              </a:rPr>
              <a:t>Academic Research</a:t>
            </a:r>
          </a:p>
        </p:txBody>
      </p:sp>
      <p:graphicFrame>
        <p:nvGraphicFramePr>
          <p:cNvPr id="21" name="Table 20"/>
          <p:cNvGraphicFramePr>
            <a:graphicFrameLocks noGrp="1"/>
          </p:cNvGraphicFramePr>
          <p:nvPr>
            <p:extLst>
              <p:ext uri="{D42A27DB-BD31-4B8C-83A1-F6EECF244321}">
                <p14:modId xmlns="" xmlns:p14="http://schemas.microsoft.com/office/powerpoint/2010/main" val="534399542"/>
              </p:ext>
            </p:extLst>
          </p:nvPr>
        </p:nvGraphicFramePr>
        <p:xfrm>
          <a:off x="1550915" y="2254887"/>
          <a:ext cx="2808000" cy="1965758"/>
        </p:xfrm>
        <a:graphic>
          <a:graphicData uri="http://schemas.openxmlformats.org/drawingml/2006/table">
            <a:tbl>
              <a:tblPr firstRow="1" bandRow="1">
                <a:tableStyleId>{BDBED569-4797-4DF1-A0F4-6AAB3CD982D8}</a:tableStyleId>
              </a:tblPr>
              <a:tblGrid>
                <a:gridCol w="367698">
                  <a:extLst>
                    <a:ext uri="{9D8B030D-6E8A-4147-A177-3AD203B41FA5}">
                      <a16:colId xmlns="" xmlns:a16="http://schemas.microsoft.com/office/drawing/2014/main" val="20000"/>
                    </a:ext>
                  </a:extLst>
                </a:gridCol>
                <a:gridCol w="866151">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4"/>
                    </a:ext>
                  </a:extLst>
                </a:gridCol>
                <a:gridCol w="812151">
                  <a:extLst>
                    <a:ext uri="{9D8B030D-6E8A-4147-A177-3AD203B41FA5}">
                      <a16:colId xmlns="" xmlns:a16="http://schemas.microsoft.com/office/drawing/2014/main" val="20005"/>
                    </a:ext>
                  </a:extLst>
                </a:gridCol>
              </a:tblGrid>
              <a:tr h="618336">
                <a:tc>
                  <a:txBody>
                    <a:bodyPr/>
                    <a:lstStyle/>
                    <a:p>
                      <a:pPr algn="ctr"/>
                      <a:r>
                        <a:rPr lang="en-US" sz="1200" dirty="0">
                          <a:latin typeface="Times New Roman" panose="02020603050405020304" pitchFamily="18" charset="0"/>
                          <a:cs typeface="Times New Roman" panose="02020603050405020304" pitchFamily="18" charset="0"/>
                        </a:rPr>
                        <a:t>Sl. No.</a:t>
                      </a:r>
                      <a:endParaRPr lang="en-US" sz="1200" b="1" dirty="0">
                        <a:solidFill>
                          <a:srgbClr val="7030A0"/>
                        </a:solidFill>
                        <a:latin typeface="Times New Roman" pitchFamily="18" charset="0"/>
                        <a:ea typeface="Verdana" pitchFamily="34" charset="0"/>
                        <a:cs typeface="Times New Roman" pitchFamily="18" charset="0"/>
                      </a:endParaRPr>
                    </a:p>
                  </a:txBody>
                  <a:tcPr marT="45727" marB="45727" anchor="ctr"/>
                </a:tc>
                <a:tc>
                  <a:txBody>
                    <a:bodyPr/>
                    <a:lstStyle/>
                    <a:p>
                      <a:pPr algn="ctr"/>
                      <a:r>
                        <a:rPr lang="en-US" sz="1200" dirty="0">
                          <a:latin typeface="Times New Roman" panose="02020603050405020304" pitchFamily="18" charset="0"/>
                          <a:cs typeface="Times New Roman" panose="02020603050405020304" pitchFamily="18" charset="0"/>
                        </a:rPr>
                        <a:t>Academic</a:t>
                      </a:r>
                      <a:r>
                        <a:rPr lang="en-US" sz="1200" baseline="0" dirty="0">
                          <a:latin typeface="Times New Roman" panose="02020603050405020304" pitchFamily="18" charset="0"/>
                          <a:cs typeface="Times New Roman" panose="02020603050405020304" pitchFamily="18" charset="0"/>
                        </a:rPr>
                        <a:t> Year </a:t>
                      </a:r>
                      <a:endParaRPr lang="en-US" sz="1200" b="1" dirty="0">
                        <a:solidFill>
                          <a:srgbClr val="7030A0"/>
                        </a:solidFill>
                        <a:latin typeface="Times New Roman" pitchFamily="18" charset="0"/>
                        <a:ea typeface="Verdana" pitchFamily="34" charset="0"/>
                        <a:cs typeface="Times New Roman" pitchFamily="18" charset="0"/>
                      </a:endParaRP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Funding</a:t>
                      </a:r>
                      <a:r>
                        <a:rPr lang="en-US" sz="1200" baseline="0" dirty="0">
                          <a:latin typeface="Times New Roman" panose="02020603050405020304" pitchFamily="18" charset="0"/>
                          <a:cs typeface="Times New Roman" panose="02020603050405020304" pitchFamily="18" charset="0"/>
                        </a:rPr>
                        <a:t> Agency </a:t>
                      </a:r>
                      <a:endParaRPr lang="en-US" sz="1200" b="1" dirty="0">
                        <a:solidFill>
                          <a:srgbClr val="7030A0"/>
                        </a:solidFill>
                        <a:latin typeface="Times New Roman" pitchFamily="18" charset="0"/>
                        <a:ea typeface="Verdana" pitchFamily="34" charset="0"/>
                        <a:cs typeface="Times New Roman" pitchFamily="18" charset="0"/>
                      </a:endParaRP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Total Amount [Rs]</a:t>
                      </a:r>
                      <a:endParaRPr lang="en-US" sz="1200" b="1" dirty="0">
                        <a:solidFill>
                          <a:srgbClr val="7030A0"/>
                        </a:solidFill>
                        <a:latin typeface="Times New Roman" pitchFamily="18" charset="0"/>
                        <a:ea typeface="Verdana" pitchFamily="34" charset="0"/>
                        <a:cs typeface="Times New Roman" pitchFamily="18" charset="0"/>
                      </a:endParaRPr>
                    </a:p>
                  </a:txBody>
                  <a:tcPr marT="45727" marB="45727" anchor="ctr"/>
                </a:tc>
                <a:extLst>
                  <a:ext uri="{0D108BD9-81ED-4DB2-BD59-A6C34878D82A}">
                    <a16:rowId xmlns="" xmlns:a16="http://schemas.microsoft.com/office/drawing/2014/main" val="10000"/>
                  </a:ext>
                </a:extLst>
              </a:tr>
              <a:tr h="441888">
                <a:tc>
                  <a:txBody>
                    <a:bodyPr/>
                    <a:lstStyle/>
                    <a:p>
                      <a:pPr algn="ctr"/>
                      <a:r>
                        <a:rPr lang="en-US" sz="1200" dirty="0">
                          <a:latin typeface="Times New Roman" pitchFamily="18" charset="0"/>
                          <a:ea typeface="Verdana" pitchFamily="34" charset="0"/>
                          <a:cs typeface="Times New Roman" pitchFamily="18" charset="0"/>
                        </a:rPr>
                        <a:t>1</a:t>
                      </a:r>
                    </a:p>
                  </a:txBody>
                  <a:tcPr marT="45727" marB="45727" anchor="ctr"/>
                </a:tc>
                <a:tc>
                  <a:txBody>
                    <a:bodyPr/>
                    <a:lstStyle/>
                    <a:p>
                      <a:pPr algn="ctr"/>
                      <a:r>
                        <a:rPr lang="en-US" sz="1200" dirty="0">
                          <a:latin typeface="Times New Roman" pitchFamily="18" charset="0"/>
                          <a:ea typeface="Verdana" pitchFamily="34" charset="0"/>
                          <a:cs typeface="Times New Roman" pitchFamily="18" charset="0"/>
                        </a:rPr>
                        <a:t>2020-21</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KSCST</a:t>
                      </a:r>
                      <a:endParaRPr lang="en-US" sz="1200" dirty="0">
                        <a:latin typeface="Times New Roman" pitchFamily="18" charset="0"/>
                        <a:ea typeface="Verdana" pitchFamily="34" charset="0"/>
                        <a:cs typeface="Times New Roman" pitchFamily="18" charset="0"/>
                      </a:endParaRPr>
                    </a:p>
                  </a:txBody>
                  <a:tcPr marT="45727" marB="45727" anchor="ctr"/>
                </a:tc>
                <a:tc>
                  <a:txBody>
                    <a:bodyPr/>
                    <a:lstStyle/>
                    <a:p>
                      <a:pPr algn="ctr"/>
                      <a:r>
                        <a:rPr lang="en-US" sz="1200" smtClean="0">
                          <a:latin typeface="Times New Roman" pitchFamily="18" charset="0"/>
                          <a:ea typeface="Verdana" pitchFamily="34" charset="0"/>
                          <a:cs typeface="Times New Roman" pitchFamily="18" charset="0"/>
                        </a:rPr>
                        <a:t>4000.00</a:t>
                      </a:r>
                      <a:endParaRPr lang="en-US" sz="1200" dirty="0">
                        <a:latin typeface="Times New Roman" pitchFamily="18" charset="0"/>
                        <a:ea typeface="Verdana" pitchFamily="34" charset="0"/>
                        <a:cs typeface="Times New Roman" pitchFamily="18" charset="0"/>
                      </a:endParaRPr>
                    </a:p>
                  </a:txBody>
                  <a:tcPr marT="45727" marB="45727" anchor="ctr"/>
                </a:tc>
                <a:extLst>
                  <a:ext uri="{0D108BD9-81ED-4DB2-BD59-A6C34878D82A}">
                    <a16:rowId xmlns="" xmlns:a16="http://schemas.microsoft.com/office/drawing/2014/main" val="3360032622"/>
                  </a:ext>
                </a:extLst>
              </a:tr>
              <a:tr h="441888">
                <a:tc>
                  <a:txBody>
                    <a:bodyPr/>
                    <a:lstStyle/>
                    <a:p>
                      <a:pPr algn="ctr"/>
                      <a:r>
                        <a:rPr lang="en-US" sz="1200" dirty="0">
                          <a:latin typeface="Times New Roman" pitchFamily="18" charset="0"/>
                          <a:ea typeface="Verdana" pitchFamily="34" charset="0"/>
                          <a:cs typeface="Times New Roman" pitchFamily="18" charset="0"/>
                        </a:rPr>
                        <a:t>2</a:t>
                      </a:r>
                    </a:p>
                  </a:txBody>
                  <a:tcPr marT="45727" marB="45727" anchor="ctr"/>
                </a:tc>
                <a:tc>
                  <a:txBody>
                    <a:bodyPr/>
                    <a:lstStyle/>
                    <a:p>
                      <a:pPr algn="ctr"/>
                      <a:r>
                        <a:rPr lang="en-US" sz="1200" dirty="0">
                          <a:latin typeface="Times New Roman" panose="02020603050405020304" pitchFamily="18" charset="0"/>
                          <a:cs typeface="Times New Roman" panose="02020603050405020304" pitchFamily="18" charset="0"/>
                        </a:rPr>
                        <a:t>2019-20</a:t>
                      </a:r>
                      <a:endParaRPr lang="en-US" sz="1200" dirty="0">
                        <a:latin typeface="Times New Roman" pitchFamily="18" charset="0"/>
                        <a:ea typeface="Verdana" pitchFamily="34" charset="0"/>
                        <a:cs typeface="Times New Roman" pitchFamily="18" charset="0"/>
                      </a:endParaRPr>
                    </a:p>
                  </a:txBody>
                  <a:tcPr marT="45727" marB="45727" anchor="ctr"/>
                </a:tc>
                <a:tc>
                  <a:txBody>
                    <a:bodyPr/>
                    <a:lstStyle/>
                    <a:p>
                      <a:pPr algn="ctr"/>
                      <a:r>
                        <a:rPr lang="en-US" sz="1200" dirty="0">
                          <a:latin typeface="Times New Roman" panose="02020603050405020304" pitchFamily="18" charset="0"/>
                          <a:cs typeface="Times New Roman" panose="02020603050405020304" pitchFamily="18" charset="0"/>
                        </a:rPr>
                        <a:t>KSCST</a:t>
                      </a:r>
                      <a:endParaRPr lang="en-US" sz="1200" dirty="0">
                        <a:latin typeface="Times New Roman" pitchFamily="18" charset="0"/>
                        <a:ea typeface="Verdana" pitchFamily="34" charset="0"/>
                        <a:cs typeface="Times New Roman" pitchFamily="18" charset="0"/>
                      </a:endParaRPr>
                    </a:p>
                  </a:txBody>
                  <a:tcPr marT="45727" marB="45727" anchor="ctr"/>
                </a:tc>
                <a:tc>
                  <a:txBody>
                    <a:bodyPr/>
                    <a:lstStyle/>
                    <a:p>
                      <a:pPr algn="ctr"/>
                      <a:r>
                        <a:rPr lang="en-US" sz="1200" dirty="0" smtClean="0">
                          <a:latin typeface="Times New Roman" pitchFamily="18" charset="0"/>
                          <a:ea typeface="Verdana" pitchFamily="34" charset="0"/>
                          <a:cs typeface="Times New Roman" pitchFamily="18" charset="0"/>
                        </a:rPr>
                        <a:t>3000.00</a:t>
                      </a:r>
                      <a:endParaRPr lang="en-US" sz="1200" dirty="0">
                        <a:latin typeface="Times New Roman" pitchFamily="18" charset="0"/>
                        <a:ea typeface="Verdana" pitchFamily="34" charset="0"/>
                        <a:cs typeface="Times New Roman" pitchFamily="18" charset="0"/>
                      </a:endParaRPr>
                    </a:p>
                  </a:txBody>
                  <a:tcPr marT="45727" marB="45727" anchor="ctr"/>
                </a:tc>
                <a:extLst>
                  <a:ext uri="{0D108BD9-81ED-4DB2-BD59-A6C34878D82A}">
                    <a16:rowId xmlns="" xmlns:a16="http://schemas.microsoft.com/office/drawing/2014/main" val="10001"/>
                  </a:ext>
                </a:extLst>
              </a:tr>
              <a:tr h="441888">
                <a:tc>
                  <a:txBody>
                    <a:bodyPr/>
                    <a:lstStyle/>
                    <a:p>
                      <a:pPr algn="ctr"/>
                      <a:r>
                        <a:rPr lang="en-US" sz="1200" dirty="0">
                          <a:latin typeface="Times New Roman" pitchFamily="18" charset="0"/>
                          <a:ea typeface="Verdana" pitchFamily="34" charset="0"/>
                          <a:cs typeface="Times New Roman" pitchFamily="18" charset="0"/>
                        </a:rPr>
                        <a:t>3</a:t>
                      </a:r>
                    </a:p>
                  </a:txBody>
                  <a:tcPr marT="45727" marB="45727" anchor="ctr"/>
                </a:tc>
                <a:tc>
                  <a:txBody>
                    <a:bodyPr/>
                    <a:lstStyle/>
                    <a:p>
                      <a:pPr algn="ctr"/>
                      <a:r>
                        <a:rPr lang="en-US" sz="1200" dirty="0">
                          <a:latin typeface="Times New Roman" panose="02020603050405020304" pitchFamily="18" charset="0"/>
                          <a:cs typeface="Times New Roman" panose="02020603050405020304" pitchFamily="18" charset="0"/>
                        </a:rPr>
                        <a:t>2018-19</a:t>
                      </a:r>
                      <a:endParaRPr lang="en-US" sz="1200" dirty="0">
                        <a:latin typeface="Times New Roman" pitchFamily="18" charset="0"/>
                        <a:ea typeface="Verdana" pitchFamily="34" charset="0"/>
                        <a:cs typeface="Times New Roman" pitchFamily="18" charset="0"/>
                      </a:endParaRPr>
                    </a:p>
                  </a:txBody>
                  <a:tcPr marT="45727" marB="45727" anchor="ctr"/>
                </a:tc>
                <a:tc>
                  <a:txBody>
                    <a:bodyPr/>
                    <a:lstStyle/>
                    <a:p>
                      <a:pPr algn="ctr"/>
                      <a:r>
                        <a:rPr lang="en-US" sz="1200" dirty="0">
                          <a:latin typeface="Times New Roman" panose="02020603050405020304" pitchFamily="18" charset="0"/>
                          <a:cs typeface="Times New Roman" panose="02020603050405020304" pitchFamily="18" charset="0"/>
                        </a:rPr>
                        <a:t>KSCST</a:t>
                      </a:r>
                      <a:endParaRPr lang="en-US" sz="1200" dirty="0">
                        <a:latin typeface="Times New Roman" pitchFamily="18" charset="0"/>
                        <a:ea typeface="Verdana" pitchFamily="34" charset="0"/>
                        <a:cs typeface="Times New Roman" pitchFamily="18" charset="0"/>
                      </a:endParaRPr>
                    </a:p>
                  </a:txBody>
                  <a:tcPr marT="45727" marB="45727" anchor="ctr"/>
                </a:tc>
                <a:tc>
                  <a:txBody>
                    <a:bodyPr/>
                    <a:lstStyle/>
                    <a:p>
                      <a:pPr algn="ctr"/>
                      <a:r>
                        <a:rPr lang="en-US" sz="1200" dirty="0" smtClean="0">
                          <a:latin typeface="Times New Roman" pitchFamily="18" charset="0"/>
                          <a:ea typeface="Verdana" pitchFamily="34" charset="0"/>
                          <a:cs typeface="Times New Roman" pitchFamily="18" charset="0"/>
                        </a:rPr>
                        <a:t>18000.00</a:t>
                      </a:r>
                      <a:endParaRPr lang="en-US" sz="1200" dirty="0">
                        <a:latin typeface="Times New Roman" pitchFamily="18" charset="0"/>
                        <a:ea typeface="Verdana" pitchFamily="34" charset="0"/>
                        <a:cs typeface="Times New Roman" pitchFamily="18" charset="0"/>
                      </a:endParaRPr>
                    </a:p>
                  </a:txBody>
                  <a:tcPr marT="45727" marB="45727" anchor="ctr"/>
                </a:tc>
                <a:extLst>
                  <a:ext uri="{0D108BD9-81ED-4DB2-BD59-A6C34878D82A}">
                    <a16:rowId xmlns="" xmlns:a16="http://schemas.microsoft.com/office/drawing/2014/main" val="10002"/>
                  </a:ext>
                </a:extLst>
              </a:tr>
            </a:tbl>
          </a:graphicData>
        </a:graphic>
      </p:graphicFrame>
      <p:sp>
        <p:nvSpPr>
          <p:cNvPr id="22" name="Rectangle 2"/>
          <p:cNvSpPr>
            <a:spLocks noChangeArrowheads="1"/>
          </p:cNvSpPr>
          <p:nvPr/>
        </p:nvSpPr>
        <p:spPr bwMode="auto">
          <a:xfrm>
            <a:off x="1835897" y="1735665"/>
            <a:ext cx="1987187" cy="369332"/>
          </a:xfrm>
          <a:prstGeom prst="rect">
            <a:avLst/>
          </a:prstGeom>
          <a:solidFill>
            <a:schemeClr val="bg1">
              <a:lumMod val="65000"/>
            </a:schemeClr>
          </a:solidFill>
          <a:ln w="9525">
            <a:noFill/>
            <a:miter lim="800000"/>
            <a:headEnd/>
            <a:tailEnd/>
          </a:ln>
        </p:spPr>
        <p:txBody>
          <a:bodyPr wrap="square">
            <a:spAutoFit/>
          </a:bodyPr>
          <a:lstStyle/>
          <a:p>
            <a:r>
              <a:rPr lang="en-US" b="1" dirty="0" smtClean="0">
                <a:solidFill>
                  <a:srgbClr val="C00000"/>
                </a:solidFill>
                <a:latin typeface="Times New Roman" pitchFamily="18" charset="0"/>
                <a:cs typeface="Times New Roman" pitchFamily="18" charset="0"/>
              </a:rPr>
              <a:t>Funded  </a:t>
            </a:r>
            <a:r>
              <a:rPr lang="en-US" b="1" dirty="0">
                <a:solidFill>
                  <a:srgbClr val="C00000"/>
                </a:solidFill>
                <a:latin typeface="Times New Roman" pitchFamily="18" charset="0"/>
                <a:cs typeface="Times New Roman" pitchFamily="18" charset="0"/>
              </a:rPr>
              <a:t>Projects</a:t>
            </a:r>
          </a:p>
        </p:txBody>
      </p:sp>
      <p:sp>
        <p:nvSpPr>
          <p:cNvPr id="2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sp>
        <p:nvSpPr>
          <p:cNvPr id="26" name="Flowchart: Alternate Process 25"/>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27" name="Flowchart: Alternate Process 26"/>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28" name="Flowchart: Alternate Process 27"/>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29" name="Flowchart: Alternate Process 28"/>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30" name="Flowchart: Alternate Process 29"/>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31" name="Flowchart: Alternate Process 30"/>
          <p:cNvSpPr/>
          <p:nvPr/>
        </p:nvSpPr>
        <p:spPr>
          <a:xfrm>
            <a:off x="110835" y="5834568"/>
            <a:ext cx="1226898" cy="37996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32" name="Flowchart: Alternate Process 31"/>
          <p:cNvSpPr/>
          <p:nvPr/>
        </p:nvSpPr>
        <p:spPr>
          <a:xfrm>
            <a:off x="153171" y="5171091"/>
            <a:ext cx="1233054" cy="408442"/>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24" name="Date Placeholder 23"/>
          <p:cNvSpPr>
            <a:spLocks noGrp="1"/>
          </p:cNvSpPr>
          <p:nvPr>
            <p:ph type="dt" sz="half" idx="10"/>
          </p:nvPr>
        </p:nvSpPr>
        <p:spPr/>
        <p:txBody>
          <a:bodyPr/>
          <a:lstStyle/>
          <a:p>
            <a:fld id="{E155B7A9-7B30-49FA-830F-6806EA9BC033}" type="datetime5">
              <a:rPr lang="en-US" smtClean="0"/>
              <a:pPr/>
              <a:t>20-Sep-21</a:t>
            </a:fld>
            <a:endParaRPr lang="en-US"/>
          </a:p>
        </p:txBody>
      </p:sp>
      <p:sp>
        <p:nvSpPr>
          <p:cNvPr id="25" name="Slide Number Placeholder 24"/>
          <p:cNvSpPr>
            <a:spLocks noGrp="1"/>
          </p:cNvSpPr>
          <p:nvPr>
            <p:ph type="sldNum" sz="quarter" idx="12"/>
          </p:nvPr>
        </p:nvSpPr>
        <p:spPr/>
        <p:txBody>
          <a:bodyPr/>
          <a:lstStyle/>
          <a:p>
            <a:fld id="{655D1332-1337-463C-A5CC-B07214B49452}" type="slidenum">
              <a:rPr lang="en-US" smtClean="0"/>
              <a:pPr/>
              <a:t>33</a:t>
            </a:fld>
            <a:endParaRPr lang="en-US"/>
          </a:p>
        </p:txBody>
      </p:sp>
      <p:sp>
        <p:nvSpPr>
          <p:cNvPr id="33" name="Footer Placeholder 32"/>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Criterion-5 : Faculty Information &amp; Contribution</a:t>
            </a:r>
          </a:p>
        </p:txBody>
      </p:sp>
      <p:pic>
        <p:nvPicPr>
          <p:cNvPr id="17" name="Picture 16" descr="C:\Users\hp\Desktop\IMG-20201022-WA0002.jpg"/>
          <p:cNvPicPr/>
          <p:nvPr/>
        </p:nvPicPr>
        <p:blipFill>
          <a:blip r:embed="rId2"/>
          <a:srcRect/>
          <a:stretch>
            <a:fillRect/>
          </a:stretch>
        </p:blipFill>
        <p:spPr bwMode="auto">
          <a:xfrm>
            <a:off x="1847829" y="905933"/>
            <a:ext cx="5425019" cy="5037667"/>
          </a:xfrm>
          <a:prstGeom prst="rect">
            <a:avLst/>
          </a:prstGeom>
          <a:noFill/>
          <a:ln w="9525">
            <a:noFill/>
            <a:miter lim="800000"/>
            <a:headEnd/>
            <a:tailEnd/>
          </a:ln>
        </p:spPr>
      </p:pic>
      <p:sp>
        <p:nvSpPr>
          <p:cNvPr id="15362" name="Rectangle 2"/>
          <p:cNvSpPr>
            <a:spLocks noChangeArrowheads="1"/>
          </p:cNvSpPr>
          <p:nvPr/>
        </p:nvSpPr>
        <p:spPr bwMode="auto">
          <a:xfrm>
            <a:off x="6874916" y="905934"/>
            <a:ext cx="4885272" cy="5128603"/>
          </a:xfrm>
          <a:prstGeom prst="rect">
            <a:avLst/>
          </a:prstGeom>
          <a:noFill/>
          <a:ln w="9525">
            <a:noFill/>
            <a:miter lim="800000"/>
            <a:headEnd/>
            <a:tailEnd/>
          </a:ln>
          <a:effectLst/>
        </p:spPr>
        <p:txBody>
          <a:bodyPr vert="horz" wrap="square" lIns="866502" tIns="141243" rIns="0" bIns="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1323975" algn="l"/>
              </a:tabLst>
            </a:pPr>
            <a:r>
              <a:rPr kumimoji="0" lang="en-US"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The process of performance evaluation is as follows:</a:t>
            </a:r>
          </a:p>
          <a:p>
            <a:pPr marL="342900" marR="0" lvl="2" indent="-342900" algn="just" defTabSz="914400" rtl="0" eaLnBrk="0" fontAlgn="base" latinLnBrk="0" hangingPunct="0">
              <a:lnSpc>
                <a:spcPct val="100000"/>
              </a:lnSpc>
              <a:spcBef>
                <a:spcPct val="0"/>
              </a:spcBef>
              <a:spcAft>
                <a:spcPct val="0"/>
              </a:spcAft>
              <a:buClrTx/>
              <a:buSzTx/>
              <a:buFont typeface="+mj-lt"/>
              <a:buAutoNum type="arabicPeriod"/>
              <a:tabLst>
                <a:tab pos="1323975"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Faculty fills the appraisal format and submits with necessary documents to the HOD.</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2" indent="-342900" algn="just" defTabSz="914400" rtl="0" eaLnBrk="0" fontAlgn="base" latinLnBrk="0" hangingPunct="0">
              <a:lnSpc>
                <a:spcPct val="100000"/>
              </a:lnSpc>
              <a:spcBef>
                <a:spcPct val="0"/>
              </a:spcBef>
              <a:spcAft>
                <a:spcPct val="0"/>
              </a:spcAft>
              <a:buClrTx/>
              <a:buSzTx/>
              <a:buFont typeface="+mj-lt"/>
              <a:buAutoNum type="arabicPeriod"/>
              <a:tabLst>
                <a:tab pos="1323975" algn="l"/>
              </a:tabLst>
            </a:pPr>
            <a:r>
              <a:rPr lang="en-US" dirty="0" smtClean="0">
                <a:latin typeface="Times New Roman" pitchFamily="18" charset="0"/>
                <a:ea typeface="Times New Roman" pitchFamily="18" charset="0"/>
                <a:cs typeface="Times New Roman" pitchFamily="18" charset="0"/>
              </a:rPr>
              <a:t>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 HOD evaluates and submits it to the committee constituted by the principal for further action.</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2" indent="-342900" algn="just" defTabSz="914400" rtl="0" eaLnBrk="0" fontAlgn="base" latinLnBrk="0" hangingPunct="0">
              <a:lnSpc>
                <a:spcPct val="100000"/>
              </a:lnSpc>
              <a:spcBef>
                <a:spcPct val="0"/>
              </a:spcBef>
              <a:spcAft>
                <a:spcPct val="0"/>
              </a:spcAft>
              <a:buClrTx/>
              <a:buSzTx/>
              <a:buFont typeface="+mj-lt"/>
              <a:buAutoNum type="arabicPeriod"/>
              <a:tabLst>
                <a:tab pos="1323975"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committee consolidates and submits to the Principal for further recommendation.</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2" indent="-342900" algn="just" defTabSz="914400" rtl="0" eaLnBrk="0" fontAlgn="base" latinLnBrk="0" hangingPunct="0">
              <a:lnSpc>
                <a:spcPct val="100000"/>
              </a:lnSpc>
              <a:spcBef>
                <a:spcPct val="0"/>
              </a:spcBef>
              <a:spcAft>
                <a:spcPct val="0"/>
              </a:spcAft>
              <a:buClrTx/>
              <a:buSzTx/>
              <a:buFont typeface="+mj-lt"/>
              <a:buAutoNum type="arabicPeriod"/>
              <a:tabLst>
                <a:tab pos="1323975"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recommendation would be advising the faculty to participate in faculty development programs to enhance knowledge, enhance qualifications, organize programs in the college and submit project proposals to funding agencies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Flowchart: Alternate Process 18"/>
          <p:cNvSpPr/>
          <p:nvPr/>
        </p:nvSpPr>
        <p:spPr>
          <a:xfrm>
            <a:off x="3234267" y="5462034"/>
            <a:ext cx="2201333" cy="69091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 Process</a:t>
            </a:r>
            <a:endParaRPr lang="en-IN" sz="14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96985" y="1468582"/>
            <a:ext cx="1302327" cy="42795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Faculty List</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80818" y="2076912"/>
            <a:ext cx="1316182" cy="5308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SFR &amp; Qualification</a:t>
            </a:r>
            <a:endParaRPr lang="en-IN" sz="14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83130" y="2933071"/>
            <a:ext cx="1288471" cy="512861"/>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FCP</a:t>
            </a:r>
          </a:p>
          <a:p>
            <a:pPr algn="ctr"/>
            <a:r>
              <a:rPr lang="en-US" sz="1300" dirty="0" smtClean="0">
                <a:solidFill>
                  <a:srgbClr val="002060"/>
                </a:solidFill>
                <a:latin typeface="Times New Roman" pitchFamily="18" charset="0"/>
                <a:cs typeface="Times New Roman" pitchFamily="18" charset="0"/>
              </a:rPr>
              <a:t>Retention</a:t>
            </a:r>
            <a:endParaRPr lang="en-IN" sz="1300" dirty="0">
              <a:solidFill>
                <a:srgbClr val="002060"/>
              </a:solidFill>
              <a:latin typeface="Times New Roman" pitchFamily="18" charset="0"/>
              <a:cs typeface="Times New Roman" pitchFamily="18" charset="0"/>
            </a:endParaRPr>
          </a:p>
        </p:txBody>
      </p:sp>
      <p:sp>
        <p:nvSpPr>
          <p:cNvPr id="26" name="Flowchart: Alternate Process 25"/>
          <p:cNvSpPr/>
          <p:nvPr/>
        </p:nvSpPr>
        <p:spPr>
          <a:xfrm>
            <a:off x="96985" y="3764843"/>
            <a:ext cx="1330033" cy="5108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Innovative Tools</a:t>
            </a:r>
            <a:endParaRPr lang="en-IN" sz="1400" dirty="0">
              <a:solidFill>
                <a:srgbClr val="002060"/>
              </a:solidFill>
              <a:latin typeface="Times New Roman" pitchFamily="18" charset="0"/>
              <a:cs typeface="Times New Roman" pitchFamily="18" charset="0"/>
            </a:endParaRPr>
          </a:p>
        </p:txBody>
      </p:sp>
      <p:sp>
        <p:nvSpPr>
          <p:cNvPr id="27" name="Flowchart: Alternate Process 26"/>
          <p:cNvSpPr/>
          <p:nvPr/>
        </p:nvSpPr>
        <p:spPr>
          <a:xfrm>
            <a:off x="110838" y="4544558"/>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FDP</a:t>
            </a:r>
            <a:endParaRPr lang="en-IN" sz="1600" dirty="0">
              <a:solidFill>
                <a:srgbClr val="002060"/>
              </a:solidFill>
              <a:latin typeface="Times New Roman" pitchFamily="18" charset="0"/>
              <a:cs typeface="Times New Roman" pitchFamily="18" charset="0"/>
            </a:endParaRPr>
          </a:p>
        </p:txBody>
      </p:sp>
      <p:sp>
        <p:nvSpPr>
          <p:cNvPr id="28" name="Flowchart: Alternate Process 27"/>
          <p:cNvSpPr/>
          <p:nvPr/>
        </p:nvSpPr>
        <p:spPr>
          <a:xfrm>
            <a:off x="110835" y="5834568"/>
            <a:ext cx="1226898" cy="379965"/>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Self appraisal</a:t>
            </a:r>
            <a:endParaRPr lang="en-IN" sz="1400" dirty="0">
              <a:solidFill>
                <a:srgbClr val="002060"/>
              </a:solidFill>
              <a:latin typeface="Times New Roman" pitchFamily="18" charset="0"/>
              <a:cs typeface="Times New Roman" pitchFamily="18" charset="0"/>
            </a:endParaRPr>
          </a:p>
        </p:txBody>
      </p:sp>
      <p:sp>
        <p:nvSpPr>
          <p:cNvPr id="29" name="Flowchart: Alternate Process 28"/>
          <p:cNvSpPr/>
          <p:nvPr/>
        </p:nvSpPr>
        <p:spPr>
          <a:xfrm>
            <a:off x="153171" y="5171091"/>
            <a:ext cx="1233054" cy="40844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rgbClr val="002060"/>
                </a:solidFill>
                <a:latin typeface="Times New Roman" pitchFamily="18" charset="0"/>
                <a:cs typeface="Times New Roman" pitchFamily="18" charset="0"/>
              </a:rPr>
              <a:t>R &amp; D</a:t>
            </a:r>
            <a:endParaRPr lang="en-IN" sz="1600" dirty="0">
              <a:solidFill>
                <a:srgbClr val="002060"/>
              </a:solidFill>
              <a:latin typeface="Times New Roman" pitchFamily="18" charset="0"/>
              <a:cs typeface="Times New Roman" pitchFamily="18" charset="0"/>
            </a:endParaRPr>
          </a:p>
        </p:txBody>
      </p:sp>
      <p:sp>
        <p:nvSpPr>
          <p:cNvPr id="18" name="Date Placeholder 17"/>
          <p:cNvSpPr>
            <a:spLocks noGrp="1"/>
          </p:cNvSpPr>
          <p:nvPr>
            <p:ph type="dt" sz="half" idx="10"/>
          </p:nvPr>
        </p:nvSpPr>
        <p:spPr/>
        <p:txBody>
          <a:bodyPr/>
          <a:lstStyle/>
          <a:p>
            <a:fld id="{2BBDD069-0E56-4932-A25F-A1E974BFAA6B}" type="datetime5">
              <a:rPr lang="en-US" smtClean="0"/>
              <a:pPr/>
              <a:t>20-Sep-21</a:t>
            </a:fld>
            <a:endParaRPr lang="en-US"/>
          </a:p>
        </p:txBody>
      </p:sp>
      <p:sp>
        <p:nvSpPr>
          <p:cNvPr id="24" name="Slide Number Placeholder 23"/>
          <p:cNvSpPr>
            <a:spLocks noGrp="1"/>
          </p:cNvSpPr>
          <p:nvPr>
            <p:ph type="sldNum" sz="quarter" idx="12"/>
          </p:nvPr>
        </p:nvSpPr>
        <p:spPr/>
        <p:txBody>
          <a:bodyPr/>
          <a:lstStyle/>
          <a:p>
            <a:fld id="{655D1332-1337-463C-A5CC-B07214B49452}" type="slidenum">
              <a:rPr lang="en-US" smtClean="0"/>
              <a:pPr/>
              <a:t>34</a:t>
            </a:fld>
            <a:endParaRPr lang="en-US"/>
          </a:p>
        </p:txBody>
      </p:sp>
      <p:sp>
        <p:nvSpPr>
          <p:cNvPr id="25" name="Footer Placeholder 24"/>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51709" y="2685233"/>
            <a:ext cx="2563092" cy="523220"/>
          </a:xfrm>
          <a:prstGeom prst="rect">
            <a:avLst/>
          </a:prstGeom>
          <a:ln>
            <a:noFill/>
          </a:ln>
        </p:spPr>
        <p:txBody>
          <a:bodyPr wrap="square">
            <a:spAutoFit/>
          </a:bodyPr>
          <a:lstStyle/>
          <a:p>
            <a:pPr algn="ctr"/>
            <a:r>
              <a:rPr lang="en-US" sz="1400" b="1" i="1" dirty="0" smtClean="0">
                <a:solidFill>
                  <a:srgbClr val="7030A0"/>
                </a:solidFill>
                <a:latin typeface="Times New Roman" pitchFamily="18" charset="0"/>
                <a:cs typeface="Times New Roman" pitchFamily="18" charset="0"/>
              </a:rPr>
              <a:t> </a:t>
            </a:r>
            <a:r>
              <a:rPr lang="en-IN" sz="1400" b="1" i="1" dirty="0" smtClean="0">
                <a:solidFill>
                  <a:srgbClr val="7030A0"/>
                </a:solidFill>
                <a:latin typeface="Times New Roman" pitchFamily="18" charset="0"/>
                <a:cs typeface="Times New Roman" pitchFamily="18" charset="0"/>
              </a:rPr>
              <a:t>Material Testing  Laboratory</a:t>
            </a:r>
          </a:p>
          <a:p>
            <a:pPr algn="ctr"/>
            <a:r>
              <a:rPr lang="en-IN" sz="1400" b="1" i="1" dirty="0" smtClean="0">
                <a:solidFill>
                  <a:srgbClr val="7030A0"/>
                </a:solidFill>
                <a:latin typeface="Times New Roman" pitchFamily="18" charset="0"/>
                <a:cs typeface="Times New Roman" pitchFamily="18" charset="0"/>
              </a:rPr>
              <a:t>Carpet area 139 Sq m</a:t>
            </a:r>
          </a:p>
        </p:txBody>
      </p:sp>
      <p:sp>
        <p:nvSpPr>
          <p:cNvPr id="7" name="Rectangle 6"/>
          <p:cNvSpPr/>
          <p:nvPr/>
        </p:nvSpPr>
        <p:spPr>
          <a:xfrm>
            <a:off x="1427026" y="5543635"/>
            <a:ext cx="3117227" cy="584775"/>
          </a:xfrm>
          <a:prstGeom prst="rect">
            <a:avLst/>
          </a:prstGeom>
          <a:ln>
            <a:noFill/>
          </a:ln>
        </p:spPr>
        <p:txBody>
          <a:bodyPr wrap="square">
            <a:spAutoFit/>
          </a:bodyPr>
          <a:lstStyle/>
          <a:p>
            <a:pPr algn="ctr"/>
            <a:r>
              <a:rPr lang="en-US" sz="1600" b="1" i="1" dirty="0" smtClean="0">
                <a:solidFill>
                  <a:srgbClr val="7030A0"/>
                </a:solidFill>
                <a:latin typeface="Times New Roman" pitchFamily="18" charset="0"/>
                <a:cs typeface="Times New Roman" pitchFamily="18" charset="0"/>
              </a:rPr>
              <a:t> </a:t>
            </a:r>
            <a:r>
              <a:rPr lang="en-IN" sz="1600" b="1" i="1" dirty="0" smtClean="0">
                <a:solidFill>
                  <a:srgbClr val="7030A0"/>
                </a:solidFill>
                <a:latin typeface="Times New Roman" pitchFamily="18" charset="0"/>
                <a:cs typeface="Times New Roman" pitchFamily="18" charset="0"/>
              </a:rPr>
              <a:t>CAD Laboratory</a:t>
            </a:r>
          </a:p>
          <a:p>
            <a:pPr algn="ctr"/>
            <a:r>
              <a:rPr lang="en-IN" sz="1600" b="1" i="1" dirty="0" smtClean="0">
                <a:solidFill>
                  <a:srgbClr val="7030A0"/>
                </a:solidFill>
                <a:latin typeface="Times New Roman" pitchFamily="18" charset="0"/>
                <a:cs typeface="Times New Roman" pitchFamily="18" charset="0"/>
              </a:rPr>
              <a:t>Carpet area 120 Sq m</a:t>
            </a:r>
          </a:p>
        </p:txBody>
      </p:sp>
      <p:sp>
        <p:nvSpPr>
          <p:cNvPr id="8" name="Rectangle 7"/>
          <p:cNvSpPr/>
          <p:nvPr/>
        </p:nvSpPr>
        <p:spPr>
          <a:xfrm>
            <a:off x="6559192" y="2737622"/>
            <a:ext cx="2762269" cy="738664"/>
          </a:xfrm>
          <a:prstGeom prst="rect">
            <a:avLst/>
          </a:prstGeom>
          <a:ln>
            <a:noFill/>
          </a:ln>
        </p:spPr>
        <p:txBody>
          <a:bodyPr wrap="square">
            <a:spAutoFit/>
          </a:bodyPr>
          <a:lstStyle/>
          <a:p>
            <a:pPr algn="ctr"/>
            <a:r>
              <a:rPr lang="en-IN" sz="1400" b="1" i="1" dirty="0" smtClean="0">
                <a:solidFill>
                  <a:srgbClr val="7030A0"/>
                </a:solidFill>
                <a:latin typeface="Times New Roman" pitchFamily="18" charset="0"/>
                <a:cs typeface="Times New Roman" pitchFamily="18" charset="0"/>
              </a:rPr>
              <a:t>Environmental Engineering Lab</a:t>
            </a:r>
          </a:p>
          <a:p>
            <a:pPr algn="ctr"/>
            <a:r>
              <a:rPr lang="en-IN" sz="1400" b="1" i="1" dirty="0" smtClean="0">
                <a:solidFill>
                  <a:srgbClr val="7030A0"/>
                </a:solidFill>
                <a:latin typeface="Times New Roman" pitchFamily="18" charset="0"/>
                <a:cs typeface="Times New Roman" pitchFamily="18" charset="0"/>
              </a:rPr>
              <a:t>Carpet area 128 Sq m</a:t>
            </a:r>
          </a:p>
          <a:p>
            <a:pPr algn="ctr"/>
            <a:endParaRPr lang="en-IN" sz="1400" b="1" i="1" dirty="0" smtClean="0">
              <a:solidFill>
                <a:srgbClr val="7030A0"/>
              </a:solidFill>
              <a:latin typeface="Times New Roman" pitchFamily="18" charset="0"/>
              <a:cs typeface="Times New Roman" pitchFamily="18" charset="0"/>
            </a:endParaRPr>
          </a:p>
        </p:txBody>
      </p:sp>
      <p:sp>
        <p:nvSpPr>
          <p:cNvPr id="10" name="Rectangle 9"/>
          <p:cNvSpPr/>
          <p:nvPr/>
        </p:nvSpPr>
        <p:spPr>
          <a:xfrm>
            <a:off x="5002128" y="5263649"/>
            <a:ext cx="3327860" cy="1077218"/>
          </a:xfrm>
          <a:prstGeom prst="rect">
            <a:avLst/>
          </a:prstGeom>
          <a:ln>
            <a:noFill/>
          </a:ln>
        </p:spPr>
        <p:txBody>
          <a:bodyPr wrap="square">
            <a:spAutoFit/>
          </a:bodyPr>
          <a:lstStyle/>
          <a:p>
            <a:pPr algn="ctr"/>
            <a:r>
              <a:rPr lang="en-US" sz="1600" b="1" i="1" dirty="0" smtClean="0">
                <a:solidFill>
                  <a:srgbClr val="7030A0"/>
                </a:solidFill>
                <a:latin typeface="Times New Roman" pitchFamily="18" charset="0"/>
                <a:cs typeface="Times New Roman" pitchFamily="18" charset="0"/>
              </a:rPr>
              <a:t> Concrete and Highway Material Testing Laboratory</a:t>
            </a:r>
          </a:p>
          <a:p>
            <a:pPr algn="ctr"/>
            <a:r>
              <a:rPr lang="en-IN" sz="1600" b="1" i="1" dirty="0" smtClean="0">
                <a:solidFill>
                  <a:srgbClr val="7030A0"/>
                </a:solidFill>
                <a:latin typeface="Times New Roman" pitchFamily="18" charset="0"/>
                <a:cs typeface="Times New Roman" pitchFamily="18" charset="0"/>
              </a:rPr>
              <a:t>Carpet area 128 Sq m</a:t>
            </a:r>
          </a:p>
          <a:p>
            <a:pPr algn="ctr"/>
            <a:endParaRPr lang="en-IN" sz="1600" b="1" i="1" dirty="0" smtClean="0">
              <a:solidFill>
                <a:srgbClr val="7030A0"/>
              </a:solidFill>
              <a:latin typeface="Times New Roman" pitchFamily="18" charset="0"/>
              <a:cs typeface="Times New Roman" pitchFamily="18" charset="0"/>
            </a:endParaRPr>
          </a:p>
        </p:txBody>
      </p:sp>
      <p:sp>
        <p:nvSpPr>
          <p:cNvPr id="21" name="Rectangle 20"/>
          <p:cNvSpPr/>
          <p:nvPr/>
        </p:nvSpPr>
        <p:spPr>
          <a:xfrm>
            <a:off x="3728724" y="2728635"/>
            <a:ext cx="3226899" cy="523220"/>
          </a:xfrm>
          <a:prstGeom prst="rect">
            <a:avLst/>
          </a:prstGeom>
          <a:ln>
            <a:noFill/>
          </a:ln>
        </p:spPr>
        <p:txBody>
          <a:bodyPr wrap="square">
            <a:spAutoFit/>
          </a:bodyPr>
          <a:lstStyle/>
          <a:p>
            <a:pPr algn="ctr"/>
            <a:r>
              <a:rPr lang="en-US" sz="1400" b="1" i="1" dirty="0" smtClean="0">
                <a:solidFill>
                  <a:srgbClr val="7030A0"/>
                </a:solidFill>
                <a:latin typeface="Times New Roman" pitchFamily="18" charset="0"/>
                <a:cs typeface="Times New Roman" pitchFamily="18" charset="0"/>
              </a:rPr>
              <a:t> </a:t>
            </a:r>
            <a:r>
              <a:rPr lang="en-IN" sz="1400" b="1" i="1" dirty="0" smtClean="0">
                <a:solidFill>
                  <a:srgbClr val="7030A0"/>
                </a:solidFill>
                <a:latin typeface="Times New Roman" pitchFamily="18" charset="0"/>
                <a:cs typeface="Times New Roman" pitchFamily="18" charset="0"/>
              </a:rPr>
              <a:t>Surveying Laboratory</a:t>
            </a:r>
          </a:p>
          <a:p>
            <a:pPr algn="ctr"/>
            <a:r>
              <a:rPr lang="en-IN" sz="1400" b="1" i="1" dirty="0" smtClean="0">
                <a:solidFill>
                  <a:srgbClr val="7030A0"/>
                </a:solidFill>
                <a:latin typeface="Times New Roman" pitchFamily="18" charset="0"/>
                <a:cs typeface="Times New Roman" pitchFamily="18" charset="0"/>
              </a:rPr>
              <a:t>Carpet area 66 Sq m</a:t>
            </a:r>
          </a:p>
        </p:txBody>
      </p:sp>
      <p:sp>
        <p:nvSpPr>
          <p:cNvPr id="24" name="Rectangle 23"/>
          <p:cNvSpPr/>
          <p:nvPr/>
        </p:nvSpPr>
        <p:spPr>
          <a:xfrm>
            <a:off x="9279492" y="2550068"/>
            <a:ext cx="2762269" cy="954107"/>
          </a:xfrm>
          <a:prstGeom prst="rect">
            <a:avLst/>
          </a:prstGeom>
          <a:ln>
            <a:noFill/>
          </a:ln>
        </p:spPr>
        <p:txBody>
          <a:bodyPr wrap="square">
            <a:spAutoFit/>
          </a:bodyPr>
          <a:lstStyle/>
          <a:p>
            <a:pPr algn="ctr"/>
            <a:r>
              <a:rPr lang="en-IN" sz="1400" b="1" i="1" dirty="0" smtClean="0">
                <a:solidFill>
                  <a:srgbClr val="7030A0"/>
                </a:solidFill>
                <a:latin typeface="Times New Roman" pitchFamily="18" charset="0"/>
                <a:cs typeface="Times New Roman" pitchFamily="18" charset="0"/>
              </a:rPr>
              <a:t> </a:t>
            </a:r>
            <a:r>
              <a:rPr lang="en-US" sz="1400" b="1" i="1" dirty="0" smtClean="0">
                <a:solidFill>
                  <a:srgbClr val="7030A0"/>
                </a:solidFill>
                <a:latin typeface="Times New Roman" pitchFamily="18" charset="0"/>
                <a:cs typeface="Times New Roman" pitchFamily="18" charset="0"/>
              </a:rPr>
              <a:t>Fluid Mechanics and Hydraulic Machines</a:t>
            </a:r>
            <a:r>
              <a:rPr lang="en-IN" sz="1400" b="1" i="1" dirty="0" smtClean="0">
                <a:solidFill>
                  <a:srgbClr val="7030A0"/>
                </a:solidFill>
                <a:latin typeface="Times New Roman" pitchFamily="18" charset="0"/>
                <a:cs typeface="Times New Roman" pitchFamily="18" charset="0"/>
              </a:rPr>
              <a:t> </a:t>
            </a:r>
            <a:r>
              <a:rPr lang="en-US" sz="1400" b="1" i="1" dirty="0" smtClean="0">
                <a:solidFill>
                  <a:srgbClr val="7030A0"/>
                </a:solidFill>
                <a:latin typeface="Times New Roman" pitchFamily="18" charset="0"/>
                <a:cs typeface="Times New Roman" pitchFamily="18" charset="0"/>
              </a:rPr>
              <a:t>Laboratory</a:t>
            </a:r>
          </a:p>
          <a:p>
            <a:pPr algn="ctr"/>
            <a:r>
              <a:rPr lang="en-IN" sz="1400" b="1" i="1" dirty="0" smtClean="0">
                <a:solidFill>
                  <a:srgbClr val="7030A0"/>
                </a:solidFill>
                <a:latin typeface="Times New Roman" pitchFamily="18" charset="0"/>
                <a:cs typeface="Times New Roman" pitchFamily="18" charset="0"/>
              </a:rPr>
              <a:t>Carpet area 139Sq m</a:t>
            </a:r>
          </a:p>
          <a:p>
            <a:pPr algn="ctr"/>
            <a:endParaRPr lang="en-IN" sz="1400" b="1" i="1" dirty="0" smtClean="0">
              <a:solidFill>
                <a:srgbClr val="7030A0"/>
              </a:solidFill>
              <a:latin typeface="Times New Roman" pitchFamily="18" charset="0"/>
              <a:cs typeface="Times New Roman" pitchFamily="18" charset="0"/>
            </a:endParaRPr>
          </a:p>
        </p:txBody>
      </p:sp>
      <p:sp>
        <p:nvSpPr>
          <p:cNvPr id="28" name="Rectangle 27"/>
          <p:cNvSpPr/>
          <p:nvPr/>
        </p:nvSpPr>
        <p:spPr>
          <a:xfrm>
            <a:off x="8823016" y="5301587"/>
            <a:ext cx="2895600" cy="738664"/>
          </a:xfrm>
          <a:prstGeom prst="rect">
            <a:avLst/>
          </a:prstGeom>
        </p:spPr>
        <p:txBody>
          <a:bodyPr wrap="square">
            <a:spAutoFit/>
          </a:bodyPr>
          <a:lstStyle/>
          <a:p>
            <a:pPr algn="ctr"/>
            <a:r>
              <a:rPr lang="en-IN" sz="1400" b="1" i="1" dirty="0" smtClean="0">
                <a:solidFill>
                  <a:srgbClr val="7030A0"/>
                </a:solidFill>
                <a:latin typeface="Times New Roman" pitchFamily="18" charset="0"/>
                <a:cs typeface="Times New Roman" pitchFamily="18" charset="0"/>
              </a:rPr>
              <a:t>Geotechnical Engineering Laboratory</a:t>
            </a:r>
          </a:p>
          <a:p>
            <a:pPr algn="ctr"/>
            <a:r>
              <a:rPr lang="en-IN" sz="1400" b="1" i="1" dirty="0" smtClean="0">
                <a:solidFill>
                  <a:srgbClr val="7030A0"/>
                </a:solidFill>
                <a:latin typeface="Times New Roman" pitchFamily="18" charset="0"/>
                <a:cs typeface="Times New Roman" pitchFamily="18" charset="0"/>
              </a:rPr>
              <a:t>Carpet area 128 Sq m</a:t>
            </a:r>
          </a:p>
        </p:txBody>
      </p:sp>
      <p:pic>
        <p:nvPicPr>
          <p:cNvPr id="17" name="Picture 1" descr="C:\Users\Dr. T. Mahadevaiah\Desktop\LIC 2020\Lab photos\IMG-20200613-WA0024.jpg"/>
          <p:cNvPicPr>
            <a:picLocks noChangeAspect="1" noChangeArrowheads="1"/>
          </p:cNvPicPr>
          <p:nvPr/>
        </p:nvPicPr>
        <p:blipFill>
          <a:blip r:embed="rId3" cstate="print"/>
          <a:srcRect/>
          <a:stretch>
            <a:fillRect/>
          </a:stretch>
        </p:blipFill>
        <p:spPr bwMode="auto">
          <a:xfrm>
            <a:off x="1741856" y="949870"/>
            <a:ext cx="2271344" cy="16917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C:\Users\Dr. T. Mahadevaiah\Desktop\LIC 2020\WhatsApp Image 2020-06-15 at 10.41.24 AM.jpeg"/>
          <p:cNvPicPr>
            <a:picLocks noChangeAspect="1" noChangeArrowheads="1"/>
          </p:cNvPicPr>
          <p:nvPr/>
        </p:nvPicPr>
        <p:blipFill>
          <a:blip r:embed="rId4" cstate="print"/>
          <a:srcRect l="11694" r="6144"/>
          <a:stretch>
            <a:fillRect/>
          </a:stretch>
        </p:blipFill>
        <p:spPr bwMode="auto">
          <a:xfrm>
            <a:off x="4241800" y="933086"/>
            <a:ext cx="2269067" cy="1733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C:\Users\CIVIL HOD\Downloads\WhatsApp Image 2021-07-10 at 10.50.40 AM.jpeg"/>
          <p:cNvPicPr>
            <a:picLocks noChangeAspect="1" noChangeArrowheads="1"/>
          </p:cNvPicPr>
          <p:nvPr/>
        </p:nvPicPr>
        <p:blipFill>
          <a:blip r:embed="rId5"/>
          <a:srcRect/>
          <a:stretch>
            <a:fillRect/>
          </a:stretch>
        </p:blipFill>
        <p:spPr bwMode="auto">
          <a:xfrm>
            <a:off x="6841066" y="948267"/>
            <a:ext cx="2302996" cy="170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3" descr="C:\Users\Dr. T. Mahadevaiah\Desktop\LIC 2020\Lab photos\IMG-20200613-WA0015.jpg"/>
          <p:cNvPicPr>
            <a:picLocks noChangeAspect="1" noChangeArrowheads="1"/>
          </p:cNvPicPr>
          <p:nvPr/>
        </p:nvPicPr>
        <p:blipFill>
          <a:blip r:embed="rId6" cstate="print"/>
          <a:srcRect/>
          <a:stretch>
            <a:fillRect/>
          </a:stretch>
        </p:blipFill>
        <p:spPr bwMode="auto">
          <a:xfrm>
            <a:off x="9448800" y="931333"/>
            <a:ext cx="2504234" cy="165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1" descr="C:\Users\CIVIL HOD\Downloads\WhatsApp Image 2021-07-10 at 11.04.14 AM.jpeg"/>
          <p:cNvPicPr>
            <a:picLocks noChangeAspect="1" noChangeArrowheads="1"/>
          </p:cNvPicPr>
          <p:nvPr/>
        </p:nvPicPr>
        <p:blipFill>
          <a:blip r:embed="rId7" cstate="print"/>
          <a:srcRect/>
          <a:stretch>
            <a:fillRect/>
          </a:stretch>
        </p:blipFill>
        <p:spPr bwMode="auto">
          <a:xfrm>
            <a:off x="1745097" y="3505200"/>
            <a:ext cx="3292974" cy="1972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Flowchart: Alternate Process 29"/>
          <p:cNvSpPr/>
          <p:nvPr/>
        </p:nvSpPr>
        <p:spPr>
          <a:xfrm>
            <a:off x="96985" y="1468582"/>
            <a:ext cx="1302327" cy="706582"/>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Teaching Laboratories</a:t>
            </a:r>
            <a:endParaRPr lang="en-IN" sz="1400" dirty="0">
              <a:solidFill>
                <a:srgbClr val="002060"/>
              </a:solidFill>
              <a:latin typeface="Times New Roman" pitchFamily="18" charset="0"/>
              <a:cs typeface="Times New Roman" pitchFamily="18" charset="0"/>
            </a:endParaRPr>
          </a:p>
        </p:txBody>
      </p:sp>
      <p:sp>
        <p:nvSpPr>
          <p:cNvPr id="31" name="Flowchart: Alternate Process 30"/>
          <p:cNvSpPr/>
          <p:nvPr/>
        </p:nvSpPr>
        <p:spPr>
          <a:xfrm>
            <a:off x="83127" y="2509479"/>
            <a:ext cx="1316182" cy="74633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Other</a:t>
            </a:r>
          </a:p>
          <a:p>
            <a:pPr algn="ctr"/>
            <a:r>
              <a:rPr lang="en-IN" sz="1400" dirty="0" smtClean="0">
                <a:solidFill>
                  <a:srgbClr val="002060"/>
                </a:solidFill>
                <a:latin typeface="Times New Roman" pitchFamily="18" charset="0"/>
                <a:cs typeface="Times New Roman" pitchFamily="18" charset="0"/>
              </a:rPr>
              <a:t> facilities</a:t>
            </a:r>
            <a:endParaRPr lang="en-IN" sz="1400" dirty="0">
              <a:solidFill>
                <a:srgbClr val="002060"/>
              </a:solidFill>
              <a:latin typeface="Times New Roman" pitchFamily="18" charset="0"/>
              <a:cs typeface="Times New Roman" pitchFamily="18" charset="0"/>
            </a:endParaRPr>
          </a:p>
        </p:txBody>
      </p:sp>
      <p:sp>
        <p:nvSpPr>
          <p:cNvPr id="36"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Criterion-6 : Facilities &amp; Technical Support</a:t>
            </a:r>
          </a:p>
        </p:txBody>
      </p:sp>
      <p:pic>
        <p:nvPicPr>
          <p:cNvPr id="14337" name="Picture 1" descr="C:\Users\CIVIL HOD\Downloads\WhatsApp Image 2021-09-18 at 11.12.28 AM.jpeg"/>
          <p:cNvPicPr>
            <a:picLocks noChangeAspect="1" noChangeArrowheads="1"/>
          </p:cNvPicPr>
          <p:nvPr/>
        </p:nvPicPr>
        <p:blipFill>
          <a:blip r:embed="rId8" cstate="print"/>
          <a:srcRect/>
          <a:stretch>
            <a:fillRect/>
          </a:stretch>
        </p:blipFill>
        <p:spPr bwMode="auto">
          <a:xfrm>
            <a:off x="5562614" y="3397351"/>
            <a:ext cx="2895585" cy="1970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39" name="AutoShape 3" descr="blob:https://web.whatsapp.com/ed89f36b-a04c-4144-97b9-1b975cbd1f0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1" name="AutoShape 5" descr="blob:https://web.whatsapp.com/ed89f36b-a04c-4144-97b9-1b975cbd1f0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3" name="AutoShape 7" descr="blob:https://web.whatsapp.com/ed89f36b-a04c-4144-97b9-1b975cbd1f0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4" name="Picture 8" descr="C:\Users\CIVIL HOD\Downloads\WhatsApp Image 2021-09-18 at 11.12.44 AM.jpeg"/>
          <p:cNvPicPr>
            <a:picLocks noChangeAspect="1" noChangeArrowheads="1"/>
          </p:cNvPicPr>
          <p:nvPr/>
        </p:nvPicPr>
        <p:blipFill>
          <a:blip r:embed="rId9" cstate="print"/>
          <a:srcRect/>
          <a:stretch>
            <a:fillRect/>
          </a:stretch>
        </p:blipFill>
        <p:spPr bwMode="auto">
          <a:xfrm>
            <a:off x="9008533" y="3412067"/>
            <a:ext cx="2853267"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Date Placeholder 24"/>
          <p:cNvSpPr>
            <a:spLocks noGrp="1"/>
          </p:cNvSpPr>
          <p:nvPr>
            <p:ph type="dt" sz="half" idx="10"/>
          </p:nvPr>
        </p:nvSpPr>
        <p:spPr/>
        <p:txBody>
          <a:bodyPr/>
          <a:lstStyle/>
          <a:p>
            <a:fld id="{0B99FA30-0549-4E24-AFF1-40A8AA82083A}" type="datetime5">
              <a:rPr lang="en-US" smtClean="0"/>
              <a:pPr/>
              <a:t>20-Sep-21</a:t>
            </a:fld>
            <a:endParaRPr lang="en-US"/>
          </a:p>
        </p:txBody>
      </p:sp>
      <p:sp>
        <p:nvSpPr>
          <p:cNvPr id="32" name="Slide Number Placeholder 31"/>
          <p:cNvSpPr>
            <a:spLocks noGrp="1"/>
          </p:cNvSpPr>
          <p:nvPr>
            <p:ph type="sldNum" sz="quarter" idx="12"/>
          </p:nvPr>
        </p:nvSpPr>
        <p:spPr/>
        <p:txBody>
          <a:bodyPr/>
          <a:lstStyle/>
          <a:p>
            <a:fld id="{655D1332-1337-463C-A5CC-B07214B49452}" type="slidenum">
              <a:rPr lang="en-US" smtClean="0"/>
              <a:pPr/>
              <a:t>35</a:t>
            </a:fld>
            <a:endParaRPr lang="en-US"/>
          </a:p>
        </p:txBody>
      </p:sp>
      <p:sp>
        <p:nvSpPr>
          <p:cNvPr id="33" name="Footer Placeholder 32"/>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2036448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0881" y="5848435"/>
            <a:ext cx="3117227" cy="338554"/>
          </a:xfrm>
          <a:prstGeom prst="rect">
            <a:avLst/>
          </a:prstGeom>
          <a:ln>
            <a:noFill/>
          </a:ln>
        </p:spPr>
        <p:txBody>
          <a:bodyPr wrap="square">
            <a:spAutoFit/>
          </a:bodyPr>
          <a:lstStyle/>
          <a:p>
            <a:pPr algn="ctr"/>
            <a:r>
              <a:rPr lang="en-US" sz="1600" b="1" i="1" dirty="0" smtClean="0">
                <a:solidFill>
                  <a:srgbClr val="7030A0"/>
                </a:solidFill>
                <a:latin typeface="Times New Roman" pitchFamily="18" charset="0"/>
                <a:cs typeface="Times New Roman" pitchFamily="18" charset="0"/>
              </a:rPr>
              <a:t> </a:t>
            </a:r>
            <a:r>
              <a:rPr lang="en-IN" sz="1600" b="1" i="1" dirty="0" smtClean="0">
                <a:solidFill>
                  <a:srgbClr val="7030A0"/>
                </a:solidFill>
                <a:latin typeface="Times New Roman" pitchFamily="18" charset="0"/>
                <a:cs typeface="Times New Roman" pitchFamily="18" charset="0"/>
              </a:rPr>
              <a:t>Department Library</a:t>
            </a:r>
          </a:p>
        </p:txBody>
      </p:sp>
      <p:sp>
        <p:nvSpPr>
          <p:cNvPr id="21" name="Rectangle 20"/>
          <p:cNvSpPr/>
          <p:nvPr/>
        </p:nvSpPr>
        <p:spPr>
          <a:xfrm>
            <a:off x="1920706" y="2984078"/>
            <a:ext cx="3226899" cy="307777"/>
          </a:xfrm>
          <a:prstGeom prst="rect">
            <a:avLst/>
          </a:prstGeom>
          <a:ln>
            <a:noFill/>
          </a:ln>
        </p:spPr>
        <p:txBody>
          <a:bodyPr wrap="square">
            <a:spAutoFit/>
          </a:bodyPr>
          <a:lstStyle/>
          <a:p>
            <a:pPr algn="ctr"/>
            <a:r>
              <a:rPr lang="en-US" sz="1400" b="1" i="1" dirty="0" smtClean="0">
                <a:solidFill>
                  <a:srgbClr val="7030A0"/>
                </a:solidFill>
                <a:latin typeface="Times New Roman" pitchFamily="18" charset="0"/>
                <a:cs typeface="Times New Roman" pitchFamily="18" charset="0"/>
              </a:rPr>
              <a:t>Seminar Hall</a:t>
            </a:r>
            <a:endParaRPr lang="en-IN" sz="1400" b="1" i="1" dirty="0" smtClean="0">
              <a:solidFill>
                <a:srgbClr val="7030A0"/>
              </a:solidFill>
              <a:latin typeface="Times New Roman" pitchFamily="18" charset="0"/>
              <a:cs typeface="Times New Roman" pitchFamily="18" charset="0"/>
            </a:endParaRPr>
          </a:p>
        </p:txBody>
      </p:sp>
      <p:sp>
        <p:nvSpPr>
          <p:cNvPr id="28" name="Rectangle 27"/>
          <p:cNvSpPr/>
          <p:nvPr/>
        </p:nvSpPr>
        <p:spPr>
          <a:xfrm>
            <a:off x="10291599" y="5825751"/>
            <a:ext cx="1900401" cy="338554"/>
          </a:xfrm>
          <a:prstGeom prst="rect">
            <a:avLst/>
          </a:prstGeom>
        </p:spPr>
        <p:txBody>
          <a:bodyPr wrap="square">
            <a:spAutoFit/>
          </a:bodyPr>
          <a:lstStyle/>
          <a:p>
            <a:pPr algn="ctr"/>
            <a:r>
              <a:rPr lang="en-IN" sz="1600" b="1" i="1" dirty="0" smtClean="0">
                <a:solidFill>
                  <a:srgbClr val="7030A0"/>
                </a:solidFill>
                <a:latin typeface="Times New Roman" pitchFamily="18" charset="0"/>
                <a:cs typeface="Times New Roman" pitchFamily="18" charset="0"/>
              </a:rPr>
              <a:t>Safety Measures</a:t>
            </a:r>
          </a:p>
        </p:txBody>
      </p:sp>
      <p:pic>
        <p:nvPicPr>
          <p:cNvPr id="1027" name="Picture 3" descr="F:\Department photos\WhatsApp Image 2021-07-29 at 6.29.01 PM (1).jpeg"/>
          <p:cNvPicPr>
            <a:picLocks noChangeAspect="1" noChangeArrowheads="1"/>
          </p:cNvPicPr>
          <p:nvPr/>
        </p:nvPicPr>
        <p:blipFill>
          <a:blip r:embed="rId3" cstate="print"/>
          <a:srcRect/>
          <a:stretch>
            <a:fillRect/>
          </a:stretch>
        </p:blipFill>
        <p:spPr bwMode="auto">
          <a:xfrm>
            <a:off x="2066829" y="994716"/>
            <a:ext cx="2800350" cy="1866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descr="F:\Department photos\WhatsApp Image 2021-07-29 at 6.29.07 PM (1).jpeg"/>
          <p:cNvPicPr>
            <a:picLocks noChangeAspect="1" noChangeArrowheads="1"/>
          </p:cNvPicPr>
          <p:nvPr/>
        </p:nvPicPr>
        <p:blipFill>
          <a:blip r:embed="rId4" cstate="print"/>
          <a:srcRect/>
          <a:stretch>
            <a:fillRect/>
          </a:stretch>
        </p:blipFill>
        <p:spPr bwMode="auto">
          <a:xfrm>
            <a:off x="10558272" y="4147934"/>
            <a:ext cx="668528" cy="1076036"/>
          </a:xfrm>
          <a:prstGeom prst="rect">
            <a:avLst/>
          </a:prstGeom>
          <a:ln>
            <a:noFill/>
          </a:ln>
          <a:effectLst>
            <a:outerShdw blurRad="292100" dist="139700" dir="2700000" algn="tl" rotWithShape="0">
              <a:srgbClr val="333333">
                <a:alpha val="65000"/>
              </a:srgbClr>
            </a:outerShdw>
          </a:effectLst>
        </p:spPr>
      </p:pic>
      <p:pic>
        <p:nvPicPr>
          <p:cNvPr id="1030" name="Picture 6" descr="F:\Department photos\WhatsApp Image 2021-07-29 at 6.29.08 PM (1).jpeg"/>
          <p:cNvPicPr>
            <a:picLocks noChangeAspect="1" noChangeArrowheads="1"/>
          </p:cNvPicPr>
          <p:nvPr/>
        </p:nvPicPr>
        <p:blipFill>
          <a:blip r:embed="rId5" cstate="print"/>
          <a:srcRect/>
          <a:stretch>
            <a:fillRect/>
          </a:stretch>
        </p:blipFill>
        <p:spPr bwMode="auto">
          <a:xfrm>
            <a:off x="11227328" y="4151594"/>
            <a:ext cx="778405" cy="1074473"/>
          </a:xfrm>
          <a:prstGeom prst="rect">
            <a:avLst/>
          </a:prstGeom>
          <a:ln>
            <a:noFill/>
          </a:ln>
          <a:effectLst>
            <a:outerShdw blurRad="292100" dist="139700" dir="2700000" algn="tl" rotWithShape="0">
              <a:srgbClr val="333333">
                <a:alpha val="65000"/>
              </a:srgbClr>
            </a:outerShdw>
          </a:effectLst>
        </p:spPr>
      </p:pic>
      <p:pic>
        <p:nvPicPr>
          <p:cNvPr id="1033" name="Picture 9" descr="F:\Department photos\WhatsApp Image 2021-07-29 at 6.29.13 PM.jpeg"/>
          <p:cNvPicPr>
            <a:picLocks noChangeAspect="1" noChangeArrowheads="1"/>
          </p:cNvPicPr>
          <p:nvPr/>
        </p:nvPicPr>
        <p:blipFill>
          <a:blip r:embed="rId6" cstate="print"/>
          <a:srcRect/>
          <a:stretch>
            <a:fillRect/>
          </a:stretch>
        </p:blipFill>
        <p:spPr bwMode="auto">
          <a:xfrm>
            <a:off x="1669194" y="3632872"/>
            <a:ext cx="2928206" cy="195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p:cNvSpPr/>
          <p:nvPr/>
        </p:nvSpPr>
        <p:spPr>
          <a:xfrm>
            <a:off x="5032591" y="5804247"/>
            <a:ext cx="3226899" cy="307777"/>
          </a:xfrm>
          <a:prstGeom prst="rect">
            <a:avLst/>
          </a:prstGeom>
          <a:ln>
            <a:noFill/>
          </a:ln>
        </p:spPr>
        <p:txBody>
          <a:bodyPr wrap="square">
            <a:spAutoFit/>
          </a:bodyPr>
          <a:lstStyle/>
          <a:p>
            <a:pPr algn="ctr"/>
            <a:r>
              <a:rPr lang="en-US" sz="1400" b="1" i="1" dirty="0" smtClean="0">
                <a:solidFill>
                  <a:srgbClr val="7030A0"/>
                </a:solidFill>
                <a:latin typeface="Times New Roman" pitchFamily="18" charset="0"/>
                <a:cs typeface="Times New Roman" pitchFamily="18" charset="0"/>
              </a:rPr>
              <a:t>Model Room</a:t>
            </a:r>
            <a:endParaRPr lang="en-IN" sz="1400" b="1" i="1" dirty="0" smtClean="0">
              <a:solidFill>
                <a:srgbClr val="7030A0"/>
              </a:solidFill>
              <a:latin typeface="Times New Roman" pitchFamily="18" charset="0"/>
              <a:cs typeface="Times New Roman" pitchFamily="18" charset="0"/>
            </a:endParaRPr>
          </a:p>
        </p:txBody>
      </p:sp>
      <p:sp>
        <p:nvSpPr>
          <p:cNvPr id="22" name="Rectangle 21"/>
          <p:cNvSpPr/>
          <p:nvPr/>
        </p:nvSpPr>
        <p:spPr>
          <a:xfrm>
            <a:off x="5093398" y="3067205"/>
            <a:ext cx="3226899" cy="307777"/>
          </a:xfrm>
          <a:prstGeom prst="rect">
            <a:avLst/>
          </a:prstGeom>
          <a:ln>
            <a:noFill/>
          </a:ln>
        </p:spPr>
        <p:txBody>
          <a:bodyPr wrap="square">
            <a:spAutoFit/>
          </a:bodyPr>
          <a:lstStyle/>
          <a:p>
            <a:pPr algn="ctr"/>
            <a:r>
              <a:rPr lang="en-US" sz="1400" b="1" i="1" dirty="0" smtClean="0">
                <a:solidFill>
                  <a:srgbClr val="7030A0"/>
                </a:solidFill>
                <a:latin typeface="Times New Roman" pitchFamily="18" charset="0"/>
                <a:cs typeface="Times New Roman" pitchFamily="18" charset="0"/>
              </a:rPr>
              <a:t>Class Room</a:t>
            </a:r>
            <a:endParaRPr lang="en-IN" sz="1400" b="1" i="1" dirty="0" smtClean="0">
              <a:solidFill>
                <a:srgbClr val="7030A0"/>
              </a:solidFill>
              <a:latin typeface="Times New Roman" pitchFamily="18" charset="0"/>
              <a:cs typeface="Times New Roman" pitchFamily="18" charset="0"/>
            </a:endParaRPr>
          </a:p>
        </p:txBody>
      </p:sp>
      <p:sp>
        <p:nvSpPr>
          <p:cNvPr id="23" name="Flowchart: Alternate Process 22"/>
          <p:cNvSpPr/>
          <p:nvPr/>
        </p:nvSpPr>
        <p:spPr>
          <a:xfrm>
            <a:off x="96985" y="1468581"/>
            <a:ext cx="1302327" cy="678873"/>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Teaching Laboratories</a:t>
            </a:r>
            <a:endParaRPr lang="en-IN" sz="1400" dirty="0">
              <a:solidFill>
                <a:srgbClr val="002060"/>
              </a:solidFill>
              <a:latin typeface="Times New Roman" pitchFamily="18" charset="0"/>
              <a:cs typeface="Times New Roman" pitchFamily="18" charset="0"/>
            </a:endParaRPr>
          </a:p>
        </p:txBody>
      </p:sp>
      <p:sp>
        <p:nvSpPr>
          <p:cNvPr id="24" name="Flowchart: Alternate Process 23"/>
          <p:cNvSpPr/>
          <p:nvPr/>
        </p:nvSpPr>
        <p:spPr>
          <a:xfrm>
            <a:off x="83127" y="2523333"/>
            <a:ext cx="1316182" cy="690921"/>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Other</a:t>
            </a:r>
          </a:p>
          <a:p>
            <a:pPr algn="ctr"/>
            <a:r>
              <a:rPr lang="en-IN" sz="1400" dirty="0" smtClean="0">
                <a:solidFill>
                  <a:srgbClr val="002060"/>
                </a:solidFill>
                <a:latin typeface="Times New Roman" pitchFamily="18" charset="0"/>
                <a:cs typeface="Times New Roman" pitchFamily="18" charset="0"/>
              </a:rPr>
              <a:t> facilities</a:t>
            </a:r>
            <a:endParaRPr lang="en-IN" sz="1400" dirty="0">
              <a:solidFill>
                <a:srgbClr val="002060"/>
              </a:solidFill>
              <a:latin typeface="Times New Roman" pitchFamily="18" charset="0"/>
              <a:cs typeface="Times New Roman" pitchFamily="18" charset="0"/>
            </a:endParaRPr>
          </a:p>
        </p:txBody>
      </p:sp>
      <p:sp>
        <p:nvSpPr>
          <p:cNvPr id="25"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Criterion-6 : Facilities &amp; Technical Support</a:t>
            </a:r>
          </a:p>
        </p:txBody>
      </p:sp>
      <p:sp>
        <p:nvSpPr>
          <p:cNvPr id="27" name="Rectangle 26"/>
          <p:cNvSpPr/>
          <p:nvPr/>
        </p:nvSpPr>
        <p:spPr>
          <a:xfrm>
            <a:off x="8395855" y="1097063"/>
            <a:ext cx="3463636" cy="2031325"/>
          </a:xfrm>
          <a:prstGeom prst="rect">
            <a:avLst/>
          </a:prstGeom>
        </p:spPr>
        <p:txBody>
          <a:bodyPr wrap="square">
            <a:spAutoFit/>
          </a:bodyPr>
          <a:lstStyle/>
          <a:p>
            <a:pPr marL="285750" indent="-285750" algn="just">
              <a:buFont typeface="Wingdings" panose="05000000000000000000" pitchFamily="2" charset="2"/>
              <a:buChar char="§"/>
            </a:pPr>
            <a:r>
              <a:rPr lang="en-IN"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All the Laboratories are equipped with </a:t>
            </a:r>
            <a:r>
              <a:rPr lang="en-IN" b="1"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First Aid </a:t>
            </a:r>
            <a:r>
              <a:rPr lang="en-IN"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Kits.</a:t>
            </a:r>
          </a:p>
          <a:p>
            <a:pPr marL="285750" indent="-285750" algn="just">
              <a:buFont typeface="Wingdings" panose="05000000000000000000" pitchFamily="2" charset="2"/>
              <a:buChar char="§"/>
            </a:pPr>
            <a:r>
              <a:rPr lang="en-IN" b="1"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Fire Extinguishers </a:t>
            </a:r>
            <a:r>
              <a:rPr lang="en-IN"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are placed at the relevant places in the corridors.</a:t>
            </a:r>
          </a:p>
          <a:p>
            <a:pPr marL="285750" indent="-285750" algn="just">
              <a:buFont typeface="Wingdings" panose="05000000000000000000" pitchFamily="2" charset="2"/>
              <a:buChar char="§"/>
            </a:pPr>
            <a:r>
              <a:rPr lang="en-US"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All Laboratories are displayed with </a:t>
            </a:r>
            <a:r>
              <a:rPr lang="en-US" b="1"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Do’s &amp; Don’t</a:t>
            </a:r>
            <a:r>
              <a:rPr lang="en-US"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s </a:t>
            </a:r>
            <a:r>
              <a:rPr lang="en-US"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boards</a:t>
            </a:r>
            <a:r>
              <a:rPr lang="en-US" dirty="0" smtClean="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rPr>
              <a:t>.</a:t>
            </a:r>
            <a:endParaRPr lang="en-US" dirty="0">
              <a:ln w="0"/>
              <a:solidFill>
                <a:schemeClr val="accent5">
                  <a:lumMod val="50000"/>
                </a:schemeClr>
              </a:solidFill>
              <a:effectLst>
                <a:outerShdw blurRad="38100" dist="19050" dir="2700000" algn="tl" rotWithShape="0">
                  <a:schemeClr val="dk1">
                    <a:alpha val="40000"/>
                  </a:schemeClr>
                </a:outerShdw>
              </a:effectLst>
              <a:ea typeface="Cambria" panose="02040503050406030204" pitchFamily="18" charset="0"/>
            </a:endParaRPr>
          </a:p>
        </p:txBody>
      </p:sp>
      <p:sp>
        <p:nvSpPr>
          <p:cNvPr id="12290" name="AutoShape 2" descr="blob:https://web.whatsapp.com/105b0571-8b08-4708-bc99-dd285a4608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blob:https://web.whatsapp.com/105b0571-8b08-4708-bc99-dd285a4608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blob:https://web.whatsapp.com/105b0571-8b08-4708-bc99-dd285a4608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blob:https://web.whatsapp.com/105b0571-8b08-4708-bc99-dd285a4608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blob:https://web.whatsapp.com/105b0571-8b08-4708-bc99-dd285a4608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9" name="Picture 11" descr="C:\Users\CIVIL HOD\Downloads\WhatsApp Image 2021-09-18 at 11.12.25 AM.jpeg"/>
          <p:cNvPicPr>
            <a:picLocks noChangeAspect="1" noChangeArrowheads="1"/>
          </p:cNvPicPr>
          <p:nvPr/>
        </p:nvPicPr>
        <p:blipFill>
          <a:blip r:embed="rId7" cstate="print"/>
          <a:srcRect/>
          <a:stretch>
            <a:fillRect/>
          </a:stretch>
        </p:blipFill>
        <p:spPr bwMode="auto">
          <a:xfrm>
            <a:off x="5325548" y="1068388"/>
            <a:ext cx="2744272"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301" name="AutoShape 13" descr="blob:https://web.whatsapp.com/e66c42dc-0e9e-4bd1-a7f8-dc01d27d926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02" name="Picture 14" descr="C:\Users\CIVIL HOD\Downloads\WhatsApp Image 2021-09-18 at 11.12.46 AM.jpeg"/>
          <p:cNvPicPr>
            <a:picLocks noChangeAspect="1" noChangeArrowheads="1"/>
          </p:cNvPicPr>
          <p:nvPr/>
        </p:nvPicPr>
        <p:blipFill>
          <a:blip r:embed="rId8" cstate="print"/>
          <a:srcRect/>
          <a:stretch>
            <a:fillRect/>
          </a:stretch>
        </p:blipFill>
        <p:spPr bwMode="auto">
          <a:xfrm>
            <a:off x="5046133" y="3606800"/>
            <a:ext cx="2556934" cy="193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303" name="Picture 15" descr="C:\Users\CIVIL HOD\Downloads\WhatsApp Image 2021-09-18 at 11.12.26 AM.jpeg"/>
          <p:cNvPicPr>
            <a:picLocks noChangeAspect="1" noChangeArrowheads="1"/>
          </p:cNvPicPr>
          <p:nvPr/>
        </p:nvPicPr>
        <p:blipFill>
          <a:blip r:embed="rId9" cstate="print"/>
          <a:srcRect/>
          <a:stretch>
            <a:fillRect/>
          </a:stretch>
        </p:blipFill>
        <p:spPr bwMode="auto">
          <a:xfrm>
            <a:off x="7984080" y="3657603"/>
            <a:ext cx="2445036" cy="1832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Rectangle 28"/>
          <p:cNvSpPr/>
          <p:nvPr/>
        </p:nvSpPr>
        <p:spPr>
          <a:xfrm>
            <a:off x="7555658" y="5761913"/>
            <a:ext cx="3226899" cy="307777"/>
          </a:xfrm>
          <a:prstGeom prst="rect">
            <a:avLst/>
          </a:prstGeom>
          <a:ln>
            <a:noFill/>
          </a:ln>
        </p:spPr>
        <p:txBody>
          <a:bodyPr wrap="square">
            <a:spAutoFit/>
          </a:bodyPr>
          <a:lstStyle/>
          <a:p>
            <a:pPr algn="ctr"/>
            <a:r>
              <a:rPr lang="en-US" sz="1400" b="1" i="1" dirty="0" smtClean="0">
                <a:solidFill>
                  <a:srgbClr val="7030A0"/>
                </a:solidFill>
                <a:latin typeface="Times New Roman" pitchFamily="18" charset="0"/>
                <a:cs typeface="Times New Roman" pitchFamily="18" charset="0"/>
              </a:rPr>
              <a:t>Project &amp; Research Lab</a:t>
            </a:r>
            <a:endParaRPr lang="en-IN" sz="1400" b="1" i="1" dirty="0" smtClean="0">
              <a:solidFill>
                <a:srgbClr val="7030A0"/>
              </a:solidFill>
              <a:latin typeface="Times New Roman" pitchFamily="18" charset="0"/>
              <a:cs typeface="Times New Roman" pitchFamily="18" charset="0"/>
            </a:endParaRPr>
          </a:p>
        </p:txBody>
      </p:sp>
      <p:sp>
        <p:nvSpPr>
          <p:cNvPr id="30" name="Date Placeholder 29"/>
          <p:cNvSpPr>
            <a:spLocks noGrp="1"/>
          </p:cNvSpPr>
          <p:nvPr>
            <p:ph type="dt" sz="half" idx="10"/>
          </p:nvPr>
        </p:nvSpPr>
        <p:spPr/>
        <p:txBody>
          <a:bodyPr/>
          <a:lstStyle/>
          <a:p>
            <a:fld id="{76405315-58FA-44C7-B725-49A413E7CDEB}" type="datetime5">
              <a:rPr lang="en-US" smtClean="0"/>
              <a:pPr/>
              <a:t>20-Sep-21</a:t>
            </a:fld>
            <a:endParaRPr lang="en-US"/>
          </a:p>
        </p:txBody>
      </p:sp>
      <p:sp>
        <p:nvSpPr>
          <p:cNvPr id="31" name="Slide Number Placeholder 30"/>
          <p:cNvSpPr>
            <a:spLocks noGrp="1"/>
          </p:cNvSpPr>
          <p:nvPr>
            <p:ph type="sldNum" sz="quarter" idx="12"/>
          </p:nvPr>
        </p:nvSpPr>
        <p:spPr/>
        <p:txBody>
          <a:bodyPr/>
          <a:lstStyle/>
          <a:p>
            <a:fld id="{655D1332-1337-463C-A5CC-B07214B49452}" type="slidenum">
              <a:rPr lang="en-US" smtClean="0"/>
              <a:pPr/>
              <a:t>36</a:t>
            </a:fld>
            <a:endParaRPr lang="en-US"/>
          </a:p>
        </p:txBody>
      </p:sp>
      <p:sp>
        <p:nvSpPr>
          <p:cNvPr id="32" name="Footer Placeholder 31"/>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2036448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96985" y="1468581"/>
            <a:ext cx="1302327" cy="65116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55421" y="2244436"/>
            <a:ext cx="1316182" cy="73429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83130" y="3204015"/>
            <a:ext cx="1288471" cy="77224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17" name="Flowchart: Alternate Process 16"/>
          <p:cNvSpPr/>
          <p:nvPr/>
        </p:nvSpPr>
        <p:spPr>
          <a:xfrm>
            <a:off x="124691" y="4199739"/>
            <a:ext cx="1233054" cy="7878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19"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graphicFrame>
        <p:nvGraphicFramePr>
          <p:cNvPr id="11" name="Chart 10"/>
          <p:cNvGraphicFramePr/>
          <p:nvPr/>
        </p:nvGraphicFramePr>
        <p:xfrm>
          <a:off x="1617133" y="4148667"/>
          <a:ext cx="10168466" cy="2116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1659468" y="906389"/>
          <a:ext cx="9990666" cy="3268599"/>
        </p:xfrm>
        <a:graphic>
          <a:graphicData uri="http://schemas.openxmlformats.org/drawingml/2006/table">
            <a:tbl>
              <a:tblPr/>
              <a:tblGrid>
                <a:gridCol w="1188108"/>
                <a:gridCol w="529368"/>
                <a:gridCol w="529368"/>
                <a:gridCol w="554450"/>
                <a:gridCol w="554450"/>
                <a:gridCol w="554450"/>
                <a:gridCol w="554450"/>
                <a:gridCol w="554450"/>
                <a:gridCol w="554450"/>
                <a:gridCol w="554450"/>
                <a:gridCol w="662700"/>
                <a:gridCol w="610555"/>
                <a:gridCol w="617816"/>
                <a:gridCol w="625077"/>
                <a:gridCol w="622437"/>
                <a:gridCol w="724087"/>
              </a:tblGrid>
              <a:tr h="164613">
                <a:tc gridSpan="1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dirty="0" smtClean="0">
                          <a:solidFill>
                            <a:schemeClr val="accent2">
                              <a:lumMod val="50000"/>
                            </a:schemeClr>
                          </a:solidFill>
                          <a:latin typeface="Times New Roman"/>
                          <a:ea typeface="Times New Roman"/>
                          <a:cs typeface="Times New Roman"/>
                        </a:rPr>
                        <a:t>2017-18 Batch</a:t>
                      </a:r>
                      <a:endParaRPr lang="en-US" sz="1000" dirty="0" smtClean="0">
                        <a:solidFill>
                          <a:schemeClr val="accent2">
                            <a:lumMod val="50000"/>
                          </a:schemeClr>
                        </a:solidFill>
                        <a:latin typeface="+mn-lt"/>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050" b="1" dirty="0">
                          <a:solidFill>
                            <a:srgbClr val="000000"/>
                          </a:solidFill>
                          <a:latin typeface="Times New Roman"/>
                          <a:ea typeface="Times New Roman"/>
                          <a:cs typeface="Times New Roman"/>
                        </a:rPr>
                        <a:t> </a:t>
                      </a:r>
                      <a:endParaRPr lang="en-US" sz="105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PO1</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PO2</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PO3</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PO4</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PO5</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PO6</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PO7</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PO8</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PO9</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PO10</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PO11</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PO12</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PSO1</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PSO2</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latin typeface="Times New Roman"/>
                          <a:ea typeface="Times New Roman"/>
                          <a:cs typeface="Times New Roman"/>
                        </a:rPr>
                        <a:t>PSO3</a:t>
                      </a:r>
                      <a:endParaRPr lang="en-US" sz="8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Mapped Value</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2.67</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2.24</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1.93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1.84</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2.08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2.05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2.07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1.64</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Target( %)</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75</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75</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Attained values</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1.97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1.72</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1.35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1.32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Attained (%)</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74</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77</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89</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91</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96</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80</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96</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80</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95</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86</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93</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86</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83</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87</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93</a:t>
                      </a:r>
                      <a:endParaRPr lang="en-US" sz="11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64613">
                <a:tc gridSpan="1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kern="1200" dirty="0" smtClean="0">
                          <a:solidFill>
                            <a:schemeClr val="accent2">
                              <a:lumMod val="50000"/>
                            </a:schemeClr>
                          </a:solidFill>
                          <a:latin typeface="Times New Roman"/>
                          <a:ea typeface="Times New Roman"/>
                          <a:cs typeface="Times New Roman"/>
                        </a:rPr>
                        <a:t>2018-19 Batch</a:t>
                      </a:r>
                    </a:p>
                  </a:txBody>
                  <a:tcPr marL="51090" marR="5109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Mapped Value</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2.73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2.38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2.11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1.83</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1.96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1.62</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1.49</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1.63</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1.81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2.15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1.84</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1.64</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Target( %)</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Attained values</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2.08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1.47</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1.46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1.75</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Attained (%)</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78</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87</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88</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94</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98</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94</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92</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93</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82</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85</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92</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64613">
                <a:tc gridSpan="1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kern="1200" dirty="0" smtClean="0">
                          <a:solidFill>
                            <a:schemeClr val="accent2">
                              <a:lumMod val="50000"/>
                            </a:schemeClr>
                          </a:solidFill>
                          <a:latin typeface="Times New Roman"/>
                          <a:ea typeface="Times New Roman"/>
                          <a:cs typeface="Times New Roman"/>
                        </a:rPr>
                        <a:t>2019-20 Batch</a:t>
                      </a:r>
                    </a:p>
                  </a:txBody>
                  <a:tcPr marL="51090" marR="5109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Mapped Value</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2.74</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2.39</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2.11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1.99</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1.52</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2.25</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1.84</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1.63</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Target( %)</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80</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80</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Attained values</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1.81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1.47</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1.46</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1.51</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1.62</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1.58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1.38</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1.74</a:t>
                      </a:r>
                      <a:endParaRPr lang="en-US" sz="110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1.56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1.43</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13">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Attained (%)</a:t>
                      </a:r>
                      <a:endParaRPr lang="en-US" sz="1200" b="1"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73</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87</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85</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96</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89</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89</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87</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91</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77</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85</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88</a:t>
                      </a:r>
                      <a:endParaRPr lang="en-US" sz="1100" dirty="0">
                        <a:latin typeface="Calibri"/>
                        <a:ea typeface="Times New Roman"/>
                        <a:cs typeface="Times New Roman"/>
                      </a:endParaRPr>
                    </a:p>
                  </a:txBody>
                  <a:tcPr marL="51090" marR="510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3" name="Date Placeholder 12"/>
          <p:cNvSpPr>
            <a:spLocks noGrp="1"/>
          </p:cNvSpPr>
          <p:nvPr>
            <p:ph type="dt" sz="half" idx="10"/>
          </p:nvPr>
        </p:nvSpPr>
        <p:spPr/>
        <p:txBody>
          <a:bodyPr/>
          <a:lstStyle/>
          <a:p>
            <a:fld id="{8627CAE2-223C-468B-9FA0-2522DA08DEA8}" type="datetime5">
              <a:rPr lang="en-US" smtClean="0"/>
              <a:pPr/>
              <a:t>20-Sep-21</a:t>
            </a:fld>
            <a:endParaRPr lang="en-US"/>
          </a:p>
        </p:txBody>
      </p:sp>
      <p:sp>
        <p:nvSpPr>
          <p:cNvPr id="18" name="Slide Number Placeholder 17"/>
          <p:cNvSpPr>
            <a:spLocks noGrp="1"/>
          </p:cNvSpPr>
          <p:nvPr>
            <p:ph type="sldNum" sz="quarter" idx="12"/>
          </p:nvPr>
        </p:nvSpPr>
        <p:spPr/>
        <p:txBody>
          <a:bodyPr/>
          <a:lstStyle/>
          <a:p>
            <a:fld id="{655D1332-1337-463C-A5CC-B07214B49452}" type="slidenum">
              <a:rPr lang="en-US" smtClean="0"/>
              <a:pPr/>
              <a:t>37</a:t>
            </a:fld>
            <a:endParaRPr lang="en-US"/>
          </a:p>
        </p:txBody>
      </p:sp>
      <p:sp>
        <p:nvSpPr>
          <p:cNvPr id="20" name="Footer Placeholder 19"/>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2740690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534" y="1837267"/>
            <a:ext cx="1542466" cy="2455333"/>
          </a:xfrm>
          <a:solidFill>
            <a:schemeClr val="accent6">
              <a:lumMod val="40000"/>
              <a:lumOff val="60000"/>
            </a:schemeClr>
          </a:solidFill>
          <a:effectLst>
            <a:innerShdw blurRad="114300">
              <a:prstClr val="black"/>
            </a:innerShdw>
          </a:effectLst>
        </p:spPr>
        <p:txBody>
          <a:bodyPr anchor="ctr">
            <a:noAutofit/>
          </a:bodyPr>
          <a:lstStyle/>
          <a:p>
            <a:pPr>
              <a:lnSpc>
                <a:spcPct val="90000"/>
              </a:lnSpc>
              <a:defRPr/>
            </a:pPr>
            <a:r>
              <a:rPr lang="en-US" sz="1800" dirty="0">
                <a:latin typeface="Times New Roman" pitchFamily="18" charset="0"/>
                <a:ea typeface="+mn-ea"/>
                <a:cs typeface="Times New Roman" pitchFamily="18" charset="0"/>
              </a:rPr>
              <a:t>POs Attainment Levels and Actions for Improvement </a:t>
            </a:r>
            <a:r>
              <a:rPr lang="en-US" sz="1800" dirty="0" smtClean="0">
                <a:latin typeface="Times New Roman" pitchFamily="18" charset="0"/>
                <a:ea typeface="+mn-ea"/>
                <a:cs typeface="Times New Roman" pitchFamily="18" charset="0"/>
              </a:rPr>
              <a:t>(2018-2019)</a:t>
            </a:r>
            <a:endParaRPr lang="en-US" sz="1800" dirty="0">
              <a:latin typeface="Times New Roman" pitchFamily="18" charset="0"/>
              <a:ea typeface="+mn-ea"/>
              <a:cs typeface="Times New Roman" pitchFamily="18" charset="0"/>
            </a:endParaRPr>
          </a:p>
        </p:txBody>
      </p:sp>
      <p:graphicFrame>
        <p:nvGraphicFramePr>
          <p:cNvPr id="6" name="Table 5"/>
          <p:cNvGraphicFramePr>
            <a:graphicFrameLocks noGrp="1"/>
          </p:cNvGraphicFramePr>
          <p:nvPr/>
        </p:nvGraphicFramePr>
        <p:xfrm>
          <a:off x="3527763" y="995448"/>
          <a:ext cx="7029400" cy="5227320"/>
        </p:xfrm>
        <a:graphic>
          <a:graphicData uri="http://schemas.openxmlformats.org/drawingml/2006/table">
            <a:tbl>
              <a:tblPr>
                <a:tableStyleId>{9DCAF9ED-07DC-4A11-8D7F-57B35C25682E}</a:tableStyleId>
              </a:tblPr>
              <a:tblGrid>
                <a:gridCol w="1833946"/>
                <a:gridCol w="1524000"/>
                <a:gridCol w="1911927"/>
                <a:gridCol w="1759527"/>
              </a:tblGrid>
              <a:tr h="495300">
                <a:tc>
                  <a:txBody>
                    <a:bodyPr/>
                    <a:lstStyle/>
                    <a:p>
                      <a:pPr marL="0" marR="0" algn="ctr">
                        <a:lnSpc>
                          <a:spcPct val="115000"/>
                        </a:lnSpc>
                        <a:spcBef>
                          <a:spcPts val="0"/>
                        </a:spcBef>
                        <a:spcAft>
                          <a:spcPts val="0"/>
                        </a:spcAft>
                      </a:pPr>
                      <a:r>
                        <a:rPr lang="en-US" sz="1800" dirty="0"/>
                        <a:t>POs/PSOs </a:t>
                      </a:r>
                      <a:endParaRPr lang="en-US" sz="1100" dirty="0">
                        <a:latin typeface="Calibri"/>
                        <a:ea typeface="Times New Roman"/>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1800" dirty="0"/>
                        <a:t>Target(%) </a:t>
                      </a:r>
                      <a:endParaRPr lang="en-US" sz="1100" dirty="0">
                        <a:latin typeface="Calibri"/>
                        <a:ea typeface="Times New Roman"/>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1800"/>
                        <a:t>Attained(%) </a:t>
                      </a:r>
                      <a:endParaRPr lang="en-US" sz="1100">
                        <a:latin typeface="Calibri"/>
                        <a:ea typeface="Times New Roman"/>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US" sz="1800" dirty="0"/>
                        <a:t>Result </a:t>
                      </a:r>
                      <a:endParaRPr lang="en-US" sz="1100" dirty="0">
                        <a:latin typeface="Calibri"/>
                        <a:ea typeface="Times New Roman"/>
                        <a:cs typeface="Times New Roman"/>
                      </a:endParaRPr>
                    </a:p>
                  </a:txBody>
                  <a:tcPr marL="68580" marR="68580" marT="0" marB="0">
                    <a:solidFill>
                      <a:schemeClr val="bg2">
                        <a:lumMod val="75000"/>
                      </a:schemeClr>
                    </a:solidFill>
                  </a:tcPr>
                </a:tc>
              </a:tr>
              <a:tr h="295275">
                <a:tc>
                  <a:txBody>
                    <a:bodyPr/>
                    <a:lstStyle/>
                    <a:p>
                      <a:pPr marL="0" marR="0" algn="ctr">
                        <a:lnSpc>
                          <a:spcPct val="115000"/>
                        </a:lnSpc>
                        <a:spcBef>
                          <a:spcPts val="0"/>
                        </a:spcBef>
                        <a:spcAft>
                          <a:spcPts val="0"/>
                        </a:spcAft>
                      </a:pPr>
                      <a:r>
                        <a:rPr lang="en-US" sz="1800" dirty="0"/>
                        <a:t>PO1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76</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NA </a:t>
                      </a:r>
                      <a:endParaRPr lang="en-US" sz="1100" dirty="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PO2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80</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78</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NA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PO3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80</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81</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PO4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87</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53816">
                <a:tc>
                  <a:txBody>
                    <a:bodyPr/>
                    <a:lstStyle/>
                    <a:p>
                      <a:pPr marL="0" marR="0" algn="ctr">
                        <a:lnSpc>
                          <a:spcPct val="115000"/>
                        </a:lnSpc>
                        <a:spcBef>
                          <a:spcPts val="0"/>
                        </a:spcBef>
                        <a:spcAft>
                          <a:spcPts val="0"/>
                        </a:spcAft>
                      </a:pPr>
                      <a:r>
                        <a:rPr lang="en-US" sz="1800" dirty="0"/>
                        <a:t>PO5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80</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88</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PO6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91</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PO7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94</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PO8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98</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PO9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94</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A </a:t>
                      </a:r>
                      <a:endParaRPr lang="en-US" sz="110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PO10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91</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A </a:t>
                      </a:r>
                      <a:endParaRPr lang="en-US" sz="1100" dirty="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PO11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92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A </a:t>
                      </a:r>
                      <a:endParaRPr lang="en-US" sz="1100" dirty="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PO12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93</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A </a:t>
                      </a:r>
                      <a:endParaRPr lang="en-US" sz="1100" dirty="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PSO1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t>82</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A </a:t>
                      </a:r>
                      <a:endParaRPr lang="en-US" sz="1100" dirty="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dirty="0"/>
                        <a:t>PSO2 </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85</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A </a:t>
                      </a:r>
                      <a:endParaRPr lang="en-US" sz="1100" dirty="0">
                        <a:latin typeface="Calibri"/>
                        <a:ea typeface="Times New Roman"/>
                        <a:cs typeface="Times New Roman"/>
                      </a:endParaRPr>
                    </a:p>
                  </a:txBody>
                  <a:tcPr marL="68580" marR="68580" marT="0" marB="0"/>
                </a:tc>
              </a:tr>
              <a:tr h="295275">
                <a:tc>
                  <a:txBody>
                    <a:bodyPr/>
                    <a:lstStyle/>
                    <a:p>
                      <a:pPr marL="0" marR="0" algn="ctr">
                        <a:lnSpc>
                          <a:spcPct val="115000"/>
                        </a:lnSpc>
                        <a:spcBef>
                          <a:spcPts val="0"/>
                        </a:spcBef>
                        <a:spcAft>
                          <a:spcPts val="0"/>
                        </a:spcAft>
                      </a:pPr>
                      <a:r>
                        <a:rPr lang="en-US" sz="1800"/>
                        <a:t>PSO3 </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80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92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A </a:t>
                      </a:r>
                      <a:endParaRPr lang="en-US" sz="1100" dirty="0">
                        <a:latin typeface="Calibri"/>
                        <a:ea typeface="Times New Roman"/>
                        <a:cs typeface="Times New Roman"/>
                      </a:endParaRPr>
                    </a:p>
                  </a:txBody>
                  <a:tcPr marL="68580" marR="68580" marT="0" marB="0"/>
                </a:tc>
              </a:tr>
            </a:tbl>
          </a:graphicData>
        </a:graphic>
      </p:graphicFrame>
      <p:sp>
        <p:nvSpPr>
          <p:cNvPr id="14" name="Flowchart: Alternate Process 13"/>
          <p:cNvSpPr/>
          <p:nvPr/>
        </p:nvSpPr>
        <p:spPr>
          <a:xfrm>
            <a:off x="96985" y="1468581"/>
            <a:ext cx="1302327" cy="65116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15" name="Flowchart: Alternate Process 14"/>
          <p:cNvSpPr/>
          <p:nvPr/>
        </p:nvSpPr>
        <p:spPr>
          <a:xfrm>
            <a:off x="55421" y="2244436"/>
            <a:ext cx="1316182" cy="73429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16" name="Flowchart: Alternate Process 15"/>
          <p:cNvSpPr/>
          <p:nvPr/>
        </p:nvSpPr>
        <p:spPr>
          <a:xfrm>
            <a:off x="83130" y="3204015"/>
            <a:ext cx="1288471" cy="77224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17" name="Flowchart: Alternate Process 16"/>
          <p:cNvSpPr/>
          <p:nvPr/>
        </p:nvSpPr>
        <p:spPr>
          <a:xfrm>
            <a:off x="124691" y="4199739"/>
            <a:ext cx="1233054" cy="7878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19"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sp>
        <p:nvSpPr>
          <p:cNvPr id="12" name="Date Placeholder 11"/>
          <p:cNvSpPr>
            <a:spLocks noGrp="1"/>
          </p:cNvSpPr>
          <p:nvPr>
            <p:ph type="dt" sz="half" idx="10"/>
          </p:nvPr>
        </p:nvSpPr>
        <p:spPr/>
        <p:txBody>
          <a:bodyPr/>
          <a:lstStyle/>
          <a:p>
            <a:fld id="{A443BE50-A012-40C9-B9F8-63047734CEB2}" type="datetime5">
              <a:rPr lang="en-US" smtClean="0"/>
              <a:pPr/>
              <a:t>20-Sep-21</a:t>
            </a:fld>
            <a:endParaRPr lang="en-US"/>
          </a:p>
        </p:txBody>
      </p:sp>
      <p:sp>
        <p:nvSpPr>
          <p:cNvPr id="13" name="Slide Number Placeholder 12"/>
          <p:cNvSpPr>
            <a:spLocks noGrp="1"/>
          </p:cNvSpPr>
          <p:nvPr>
            <p:ph type="sldNum" sz="quarter" idx="12"/>
          </p:nvPr>
        </p:nvSpPr>
        <p:spPr/>
        <p:txBody>
          <a:bodyPr/>
          <a:lstStyle/>
          <a:p>
            <a:fld id="{655D1332-1337-463C-A5CC-B07214B49452}" type="slidenum">
              <a:rPr lang="en-US" smtClean="0"/>
              <a:pPr/>
              <a:t>38</a:t>
            </a:fld>
            <a:endParaRPr lang="en-US"/>
          </a:p>
        </p:txBody>
      </p:sp>
      <p:sp>
        <p:nvSpPr>
          <p:cNvPr id="18" name="Footer Placeholder 17"/>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2740690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91669" y="1004453"/>
          <a:ext cx="10481737" cy="4754880"/>
        </p:xfrm>
        <a:graphic>
          <a:graphicData uri="http://schemas.openxmlformats.org/drawingml/2006/table">
            <a:tbl>
              <a:tblPr firstRow="1" bandRow="1">
                <a:tableStyleId>{5C22544A-7EE6-4342-B048-85BDC9FD1C3A}</a:tableStyleId>
              </a:tblPr>
              <a:tblGrid>
                <a:gridCol w="905938"/>
                <a:gridCol w="787400"/>
                <a:gridCol w="1075266"/>
                <a:gridCol w="7713133"/>
              </a:tblGrid>
              <a:tr h="370840">
                <a:tc>
                  <a:txBody>
                    <a:bodyPr/>
                    <a:lstStyle/>
                    <a:p>
                      <a:pPr algn="ctr"/>
                      <a:r>
                        <a:rPr lang="en-US" dirty="0" smtClean="0">
                          <a:solidFill>
                            <a:schemeClr val="accent6">
                              <a:lumMod val="75000"/>
                            </a:schemeClr>
                          </a:solidFill>
                        </a:rPr>
                        <a:t>POs / PSOs</a:t>
                      </a:r>
                      <a:endParaRPr lang="en-US" dirty="0">
                        <a:solidFill>
                          <a:schemeClr val="accent6">
                            <a:lumMod val="75000"/>
                          </a:schemeClr>
                        </a:solidFill>
                      </a:endParaRPr>
                    </a:p>
                  </a:txBody>
                  <a:tcPr anchor="ctr">
                    <a:solidFill>
                      <a:schemeClr val="bg2">
                        <a:lumMod val="75000"/>
                      </a:schemeClr>
                    </a:solidFill>
                  </a:tcPr>
                </a:tc>
                <a:tc>
                  <a:txBody>
                    <a:bodyPr/>
                    <a:lstStyle/>
                    <a:p>
                      <a:pPr algn="ctr"/>
                      <a:r>
                        <a:rPr lang="en-US" dirty="0" smtClean="0">
                          <a:solidFill>
                            <a:schemeClr val="accent6">
                              <a:lumMod val="75000"/>
                            </a:schemeClr>
                          </a:solidFill>
                        </a:rPr>
                        <a:t>Target %</a:t>
                      </a:r>
                      <a:endParaRPr lang="en-US" dirty="0">
                        <a:solidFill>
                          <a:schemeClr val="accent6">
                            <a:lumMod val="75000"/>
                          </a:schemeClr>
                        </a:solidFill>
                      </a:endParaRPr>
                    </a:p>
                  </a:txBody>
                  <a:tcPr anchor="ctr">
                    <a:solidFill>
                      <a:schemeClr val="bg2">
                        <a:lumMod val="75000"/>
                      </a:schemeClr>
                    </a:solidFill>
                  </a:tcPr>
                </a:tc>
                <a:tc>
                  <a:txBody>
                    <a:bodyPr/>
                    <a:lstStyle/>
                    <a:p>
                      <a:pPr algn="ctr"/>
                      <a:r>
                        <a:rPr lang="en-US" dirty="0" smtClean="0">
                          <a:solidFill>
                            <a:schemeClr val="accent6">
                              <a:lumMod val="75000"/>
                            </a:schemeClr>
                          </a:solidFill>
                        </a:rPr>
                        <a:t>Attained %</a:t>
                      </a:r>
                      <a:endParaRPr lang="en-US" dirty="0">
                        <a:solidFill>
                          <a:schemeClr val="accent6">
                            <a:lumMod val="75000"/>
                          </a:schemeClr>
                        </a:solidFill>
                      </a:endParaRPr>
                    </a:p>
                  </a:txBody>
                  <a:tcPr anchor="ctr">
                    <a:solidFill>
                      <a:schemeClr val="bg2">
                        <a:lumMod val="75000"/>
                      </a:schemeClr>
                    </a:solidFill>
                  </a:tcPr>
                </a:tc>
                <a:tc>
                  <a:txBody>
                    <a:bodyPr/>
                    <a:lstStyle/>
                    <a:p>
                      <a:pPr algn="ctr"/>
                      <a:r>
                        <a:rPr lang="en-US" dirty="0" smtClean="0">
                          <a:solidFill>
                            <a:schemeClr val="accent6">
                              <a:lumMod val="75000"/>
                            </a:schemeClr>
                          </a:solidFill>
                        </a:rPr>
                        <a:t>Actions proposed for Improvement</a:t>
                      </a:r>
                      <a:endParaRPr lang="en-US" dirty="0">
                        <a:solidFill>
                          <a:schemeClr val="accent6">
                            <a:lumMod val="75000"/>
                          </a:schemeClr>
                        </a:solidFill>
                      </a:endParaRPr>
                    </a:p>
                  </a:txBody>
                  <a:tcPr anchor="ctr">
                    <a:solidFill>
                      <a:schemeClr val="bg2">
                        <a:lumMod val="75000"/>
                      </a:schemeClr>
                    </a:solidFill>
                  </a:tcPr>
                </a:tc>
              </a:tr>
              <a:tr h="370840">
                <a:tc>
                  <a:txBody>
                    <a:bodyPr/>
                    <a:lstStyle/>
                    <a:p>
                      <a:pPr algn="ctr"/>
                      <a:r>
                        <a:rPr lang="en-US" dirty="0" smtClean="0"/>
                        <a:t>PO1</a:t>
                      </a:r>
                      <a:endParaRPr lang="en-US" dirty="0"/>
                    </a:p>
                  </a:txBody>
                  <a:tcPr anchor="ctr"/>
                </a:tc>
                <a:tc>
                  <a:txBody>
                    <a:bodyPr/>
                    <a:lstStyle/>
                    <a:p>
                      <a:pPr algn="ctr"/>
                      <a:r>
                        <a:rPr lang="en-US" dirty="0" smtClean="0"/>
                        <a:t>80</a:t>
                      </a:r>
                      <a:endParaRPr lang="en-US" dirty="0"/>
                    </a:p>
                  </a:txBody>
                  <a:tcPr anchor="ctr"/>
                </a:tc>
                <a:tc>
                  <a:txBody>
                    <a:bodyPr/>
                    <a:lstStyle/>
                    <a:p>
                      <a:pPr algn="ctr"/>
                      <a:r>
                        <a:rPr lang="en-US" dirty="0" smtClean="0"/>
                        <a:t>76</a:t>
                      </a:r>
                      <a:endParaRPr lang="en-US" dirty="0"/>
                    </a:p>
                  </a:txBody>
                  <a:tcPr anchor="ctr"/>
                </a:tc>
                <a:tc>
                  <a:txBody>
                    <a:bodyPr/>
                    <a:lstStyle/>
                    <a:p>
                      <a:pPr marL="228600" indent="-228600" algn="just">
                        <a:buFont typeface="Wingdings" pitchFamily="2" charset="2"/>
                        <a:buChar char="Ø"/>
                      </a:pPr>
                      <a:r>
                        <a:rPr lang="en-US" dirty="0" smtClean="0">
                          <a:solidFill>
                            <a:schemeClr val="tx1"/>
                          </a:solidFill>
                          <a:latin typeface="Times New Roman" panose="02020603050405020304" pitchFamily="18" charset="0"/>
                          <a:cs typeface="Times New Roman" panose="02020603050405020304" pitchFamily="18" charset="0"/>
                        </a:rPr>
                        <a:t>Additional classes to be conducted to improve the Mathematical fundamental basics and Civil Engineering fundamentals for the courses 15MAT21, 15CV72 and 15CV82. </a:t>
                      </a:r>
                    </a:p>
                    <a:p>
                      <a:pPr marL="228600" indent="-228600" algn="just">
                        <a:buFont typeface="Wingdings" pitchFamily="2" charset="2"/>
                        <a:buChar char="Ø"/>
                      </a:pPr>
                      <a:r>
                        <a:rPr lang="en-US" dirty="0" smtClean="0">
                          <a:solidFill>
                            <a:schemeClr val="tx1"/>
                          </a:solidFill>
                          <a:latin typeface="Times New Roman" panose="02020603050405020304" pitchFamily="18" charset="0"/>
                          <a:cs typeface="Times New Roman" panose="02020603050405020304" pitchFamily="18" charset="0"/>
                        </a:rPr>
                        <a:t>Live Examples and Models are used to demonstrate the concepts of the course 15CV36.</a:t>
                      </a:r>
                      <a:endParaRPr lang="en-US" b="1" dirty="0" smtClean="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t>PO 6</a:t>
                      </a:r>
                      <a:endParaRPr lang="en-US" dirty="0"/>
                    </a:p>
                  </a:txBody>
                  <a:tcPr anchor="ctr"/>
                </a:tc>
                <a:tc>
                  <a:txBody>
                    <a:bodyPr/>
                    <a:lstStyle/>
                    <a:p>
                      <a:pPr algn="ctr"/>
                      <a:r>
                        <a:rPr lang="en-US" dirty="0" smtClean="0"/>
                        <a:t>80</a:t>
                      </a:r>
                      <a:endParaRPr lang="en-US" dirty="0"/>
                    </a:p>
                  </a:txBody>
                  <a:tcPr anchor="ctr"/>
                </a:tc>
                <a:tc>
                  <a:txBody>
                    <a:bodyPr/>
                    <a:lstStyle/>
                    <a:p>
                      <a:pPr algn="ctr"/>
                      <a:r>
                        <a:rPr lang="en-US" dirty="0" smtClean="0"/>
                        <a:t>91</a:t>
                      </a:r>
                      <a:endParaRPr lang="en-US"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Times New Roman" panose="02020603050405020304" pitchFamily="18" charset="0"/>
                          <a:cs typeface="Times New Roman" panose="02020603050405020304" pitchFamily="18" charset="0"/>
                        </a:rPr>
                        <a:t>Technical talk on challenges in construction is conducted for the professional development for the courses 15CV651,15CV63 and 15CV833.</a:t>
                      </a:r>
                    </a:p>
                  </a:txBody>
                  <a:tcPr/>
                </a:tc>
              </a:tr>
              <a:tr h="370840">
                <a:tc>
                  <a:txBody>
                    <a:bodyPr/>
                    <a:lstStyle/>
                    <a:p>
                      <a:pPr algn="ctr"/>
                      <a:r>
                        <a:rPr lang="en-US" dirty="0" smtClean="0"/>
                        <a:t>PSO 3</a:t>
                      </a:r>
                      <a:endParaRPr lang="en-US" dirty="0"/>
                    </a:p>
                  </a:txBody>
                  <a:tcPr anchor="ctr"/>
                </a:tc>
                <a:tc>
                  <a:txBody>
                    <a:bodyPr/>
                    <a:lstStyle/>
                    <a:p>
                      <a:pPr algn="ctr"/>
                      <a:r>
                        <a:rPr lang="en-US" dirty="0" smtClean="0"/>
                        <a:t>80</a:t>
                      </a:r>
                      <a:endParaRPr lang="en-US" dirty="0"/>
                    </a:p>
                  </a:txBody>
                  <a:tcPr anchor="ctr"/>
                </a:tc>
                <a:tc>
                  <a:txBody>
                    <a:bodyPr/>
                    <a:lstStyle/>
                    <a:p>
                      <a:pPr algn="ctr"/>
                      <a:r>
                        <a:rPr lang="en-US" dirty="0" smtClean="0"/>
                        <a:t>92</a:t>
                      </a:r>
                      <a:endParaRPr lang="en-US" dirty="0"/>
                    </a:p>
                  </a:txBody>
                  <a:tcPr anchor="ctr"/>
                </a:tc>
                <a:tc>
                  <a:txBody>
                    <a:bodyPr/>
                    <a:lstStyle/>
                    <a:p>
                      <a:pPr algn="just"/>
                      <a:r>
                        <a:rPr lang="en-US" dirty="0" smtClean="0">
                          <a:solidFill>
                            <a:schemeClr val="tx1"/>
                          </a:solidFill>
                          <a:latin typeface="Times New Roman" panose="02020603050405020304" pitchFamily="18" charset="0"/>
                          <a:cs typeface="Times New Roman" panose="02020603050405020304" pitchFamily="18" charset="0"/>
                        </a:rPr>
                        <a:t>Students are guided to take online aptitude classes and Extra efforts are made by the institution for giving training programs which helps to boost the knowledge, technical skills and professional growth.</a:t>
                      </a:r>
                    </a:p>
                    <a:p>
                      <a:pPr algn="just"/>
                      <a:r>
                        <a:rPr lang="en-US" dirty="0" smtClean="0">
                          <a:solidFill>
                            <a:schemeClr val="tx1"/>
                          </a:solidFill>
                          <a:latin typeface="Times New Roman" panose="02020603050405020304" pitchFamily="18" charset="0"/>
                          <a:cs typeface="Times New Roman" panose="02020603050405020304" pitchFamily="18" charset="0"/>
                        </a:rPr>
                        <a:t> 2. Fundamentals of the courses like 15PCD23 and 15CPL26 are practiced thoroughly which helps the student in seeking opportunities in industries. </a:t>
                      </a:r>
                    </a:p>
                    <a:p>
                      <a:pPr algn="just"/>
                      <a:r>
                        <a:rPr lang="en-US" dirty="0" smtClean="0">
                          <a:solidFill>
                            <a:schemeClr val="tx1"/>
                          </a:solidFill>
                          <a:latin typeface="Times New Roman" panose="02020603050405020304" pitchFamily="18" charset="0"/>
                          <a:cs typeface="Times New Roman" panose="02020603050405020304" pitchFamily="18" charset="0"/>
                        </a:rPr>
                        <a:t>3. Experts from the construction industries are given lecture about basic ideas and current opportunities with respect to the courses like 15CV44 and 15CV52.</a:t>
                      </a:r>
                    </a:p>
                  </a:txBody>
                  <a:tcPr/>
                </a:tc>
              </a:tr>
            </a:tbl>
          </a:graphicData>
        </a:graphic>
      </p:graphicFrame>
      <p:sp>
        <p:nvSpPr>
          <p:cNvPr id="6" name="Title 1"/>
          <p:cNvSpPr txBox="1">
            <a:spLocks/>
          </p:cNvSpPr>
          <p:nvPr/>
        </p:nvSpPr>
        <p:spPr>
          <a:xfrm>
            <a:off x="1733358" y="5741940"/>
            <a:ext cx="9745133" cy="457200"/>
          </a:xfrm>
          <a:prstGeom prst="rect">
            <a:avLst/>
          </a:prstGeom>
          <a:solidFill>
            <a:schemeClr val="accent6">
              <a:lumMod val="40000"/>
              <a:lumOff val="60000"/>
            </a:schemeClr>
          </a:solidFill>
          <a:effectLst>
            <a:innerShdw blurRad="114300">
              <a:prstClr val="black"/>
            </a:innerShdw>
          </a:effectLst>
        </p:spPr>
        <p:txBody>
          <a:bodyPr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POs Attainment Levels and Actions for Improvement (2018-2019)</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Flowchart: Alternate Process 8"/>
          <p:cNvSpPr/>
          <p:nvPr/>
        </p:nvSpPr>
        <p:spPr>
          <a:xfrm>
            <a:off x="96985" y="1454726"/>
            <a:ext cx="1302327" cy="65116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10" name="Flowchart: Alternate Process 9"/>
          <p:cNvSpPr/>
          <p:nvPr/>
        </p:nvSpPr>
        <p:spPr>
          <a:xfrm>
            <a:off x="55421" y="2230581"/>
            <a:ext cx="1316182" cy="73429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11" name="Flowchart: Alternate Process 10"/>
          <p:cNvSpPr/>
          <p:nvPr/>
        </p:nvSpPr>
        <p:spPr>
          <a:xfrm>
            <a:off x="83130" y="3190160"/>
            <a:ext cx="1288471" cy="77224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124691" y="4185884"/>
            <a:ext cx="1233054" cy="7878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1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sp>
        <p:nvSpPr>
          <p:cNvPr id="14" name="Date Placeholder 13"/>
          <p:cNvSpPr>
            <a:spLocks noGrp="1"/>
          </p:cNvSpPr>
          <p:nvPr>
            <p:ph type="dt" sz="half" idx="10"/>
          </p:nvPr>
        </p:nvSpPr>
        <p:spPr/>
        <p:txBody>
          <a:bodyPr/>
          <a:lstStyle/>
          <a:p>
            <a:fld id="{317AD18B-926E-4CA0-8FE8-4ED5663E3220}" type="datetime5">
              <a:rPr lang="en-US" smtClean="0"/>
              <a:pPr/>
              <a:t>20-Sep-21</a:t>
            </a:fld>
            <a:endParaRPr lang="en-US"/>
          </a:p>
        </p:txBody>
      </p:sp>
      <p:sp>
        <p:nvSpPr>
          <p:cNvPr id="15" name="Slide Number Placeholder 14"/>
          <p:cNvSpPr>
            <a:spLocks noGrp="1"/>
          </p:cNvSpPr>
          <p:nvPr>
            <p:ph type="sldNum" sz="quarter" idx="12"/>
          </p:nvPr>
        </p:nvSpPr>
        <p:spPr/>
        <p:txBody>
          <a:bodyPr/>
          <a:lstStyle/>
          <a:p>
            <a:fld id="{655D1332-1337-463C-A5CC-B07214B49452}" type="slidenum">
              <a:rPr lang="en-US" smtClean="0"/>
              <a:pPr/>
              <a:t>39</a:t>
            </a:fld>
            <a:endParaRPr lang="en-US"/>
          </a:p>
        </p:txBody>
      </p:sp>
      <p:sp>
        <p:nvSpPr>
          <p:cNvPr id="16" name="Footer Placeholder 15"/>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110840" y="1385455"/>
            <a:ext cx="1246909" cy="7342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HOD Profile</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55420" y="3380510"/>
            <a:ext cx="1330035" cy="77585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Department achievements</a:t>
            </a:r>
            <a:endParaRPr lang="en-IN" sz="12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41566" y="2341418"/>
            <a:ext cx="1343890"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Department Profile</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69276" y="4447311"/>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Faculty</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83127" y="5486402"/>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Students</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10" name="Rectangle 9"/>
          <p:cNvSpPr/>
          <p:nvPr/>
        </p:nvSpPr>
        <p:spPr>
          <a:xfrm>
            <a:off x="2017375" y="785092"/>
            <a:ext cx="9518073" cy="5355312"/>
          </a:xfrm>
          <a:prstGeom prst="rect">
            <a:avLst/>
          </a:prstGeom>
        </p:spPr>
        <p:txBody>
          <a:bodyPr wrap="square">
            <a:spAutoFit/>
          </a:bodyPr>
          <a:lstStyle/>
          <a:p>
            <a:pPr marL="228600" lvl="0" indent="-228600">
              <a:buFont typeface="Arial" pitchFamily="34" charset="0"/>
              <a:buChar char="•"/>
            </a:pPr>
            <a:r>
              <a:rPr lang="en-US" dirty="0" smtClean="0">
                <a:solidFill>
                  <a:prstClr val="black"/>
                </a:solidFill>
                <a:latin typeface="Times New Roman" pitchFamily="18" charset="0"/>
                <a:cs typeface="Times New Roman" pitchFamily="18" charset="0"/>
              </a:rPr>
              <a:t>Four patents have been filed by the Department.</a:t>
            </a:r>
            <a:endParaRPr lang="en-US" dirty="0" smtClean="0">
              <a:solidFill>
                <a:srgbClr val="C00000"/>
              </a:solidFill>
              <a:latin typeface="Times New Roman" pitchFamily="18" charset="0"/>
              <a:ea typeface="Calibri"/>
              <a:cs typeface="Times New Roman" pitchFamily="18" charset="0"/>
            </a:endParaRPr>
          </a:p>
          <a:p>
            <a:pPr marL="228600" indent="-228600">
              <a:buFont typeface="Arial" pitchFamily="34" charset="0"/>
              <a:buChar char="•"/>
            </a:pPr>
            <a:r>
              <a:rPr lang="en-US" dirty="0" smtClean="0">
                <a:solidFill>
                  <a:prstClr val="black"/>
                </a:solidFill>
                <a:latin typeface="Times New Roman" pitchFamily="18" charset="0"/>
                <a:ea typeface="Calibri"/>
                <a:cs typeface="Times New Roman" pitchFamily="18" charset="0"/>
              </a:rPr>
              <a:t>D</a:t>
            </a:r>
            <a:r>
              <a:rPr lang="en-US" dirty="0" smtClean="0">
                <a:solidFill>
                  <a:prstClr val="black"/>
                </a:solidFill>
                <a:latin typeface="Times New Roman" pitchFamily="18" charset="0"/>
                <a:cs typeface="Times New Roman" pitchFamily="18" charset="0"/>
              </a:rPr>
              <a:t>epartment has MOUs with </a:t>
            </a:r>
          </a:p>
          <a:p>
            <a:pPr marL="685800" lvl="1" indent="-228600">
              <a:buFont typeface="Arial" pitchFamily="34" charset="0"/>
              <a:buChar char="•"/>
            </a:pPr>
            <a:r>
              <a:rPr lang="en-US" dirty="0" smtClean="0">
                <a:solidFill>
                  <a:prstClr val="black"/>
                </a:solidFill>
                <a:latin typeface="Times New Roman" pitchFamily="18" charset="0"/>
                <a:cs typeface="Times New Roman" pitchFamily="18" charset="0"/>
              </a:rPr>
              <a:t> </a:t>
            </a:r>
            <a:r>
              <a:rPr lang="en-US" dirty="0" smtClean="0">
                <a:latin typeface="Times New Roman" pitchFamily="18" charset="0"/>
                <a:cs typeface="Times New Roman" pitchFamily="18" charset="0"/>
              </a:rPr>
              <a:t>Sir M V Institute of Engineering Skills, Bengaluru, </a:t>
            </a:r>
          </a:p>
          <a:p>
            <a:pPr marL="685800" lvl="1" indent="-228600">
              <a:buFont typeface="Arial" pitchFamily="34" charset="0"/>
              <a:buChar char="•"/>
            </a:pPr>
            <a:r>
              <a:rPr lang="en-IN" dirty="0" err="1" smtClean="0">
                <a:latin typeface="Times New Roman" pitchFamily="18" charset="0"/>
                <a:cs typeface="Times New Roman" pitchFamily="18" charset="0"/>
              </a:rPr>
              <a:t>Agrima</a:t>
            </a:r>
            <a:r>
              <a:rPr lang="en-IN" dirty="0" smtClean="0">
                <a:latin typeface="Times New Roman" pitchFamily="18" charset="0"/>
                <a:cs typeface="Times New Roman" pitchFamily="18" charset="0"/>
              </a:rPr>
              <a:t> Roofs &amp; Facade system, Bengaluru</a:t>
            </a:r>
          </a:p>
          <a:p>
            <a:pPr marL="685800" lvl="1" indent="-228600">
              <a:buFont typeface="Arial" pitchFamily="34" charset="0"/>
              <a:buChar char="•"/>
            </a:pPr>
            <a:r>
              <a:rPr lang="en-US" dirty="0" smtClean="0">
                <a:latin typeface="Times New Roman" pitchFamily="18" charset="0"/>
                <a:cs typeface="Times New Roman" pitchFamily="18" charset="0"/>
              </a:rPr>
              <a:t>Association of Consulting Civil Engineers (India)</a:t>
            </a:r>
            <a:endParaRPr lang="en-US" dirty="0" smtClean="0">
              <a:solidFill>
                <a:srgbClr val="000000"/>
              </a:solidFill>
              <a:latin typeface="Times New Roman" pitchFamily="18" charset="0"/>
              <a:cs typeface="Times New Roman" pitchFamily="18" charset="0"/>
            </a:endParaRPr>
          </a:p>
          <a:p>
            <a:pPr marL="685800" lvl="1" indent="-228600">
              <a:buFont typeface="Arial" pitchFamily="34" charset="0"/>
              <a:buChar char="•"/>
            </a:pPr>
            <a:r>
              <a:rPr lang="en-IN" dirty="0" err="1" smtClean="0">
                <a:latin typeface="Times New Roman" pitchFamily="18" charset="0"/>
                <a:cs typeface="Times New Roman" pitchFamily="18" charset="0"/>
              </a:rPr>
              <a:t>Naipunya</a:t>
            </a:r>
            <a:r>
              <a:rPr lang="en-IN" dirty="0" smtClean="0">
                <a:latin typeface="Times New Roman" pitchFamily="18" charset="0"/>
                <a:cs typeface="Times New Roman" pitchFamily="18" charset="0"/>
              </a:rPr>
              <a:t> Engineering Consultancy, </a:t>
            </a:r>
            <a:r>
              <a:rPr lang="en-IN" dirty="0" err="1" smtClean="0">
                <a:latin typeface="Times New Roman" pitchFamily="18" charset="0"/>
                <a:cs typeface="Times New Roman" pitchFamily="18" charset="0"/>
              </a:rPr>
              <a:t>Mysuru</a:t>
            </a:r>
            <a:endParaRPr lang="en-IN" dirty="0" smtClean="0">
              <a:solidFill>
                <a:srgbClr val="000000"/>
              </a:solidFill>
              <a:latin typeface="Times New Roman" pitchFamily="18" charset="0"/>
              <a:cs typeface="Times New Roman" pitchFamily="18" charset="0"/>
            </a:endParaRPr>
          </a:p>
          <a:p>
            <a:pPr marL="685800" lvl="1" indent="-228600">
              <a:buFont typeface="Arial" pitchFamily="34" charset="0"/>
              <a:buChar char="•"/>
            </a:pPr>
            <a:r>
              <a:rPr lang="en-IN" dirty="0" err="1" smtClean="0">
                <a:latin typeface="Times New Roman" pitchFamily="18" charset="0"/>
                <a:cs typeface="Times New Roman" pitchFamily="18" charset="0"/>
              </a:rPr>
              <a:t>Prayojana</a:t>
            </a:r>
            <a:r>
              <a:rPr lang="en-IN" dirty="0" smtClean="0">
                <a:latin typeface="Times New Roman" pitchFamily="18" charset="0"/>
                <a:cs typeface="Times New Roman" pitchFamily="18" charset="0"/>
              </a:rPr>
              <a:t> construction Management Training Institute, Bangalore</a:t>
            </a:r>
            <a:r>
              <a:rPr lang="en-IN" dirty="0" smtClean="0">
                <a:solidFill>
                  <a:srgbClr val="000000"/>
                </a:solidFill>
                <a:latin typeface="Times New Roman" pitchFamily="18" charset="0"/>
                <a:cs typeface="Times New Roman" pitchFamily="18" charset="0"/>
              </a:rPr>
              <a:t>.</a:t>
            </a:r>
            <a:endParaRPr lang="en-US" dirty="0" smtClean="0">
              <a:solidFill>
                <a:srgbClr val="C00000"/>
              </a:solidFill>
              <a:latin typeface="Times New Roman" pitchFamily="18" charset="0"/>
              <a:cs typeface="Times New Roman" pitchFamily="18" charset="0"/>
            </a:endParaRPr>
          </a:p>
          <a:p>
            <a:pPr marL="228600" lvl="0" indent="-228600">
              <a:buFont typeface="Arial" pitchFamily="34" charset="0"/>
              <a:buChar char="•"/>
            </a:pPr>
            <a:r>
              <a:rPr lang="en-US" dirty="0" smtClean="0">
                <a:solidFill>
                  <a:prstClr val="black"/>
                </a:solidFill>
                <a:latin typeface="Times New Roman" pitchFamily="18" charset="0"/>
                <a:cs typeface="Times New Roman" pitchFamily="18" charset="0"/>
              </a:rPr>
              <a:t>Fourteen research scholars are pursuing PhD in Departmental Research Centre, </a:t>
            </a:r>
            <a:r>
              <a:rPr lang="en-US" dirty="0" smtClean="0">
                <a:latin typeface="Times New Roman" pitchFamily="18" charset="0"/>
                <a:cs typeface="Times New Roman" pitchFamily="18" charset="0"/>
              </a:rPr>
              <a:t>four </a:t>
            </a:r>
            <a:r>
              <a:rPr lang="en-US" dirty="0" smtClean="0">
                <a:solidFill>
                  <a:prstClr val="black"/>
                </a:solidFill>
                <a:latin typeface="Times New Roman" pitchFamily="18" charset="0"/>
                <a:cs typeface="Times New Roman" pitchFamily="18" charset="0"/>
              </a:rPr>
              <a:t>scholars have completed Comprehensive Viva Voce.</a:t>
            </a:r>
          </a:p>
          <a:p>
            <a:pPr marL="228600" lvl="0" indent="-228600">
              <a:buFont typeface="Arial" pitchFamily="34" charset="0"/>
              <a:buChar char="•"/>
            </a:pPr>
            <a:r>
              <a:rPr lang="en-US" dirty="0" smtClean="0">
                <a:solidFill>
                  <a:prstClr val="black"/>
                </a:solidFill>
                <a:latin typeface="Times New Roman" pitchFamily="18" charset="0"/>
                <a:cs typeface="Times New Roman" pitchFamily="18" charset="0"/>
              </a:rPr>
              <a:t>Well established R &amp; D centre in the department.  Obtained sponsored research to the amount of Rs. 30Lakh. </a:t>
            </a:r>
          </a:p>
          <a:p>
            <a:pPr marL="228600" lvl="0" indent="-228600" algn="just">
              <a:buFont typeface="Arial" pitchFamily="34" charset="0"/>
              <a:buChar char="•"/>
            </a:pPr>
            <a:r>
              <a:rPr lang="en-US" dirty="0" smtClean="0">
                <a:solidFill>
                  <a:prstClr val="black"/>
                </a:solidFill>
                <a:latin typeface="Times New Roman" pitchFamily="18" charset="0"/>
                <a:cs typeface="Times New Roman" pitchFamily="18" charset="0"/>
              </a:rPr>
              <a:t>Organized a National Conference on </a:t>
            </a:r>
            <a:r>
              <a:rPr lang="en-IN" i="1" dirty="0" smtClean="0">
                <a:solidFill>
                  <a:prstClr val="black"/>
                </a:solidFill>
                <a:latin typeface="Times New Roman" pitchFamily="18" charset="0"/>
                <a:cs typeface="Times New Roman" pitchFamily="18" charset="0"/>
              </a:rPr>
              <a:t>“EMERGING TRENDS IN CIVIL ENGINEERING” - NCETCE -2018</a:t>
            </a:r>
            <a:r>
              <a:rPr lang="en-US" i="1" dirty="0" smtClean="0">
                <a:solidFill>
                  <a:prstClr val="black"/>
                </a:solidFill>
                <a:latin typeface="Times New Roman" pitchFamily="18" charset="0"/>
                <a:cs typeface="Times New Roman" pitchFamily="18" charset="0"/>
              </a:rPr>
              <a:t> on 19</a:t>
            </a:r>
            <a:r>
              <a:rPr lang="en-US" i="1" baseline="30000" dirty="0" smtClean="0">
                <a:solidFill>
                  <a:prstClr val="black"/>
                </a:solidFill>
                <a:latin typeface="Times New Roman" pitchFamily="18" charset="0"/>
                <a:cs typeface="Times New Roman" pitchFamily="18" charset="0"/>
              </a:rPr>
              <a:t>th</a:t>
            </a:r>
            <a:r>
              <a:rPr lang="en-US" i="1" dirty="0" smtClean="0">
                <a:solidFill>
                  <a:prstClr val="black"/>
                </a:solidFill>
                <a:latin typeface="Times New Roman" pitchFamily="18" charset="0"/>
                <a:cs typeface="Times New Roman" pitchFamily="18" charset="0"/>
              </a:rPr>
              <a:t> May- 2018.</a:t>
            </a:r>
            <a:endParaRPr lang="en-US" dirty="0" smtClean="0">
              <a:solidFill>
                <a:prstClr val="black"/>
              </a:solidFill>
              <a:latin typeface="Times New Roman" pitchFamily="18" charset="0"/>
              <a:cs typeface="Times New Roman" pitchFamily="18" charset="0"/>
            </a:endParaRPr>
          </a:p>
          <a:p>
            <a:pPr marL="228600" lvl="0" indent="-228600">
              <a:buFont typeface="Arial" pitchFamily="34" charset="0"/>
              <a:buChar char="•"/>
            </a:pPr>
            <a:r>
              <a:rPr lang="en-US" dirty="0" smtClean="0">
                <a:solidFill>
                  <a:prstClr val="black"/>
                </a:solidFill>
                <a:latin typeface="Times New Roman" pitchFamily="18" charset="0"/>
                <a:cs typeface="Times New Roman" pitchFamily="18" charset="0"/>
              </a:rPr>
              <a:t>Staff members have published more than </a:t>
            </a:r>
            <a:r>
              <a:rPr lang="en-US" dirty="0" smtClean="0">
                <a:latin typeface="Times New Roman" pitchFamily="18" charset="0"/>
                <a:cs typeface="Times New Roman" pitchFamily="18" charset="0"/>
              </a:rPr>
              <a:t>50</a:t>
            </a:r>
            <a:r>
              <a:rPr lang="en-US" dirty="0" smtClean="0">
                <a:solidFill>
                  <a:srgbClr val="C00000"/>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number of papers in Journals &amp; Conferences.</a:t>
            </a:r>
          </a:p>
          <a:p>
            <a:pPr marL="228600" lvl="0" indent="-228600">
              <a:buFont typeface="Arial" pitchFamily="34" charset="0"/>
              <a:buChar char="•"/>
            </a:pPr>
            <a:r>
              <a:rPr lang="en-IN" dirty="0" smtClean="0">
                <a:solidFill>
                  <a:prstClr val="black"/>
                </a:solidFill>
                <a:latin typeface="Times New Roman" pitchFamily="18" charset="0"/>
                <a:cs typeface="Times New Roman" pitchFamily="18" charset="0"/>
              </a:rPr>
              <a:t>Average Professional Experience of faculties is 10+ years.</a:t>
            </a:r>
          </a:p>
          <a:p>
            <a:pPr marL="228600" lvl="0" indent="-228600">
              <a:buFont typeface="Arial" pitchFamily="34" charset="0"/>
              <a:buChar char="•"/>
            </a:pPr>
            <a:r>
              <a:rPr lang="en-IN" dirty="0" smtClean="0">
                <a:solidFill>
                  <a:prstClr val="black"/>
                </a:solidFill>
                <a:latin typeface="Times New Roman" pitchFamily="18" charset="0"/>
                <a:cs typeface="Times New Roman" pitchFamily="18" charset="0"/>
              </a:rPr>
              <a:t>Retention of faculties is more than 88%.</a:t>
            </a:r>
          </a:p>
          <a:p>
            <a:pPr marL="228600" lvl="0" indent="-228600">
              <a:buFont typeface="Arial" pitchFamily="34" charset="0"/>
              <a:buChar char="•"/>
            </a:pPr>
            <a:r>
              <a:rPr lang="en-IN" dirty="0" smtClean="0">
                <a:solidFill>
                  <a:prstClr val="black"/>
                </a:solidFill>
                <a:latin typeface="Times New Roman" pitchFamily="18" charset="0"/>
                <a:cs typeface="Times New Roman" pitchFamily="18" charset="0"/>
              </a:rPr>
              <a:t>50% of Faculty Members are pursuing Ph.D.</a:t>
            </a:r>
          </a:p>
          <a:p>
            <a:pPr marL="228600" lvl="0" indent="-228600">
              <a:buFont typeface="Arial" pitchFamily="34" charset="0"/>
              <a:buChar char="•"/>
            </a:pPr>
            <a:r>
              <a:rPr lang="en-IN" dirty="0" smtClean="0">
                <a:solidFill>
                  <a:prstClr val="black"/>
                </a:solidFill>
                <a:latin typeface="Times New Roman" pitchFamily="18" charset="0"/>
                <a:cs typeface="Times New Roman" pitchFamily="18" charset="0"/>
              </a:rPr>
              <a:t>50% of Faculty Members have completed SWAYAM Course, Aiming for 100%.</a:t>
            </a:r>
          </a:p>
          <a:p>
            <a:pPr marL="228600" lvl="0" indent="-228600">
              <a:buFont typeface="Arial" pitchFamily="34" charset="0"/>
              <a:buChar char="•"/>
            </a:pPr>
            <a:endParaRPr lang="en-US" dirty="0" smtClean="0">
              <a:solidFill>
                <a:prstClr val="black"/>
              </a:solidFill>
              <a:latin typeface="Times New Roman" pitchFamily="18" charset="0"/>
              <a:cs typeface="Times New Roman" pitchFamily="18" charset="0"/>
            </a:endParaRPr>
          </a:p>
        </p:txBody>
      </p:sp>
      <p:sp>
        <p:nvSpPr>
          <p:cNvPr id="11" name="Rectangle 13"/>
          <p:cNvSpPr/>
          <p:nvPr/>
        </p:nvSpPr>
        <p:spPr>
          <a:xfrm>
            <a:off x="1723171" y="21862"/>
            <a:ext cx="93423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IN" sz="4000" i="0" u="none" strike="noStrike" kern="1200" normalizeH="0" baseline="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Department Level</a:t>
            </a:r>
            <a:r>
              <a:rPr kumimoji="0" lang="en-IN" sz="4000" i="0" u="none" strike="noStrike" kern="1200" normalizeH="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 A</a:t>
            </a:r>
            <a:r>
              <a:rPr kumimoji="0" lang="en-IN" sz="4000" i="0" u="none" strike="noStrike" kern="1200" normalizeH="0" baseline="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chievements</a:t>
            </a:r>
            <a:endParaRPr kumimoji="0" lang="en-IN" sz="4000" i="0" u="none" strike="noStrike" kern="1200" normalizeH="0" baseline="0" noProof="0" dirty="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endParaRPr>
          </a:p>
        </p:txBody>
      </p:sp>
      <p:sp>
        <p:nvSpPr>
          <p:cNvPr id="12" name="Date Placeholder 11"/>
          <p:cNvSpPr>
            <a:spLocks noGrp="1"/>
          </p:cNvSpPr>
          <p:nvPr>
            <p:ph type="dt" sz="half" idx="10"/>
          </p:nvPr>
        </p:nvSpPr>
        <p:spPr/>
        <p:txBody>
          <a:bodyPr/>
          <a:lstStyle/>
          <a:p>
            <a:fld id="{3B43419D-77DD-4180-88EF-0E3686EAE044}" type="datetime5">
              <a:rPr lang="en-US" smtClean="0"/>
              <a:pPr/>
              <a:t>20-Sep-21</a:t>
            </a:fld>
            <a:endParaRPr lang="en-US"/>
          </a:p>
        </p:txBody>
      </p:sp>
      <p:sp>
        <p:nvSpPr>
          <p:cNvPr id="13" name="Slide Number Placeholder 12"/>
          <p:cNvSpPr>
            <a:spLocks noGrp="1"/>
          </p:cNvSpPr>
          <p:nvPr>
            <p:ph type="sldNum" sz="quarter" idx="12"/>
          </p:nvPr>
        </p:nvSpPr>
        <p:spPr/>
        <p:txBody>
          <a:bodyPr/>
          <a:lstStyle/>
          <a:p>
            <a:fld id="{655D1332-1337-463C-A5CC-B07214B49452}" type="slidenum">
              <a:rPr lang="en-US" smtClean="0"/>
              <a:pPr/>
              <a:t>4</a:t>
            </a:fld>
            <a:endParaRPr lang="en-US"/>
          </a:p>
        </p:txBody>
      </p:sp>
      <p:sp>
        <p:nvSpPr>
          <p:cNvPr id="14" name="Footer Placeholder 13"/>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802631"/>
            <a:ext cx="4205624" cy="2921770"/>
          </a:xfrm>
        </p:spPr>
        <p:txBody>
          <a:bodyPr>
            <a:normAutofit fontScale="92500" lnSpcReduction="10000"/>
          </a:bodyPr>
          <a:lstStyle/>
          <a:p>
            <a:pPr marL="0" indent="0" algn="just">
              <a:lnSpc>
                <a:spcPct val="150000"/>
              </a:lnSpc>
              <a:buNone/>
            </a:pPr>
            <a:r>
              <a:rPr lang="en-US" sz="1800" dirty="0" smtClean="0">
                <a:latin typeface="Times New Roman" pitchFamily="18" charset="0"/>
                <a:cs typeface="Times New Roman" pitchFamily="18" charset="0"/>
              </a:rPr>
              <a:t>The internal </a:t>
            </a:r>
            <a:r>
              <a:rPr lang="en-US" sz="1800" dirty="0">
                <a:latin typeface="Times New Roman" pitchFamily="18" charset="0"/>
                <a:cs typeface="Times New Roman" pitchFamily="18" charset="0"/>
              </a:rPr>
              <a:t>academic audit will be done once in a semester and </a:t>
            </a:r>
            <a:r>
              <a:rPr lang="en-US" sz="1800" dirty="0" smtClean="0">
                <a:latin typeface="Times New Roman" pitchFamily="18" charset="0"/>
                <a:cs typeface="Times New Roman" pitchFamily="18" charset="0"/>
              </a:rPr>
              <a:t>give </a:t>
            </a:r>
            <a:r>
              <a:rPr lang="en-US" sz="1800" dirty="0">
                <a:latin typeface="Times New Roman" pitchFamily="18" charset="0"/>
                <a:cs typeface="Times New Roman" pitchFamily="18" charset="0"/>
              </a:rPr>
              <a:t>their </a:t>
            </a:r>
            <a:r>
              <a:rPr lang="en-US" sz="1800" dirty="0" smtClean="0">
                <a:latin typeface="Times New Roman" pitchFamily="18" charset="0"/>
                <a:cs typeface="Times New Roman" pitchFamily="18" charset="0"/>
              </a:rPr>
              <a:t>feedback:</a:t>
            </a:r>
          </a:p>
          <a:p>
            <a:pPr marL="0" indent="0" algn="just">
              <a:lnSpc>
                <a:spcPct val="150000"/>
              </a:lnSpc>
              <a:buNone/>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Internal audit committee members are </a:t>
            </a:r>
          </a:p>
          <a:p>
            <a:pPr lvl="1" algn="just">
              <a:lnSpc>
                <a:spcPct val="150000"/>
              </a:lnSpc>
              <a:buFont typeface="Wingdings" panose="05000000000000000000" pitchFamily="2" charset="2"/>
              <a:buChar char="Ø"/>
            </a:pPr>
            <a:r>
              <a:rPr lang="en-US" sz="1800" dirty="0" smtClean="0">
                <a:latin typeface="Times New Roman" pitchFamily="18" charset="0"/>
                <a:cs typeface="Times New Roman" pitchFamily="18" charset="0"/>
              </a:rPr>
              <a:t>Principal</a:t>
            </a:r>
            <a:endParaRPr lang="en-US" sz="1800" dirty="0">
              <a:latin typeface="Times New Roman" pitchFamily="18" charset="0"/>
              <a:cs typeface="Times New Roman" pitchFamily="18" charset="0"/>
            </a:endParaRPr>
          </a:p>
          <a:p>
            <a:pPr lvl="1" algn="just">
              <a:lnSpc>
                <a:spcPct val="150000"/>
              </a:lnSpc>
              <a:buFont typeface="Wingdings" panose="05000000000000000000" pitchFamily="2" charset="2"/>
              <a:buChar char="Ø"/>
            </a:pPr>
            <a:r>
              <a:rPr lang="en-US" sz="1800" dirty="0">
                <a:latin typeface="Times New Roman" pitchFamily="18" charset="0"/>
                <a:cs typeface="Times New Roman" pitchFamily="18" charset="0"/>
              </a:rPr>
              <a:t>Academic </a:t>
            </a:r>
            <a:r>
              <a:rPr lang="en-US" sz="1800" dirty="0" smtClean="0">
                <a:latin typeface="Times New Roman" pitchFamily="18" charset="0"/>
                <a:cs typeface="Times New Roman" pitchFamily="18" charset="0"/>
              </a:rPr>
              <a:t>in charge </a:t>
            </a:r>
            <a:r>
              <a:rPr lang="en-US" sz="1800" dirty="0">
                <a:latin typeface="Times New Roman" pitchFamily="18" charset="0"/>
                <a:cs typeface="Times New Roman" pitchFamily="18" charset="0"/>
              </a:rPr>
              <a:t>of the Institute</a:t>
            </a:r>
          </a:p>
          <a:p>
            <a:pPr lvl="1" algn="just">
              <a:lnSpc>
                <a:spcPct val="150000"/>
              </a:lnSpc>
              <a:buFont typeface="Wingdings" panose="05000000000000000000" pitchFamily="2" charset="2"/>
              <a:buChar char="Ø"/>
            </a:pPr>
            <a:r>
              <a:rPr lang="en-US" sz="1800" dirty="0">
                <a:latin typeface="Times New Roman" pitchFamily="18" charset="0"/>
                <a:cs typeface="Times New Roman" pitchFamily="18" charset="0"/>
              </a:rPr>
              <a:t>Head of the department</a:t>
            </a:r>
          </a:p>
          <a:p>
            <a:pPr lvl="1" algn="just">
              <a:lnSpc>
                <a:spcPct val="150000"/>
              </a:lnSpc>
              <a:buFont typeface="Wingdings" panose="05000000000000000000" pitchFamily="2" charset="2"/>
              <a:buChar char="Ø"/>
            </a:pPr>
            <a:r>
              <a:rPr lang="en-US" sz="1800" dirty="0">
                <a:latin typeface="Times New Roman" pitchFamily="18" charset="0"/>
                <a:cs typeface="Times New Roman" pitchFamily="18" charset="0"/>
              </a:rPr>
              <a:t>Senior faculty from other department </a:t>
            </a:r>
          </a:p>
          <a:p>
            <a:pPr algn="just"/>
            <a:endParaRPr lang="en-US" dirty="0"/>
          </a:p>
        </p:txBody>
      </p:sp>
      <p:grpSp>
        <p:nvGrpSpPr>
          <p:cNvPr id="6" name="Group 5"/>
          <p:cNvGrpSpPr>
            <a:grpSpLocks/>
          </p:cNvGrpSpPr>
          <p:nvPr/>
        </p:nvGrpSpPr>
        <p:grpSpPr bwMode="auto">
          <a:xfrm>
            <a:off x="6198369" y="1557866"/>
            <a:ext cx="5798898" cy="3928533"/>
            <a:chOff x="0" y="0"/>
            <a:chExt cx="3878096" cy="6150307"/>
          </a:xfrm>
        </p:grpSpPr>
        <p:sp>
          <p:nvSpPr>
            <p:cNvPr id="7" name="Diamond 8"/>
            <p:cNvSpPr>
              <a:spLocks noChangeArrowheads="1"/>
            </p:cNvSpPr>
            <p:nvPr/>
          </p:nvSpPr>
          <p:spPr bwMode="auto">
            <a:xfrm>
              <a:off x="1078174" y="3425588"/>
              <a:ext cx="2087245" cy="1664335"/>
            </a:xfrm>
            <a:prstGeom prst="diamond">
              <a:avLst/>
            </a:prstGeom>
            <a:solidFill>
              <a:srgbClr val="B7DEE8"/>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300" b="1" i="0" u="none" strike="noStrike" cap="none" normalizeH="0" baseline="0" dirty="0" smtClean="0">
                  <a:ln>
                    <a:noFill/>
                  </a:ln>
                  <a:solidFill>
                    <a:srgbClr val="7030A0"/>
                  </a:solidFill>
                  <a:effectLst/>
                  <a:latin typeface="Calibri" pitchFamily="34" charset="0"/>
                  <a:cs typeface="Arial" pitchFamily="34" charset="0"/>
                </a:rPr>
                <a:t>If any deficiency compliance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 21"/>
            <p:cNvGrpSpPr>
              <a:grpSpLocks/>
            </p:cNvGrpSpPr>
            <p:nvPr/>
          </p:nvGrpSpPr>
          <p:grpSpPr bwMode="auto">
            <a:xfrm>
              <a:off x="0" y="0"/>
              <a:ext cx="3878096" cy="6150307"/>
              <a:chOff x="0" y="0"/>
              <a:chExt cx="3878096" cy="6150307"/>
            </a:xfrm>
          </p:grpSpPr>
          <p:sp>
            <p:nvSpPr>
              <p:cNvPr id="9" name="Rounded Rectangle 4"/>
              <p:cNvSpPr>
                <a:spLocks noChangeArrowheads="1"/>
              </p:cNvSpPr>
              <p:nvPr/>
            </p:nvSpPr>
            <p:spPr bwMode="auto">
              <a:xfrm>
                <a:off x="1310185" y="2634018"/>
                <a:ext cx="1743075" cy="476885"/>
              </a:xfrm>
              <a:prstGeom prst="roundRect">
                <a:avLst>
                  <a:gd name="adj" fmla="val 16667"/>
                </a:avLst>
              </a:prstGeom>
              <a:solidFill>
                <a:srgbClr val="B7DEE8"/>
              </a:solidFill>
              <a:ln w="25400" algn="ctr">
                <a:solidFill>
                  <a:srgbClr val="25406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7030A0"/>
                    </a:solidFill>
                    <a:effectLst/>
                    <a:latin typeface="Calibri" pitchFamily="34" charset="0"/>
                    <a:cs typeface="Arial" pitchFamily="34" charset="0"/>
                  </a:rPr>
                  <a:t>Al</a:t>
                </a:r>
                <a:r>
                  <a:rPr kumimoji="0" lang="en-US" sz="1400" b="1" i="0" u="none" strike="noStrike" cap="none" normalizeH="0" baseline="0" dirty="0" smtClean="0">
                    <a:ln>
                      <a:noFill/>
                    </a:ln>
                    <a:solidFill>
                      <a:srgbClr val="000000"/>
                    </a:solidFill>
                    <a:effectLst/>
                    <a:latin typeface="Calibri" pitchFamily="34" charset="0"/>
                    <a:cs typeface="Arial" pitchFamily="34" charset="0"/>
                  </a:rPr>
                  <a:t>l </a:t>
                </a:r>
                <a:r>
                  <a:rPr kumimoji="0" lang="en-US" sz="1400" b="1" i="0" u="none" strike="noStrike" cap="none" normalizeH="0" baseline="0" dirty="0" smtClean="0">
                    <a:ln>
                      <a:noFill/>
                    </a:ln>
                    <a:solidFill>
                      <a:srgbClr val="7030A0"/>
                    </a:solidFill>
                    <a:effectLst/>
                    <a:latin typeface="Calibri" pitchFamily="34" charset="0"/>
                    <a:cs typeface="Arial" pitchFamily="34" charset="0"/>
                  </a:rPr>
                  <a:t>Departments</a:t>
                </a:r>
                <a:endParaRPr kumimoji="0" lang="en-US"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0" name="Text Box 2"/>
              <p:cNvSpPr txBox="1">
                <a:spLocks noChangeArrowheads="1"/>
              </p:cNvSpPr>
              <p:nvPr/>
            </p:nvSpPr>
            <p:spPr bwMode="auto">
              <a:xfrm>
                <a:off x="655092" y="2620370"/>
                <a:ext cx="509905" cy="22288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Calibri"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ounded Rectangle 6"/>
              <p:cNvSpPr>
                <a:spLocks noChangeArrowheads="1"/>
              </p:cNvSpPr>
              <p:nvPr/>
            </p:nvSpPr>
            <p:spPr bwMode="auto">
              <a:xfrm>
                <a:off x="914400" y="5445457"/>
                <a:ext cx="2505075" cy="704850"/>
              </a:xfrm>
              <a:prstGeom prst="roundRect">
                <a:avLst>
                  <a:gd name="adj" fmla="val 16667"/>
                </a:avLst>
              </a:prstGeom>
              <a:solidFill>
                <a:srgbClr val="93CDDD"/>
              </a:solidFill>
              <a:ln w="25400" algn="ctr">
                <a:solidFill>
                  <a:srgbClr val="25406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7030A0"/>
                    </a:solidFill>
                    <a:effectLst/>
                    <a:latin typeface="Calibri" pitchFamily="34" charset="0"/>
                    <a:cs typeface="Arial" pitchFamily="34" charset="0"/>
                  </a:rPr>
                  <a:t>Continuation</a:t>
                </a:r>
                <a:r>
                  <a:rPr kumimoji="0" lang="en-US" sz="1400" b="1" i="0" u="none" strike="noStrike" cap="none" normalizeH="0" baseline="0" dirty="0" smtClean="0">
                    <a:ln>
                      <a:noFill/>
                    </a:ln>
                    <a:solidFill>
                      <a:srgbClr val="000000"/>
                    </a:solidFill>
                    <a:effectLst/>
                    <a:latin typeface="Calibri" pitchFamily="34" charset="0"/>
                    <a:cs typeface="Arial" pitchFamily="34" charset="0"/>
                  </a:rPr>
                  <a:t> </a:t>
                </a:r>
                <a:r>
                  <a:rPr kumimoji="0" lang="en-US" sz="1400" b="1" i="0" u="none" strike="noStrike" cap="none" normalizeH="0" baseline="0" dirty="0" smtClean="0">
                    <a:ln>
                      <a:noFill/>
                    </a:ln>
                    <a:solidFill>
                      <a:srgbClr val="7030A0"/>
                    </a:solidFill>
                    <a:effectLst/>
                    <a:latin typeface="Calibri" pitchFamily="34" charset="0"/>
                    <a:cs typeface="Arial" pitchFamily="34" charset="0"/>
                  </a:rPr>
                  <a:t>of Affiliation </a:t>
                </a:r>
                <a:endParaRPr kumimoji="0" lang="en-US" sz="1800" b="0" i="0" u="none" strike="noStrike" cap="none" normalizeH="0" baseline="0" dirty="0" smtClean="0">
                  <a:ln>
                    <a:noFill/>
                  </a:ln>
                  <a:solidFill>
                    <a:srgbClr val="7030A0"/>
                  </a:solidFill>
                  <a:effectLst/>
                  <a:latin typeface="Arial" pitchFamily="34" charset="0"/>
                  <a:cs typeface="Arial" pitchFamily="34" charset="0"/>
                </a:endParaRPr>
              </a:p>
            </p:txBody>
          </p:sp>
          <p:cxnSp>
            <p:nvCxnSpPr>
              <p:cNvPr id="12" name="Straight Arrow Connector 16"/>
              <p:cNvCxnSpPr>
                <a:cxnSpLocks noChangeShapeType="1"/>
              </p:cNvCxnSpPr>
              <p:nvPr/>
            </p:nvCxnSpPr>
            <p:spPr bwMode="auto">
              <a:xfrm>
                <a:off x="0" y="2920621"/>
                <a:ext cx="1307465" cy="0"/>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3" name="Straight Arrow Connector 12"/>
              <p:cNvCxnSpPr>
                <a:cxnSpLocks noChangeShapeType="1"/>
              </p:cNvCxnSpPr>
              <p:nvPr/>
            </p:nvCxnSpPr>
            <p:spPr bwMode="auto">
              <a:xfrm>
                <a:off x="2129050" y="3111690"/>
                <a:ext cx="0" cy="304800"/>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4" name="Straight Connector 15"/>
              <p:cNvCxnSpPr>
                <a:cxnSpLocks noChangeShapeType="1"/>
              </p:cNvCxnSpPr>
              <p:nvPr/>
            </p:nvCxnSpPr>
            <p:spPr bwMode="auto">
              <a:xfrm flipV="1">
                <a:off x="0" y="2879678"/>
                <a:ext cx="0" cy="1362710"/>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15" name="Rounded Rectangle 1"/>
              <p:cNvSpPr>
                <a:spLocks noChangeArrowheads="1"/>
              </p:cNvSpPr>
              <p:nvPr/>
            </p:nvSpPr>
            <p:spPr bwMode="auto">
              <a:xfrm>
                <a:off x="477671" y="0"/>
                <a:ext cx="3400425" cy="391160"/>
              </a:xfrm>
              <a:prstGeom prst="roundRect">
                <a:avLst>
                  <a:gd name="adj" fmla="val 16667"/>
                </a:avLst>
              </a:prstGeom>
              <a:solidFill>
                <a:srgbClr val="B7DEE8"/>
              </a:solidFill>
              <a:ln w="25400" algn="ctr">
                <a:solidFill>
                  <a:srgbClr val="25406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7030A0"/>
                    </a:solidFill>
                    <a:effectLst/>
                    <a:latin typeface="Calibri" pitchFamily="34" charset="0"/>
                    <a:cs typeface="Arial" pitchFamily="34" charset="0"/>
                  </a:rPr>
                  <a:t>External Academic audit</a:t>
                </a:r>
                <a:endParaRPr kumimoji="0" lang="en-US"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6" name="Rounded Rectangle 2"/>
              <p:cNvSpPr>
                <a:spLocks noChangeArrowheads="1"/>
              </p:cNvSpPr>
              <p:nvPr/>
            </p:nvSpPr>
            <p:spPr bwMode="auto">
              <a:xfrm>
                <a:off x="1705970" y="1255594"/>
                <a:ext cx="819150" cy="362585"/>
              </a:xfrm>
              <a:prstGeom prst="roundRect">
                <a:avLst>
                  <a:gd name="adj" fmla="val 16667"/>
                </a:avLst>
              </a:prstGeom>
              <a:solidFill>
                <a:srgbClr val="B7DEE8"/>
              </a:solidFill>
              <a:ln w="25400" algn="ctr">
                <a:solidFill>
                  <a:srgbClr val="25406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7030A0"/>
                    </a:solidFill>
                    <a:effectLst/>
                    <a:latin typeface="Calibri" pitchFamily="34" charset="0"/>
                    <a:cs typeface="Arial" pitchFamily="34" charset="0"/>
                  </a:rPr>
                  <a:t>LIC</a:t>
                </a:r>
                <a:endParaRPr kumimoji="0" lang="en-US"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7" name="Rounded Rectangle 3"/>
              <p:cNvSpPr>
                <a:spLocks noChangeArrowheads="1"/>
              </p:cNvSpPr>
              <p:nvPr/>
            </p:nvSpPr>
            <p:spPr bwMode="auto">
              <a:xfrm>
                <a:off x="1596788" y="1965278"/>
                <a:ext cx="1143000" cy="391160"/>
              </a:xfrm>
              <a:prstGeom prst="roundRect">
                <a:avLst>
                  <a:gd name="adj" fmla="val 16667"/>
                </a:avLst>
              </a:prstGeom>
              <a:solidFill>
                <a:srgbClr val="B7DEE8"/>
              </a:solidFill>
              <a:ln w="25400" algn="ctr">
                <a:solidFill>
                  <a:srgbClr val="25406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7030A0"/>
                    </a:solidFill>
                    <a:effectLst/>
                    <a:latin typeface="Calibri" pitchFamily="34" charset="0"/>
                    <a:cs typeface="Arial" pitchFamily="34" charset="0"/>
                  </a:rPr>
                  <a:t>Principal</a:t>
                </a:r>
                <a:endParaRPr kumimoji="0" lang="en-US" sz="1800" b="0" i="0" u="none" strike="noStrike" cap="none" normalizeH="0" baseline="0" dirty="0" smtClean="0">
                  <a:ln>
                    <a:noFill/>
                  </a:ln>
                  <a:solidFill>
                    <a:srgbClr val="7030A0"/>
                  </a:solidFill>
                  <a:effectLst/>
                  <a:latin typeface="Arial" pitchFamily="34" charset="0"/>
                  <a:cs typeface="Arial" pitchFamily="34" charset="0"/>
                </a:endParaRPr>
              </a:p>
            </p:txBody>
          </p:sp>
          <p:cxnSp>
            <p:nvCxnSpPr>
              <p:cNvPr id="18" name="Straight Arrow Connector 10"/>
              <p:cNvCxnSpPr>
                <a:cxnSpLocks noChangeShapeType="1"/>
              </p:cNvCxnSpPr>
              <p:nvPr/>
            </p:nvCxnSpPr>
            <p:spPr bwMode="auto">
              <a:xfrm>
                <a:off x="2129050" y="1624084"/>
                <a:ext cx="0" cy="324485"/>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9" name="Straight Arrow Connector 11"/>
              <p:cNvCxnSpPr>
                <a:cxnSpLocks noChangeShapeType="1"/>
              </p:cNvCxnSpPr>
              <p:nvPr/>
            </p:nvCxnSpPr>
            <p:spPr bwMode="auto">
              <a:xfrm>
                <a:off x="2129050" y="2347415"/>
                <a:ext cx="0" cy="285750"/>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 name="Straight Arrow Connector 13"/>
              <p:cNvCxnSpPr>
                <a:cxnSpLocks noChangeShapeType="1"/>
              </p:cNvCxnSpPr>
              <p:nvPr/>
            </p:nvCxnSpPr>
            <p:spPr bwMode="auto">
              <a:xfrm>
                <a:off x="2101755" y="5076967"/>
                <a:ext cx="0" cy="372110"/>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1" name="Rounded Rectangle 9"/>
              <p:cNvSpPr>
                <a:spLocks noChangeArrowheads="1"/>
              </p:cNvSpPr>
              <p:nvPr/>
            </p:nvSpPr>
            <p:spPr bwMode="auto">
              <a:xfrm>
                <a:off x="1637731" y="655093"/>
                <a:ext cx="819150" cy="362585"/>
              </a:xfrm>
              <a:prstGeom prst="roundRect">
                <a:avLst>
                  <a:gd name="adj" fmla="val 16667"/>
                </a:avLst>
              </a:prstGeom>
              <a:solidFill>
                <a:srgbClr val="B7DEE8"/>
              </a:solidFill>
              <a:ln w="25400" algn="ctr">
                <a:solidFill>
                  <a:srgbClr val="25406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7030A0"/>
                    </a:solidFill>
                    <a:effectLst/>
                    <a:latin typeface="Calibri" pitchFamily="34" charset="0"/>
                    <a:cs typeface="Arial" pitchFamily="34" charset="0"/>
                  </a:rPr>
                  <a:t>         AICTE</a:t>
                </a:r>
                <a:endParaRPr kumimoji="0" lang="en-US" sz="1800" b="0" i="0" u="none" strike="noStrike" cap="none" normalizeH="0" baseline="0" dirty="0" smtClean="0">
                  <a:ln>
                    <a:noFill/>
                  </a:ln>
                  <a:solidFill>
                    <a:srgbClr val="7030A0"/>
                  </a:solidFill>
                  <a:effectLst/>
                  <a:latin typeface="Arial" pitchFamily="34" charset="0"/>
                  <a:cs typeface="Arial" pitchFamily="34" charset="0"/>
                </a:endParaRPr>
              </a:p>
            </p:txBody>
          </p:sp>
          <p:cxnSp>
            <p:nvCxnSpPr>
              <p:cNvPr id="22" name="Straight Arrow Connector 26"/>
              <p:cNvCxnSpPr>
                <a:cxnSpLocks noChangeShapeType="1"/>
              </p:cNvCxnSpPr>
              <p:nvPr/>
            </p:nvCxnSpPr>
            <p:spPr bwMode="auto">
              <a:xfrm>
                <a:off x="2101755" y="395785"/>
                <a:ext cx="0" cy="266700"/>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3" name="Straight Arrow Connector 27"/>
              <p:cNvCxnSpPr>
                <a:cxnSpLocks noChangeShapeType="1"/>
              </p:cNvCxnSpPr>
              <p:nvPr/>
            </p:nvCxnSpPr>
            <p:spPr bwMode="auto">
              <a:xfrm>
                <a:off x="2101755" y="1023582"/>
                <a:ext cx="0" cy="238125"/>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4" name="Straight Connector 14"/>
              <p:cNvCxnSpPr>
                <a:cxnSpLocks noChangeShapeType="1"/>
              </p:cNvCxnSpPr>
              <p:nvPr/>
            </p:nvCxnSpPr>
            <p:spPr bwMode="auto">
              <a:xfrm flipH="1">
                <a:off x="0" y="4244454"/>
                <a:ext cx="1062990" cy="10160"/>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25" name="Text Box 2"/>
              <p:cNvSpPr txBox="1">
                <a:spLocks noChangeArrowheads="1"/>
              </p:cNvSpPr>
              <p:nvPr/>
            </p:nvSpPr>
            <p:spPr bwMode="auto">
              <a:xfrm>
                <a:off x="2169994" y="5063320"/>
                <a:ext cx="414655" cy="2235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6" name="Rectangle 25"/>
          <p:cNvSpPr/>
          <p:nvPr/>
        </p:nvSpPr>
        <p:spPr>
          <a:xfrm>
            <a:off x="7609141" y="966032"/>
            <a:ext cx="3727726" cy="461665"/>
          </a:xfrm>
          <a:prstGeom prst="rect">
            <a:avLst/>
          </a:prstGeom>
        </p:spPr>
        <p:txBody>
          <a:bodyPr wrap="square">
            <a:spAutoFit/>
          </a:bodyPr>
          <a:lstStyle/>
          <a:p>
            <a:pPr>
              <a:buNone/>
            </a:pPr>
            <a:r>
              <a:rPr lang="en-US" sz="2400" b="1" dirty="0" smtClean="0">
                <a:solidFill>
                  <a:srgbClr val="FF0000"/>
                </a:solidFill>
                <a:latin typeface="Times New Roman" pitchFamily="18" charset="0"/>
                <a:cs typeface="Times New Roman" pitchFamily="18" charset="0"/>
              </a:rPr>
              <a:t>External academic audit</a:t>
            </a:r>
            <a:endParaRPr lang="en-US" sz="2400" dirty="0">
              <a:solidFill>
                <a:srgbClr val="FF0000"/>
              </a:solidFill>
              <a:latin typeface="Times New Roman" pitchFamily="18" charset="0"/>
              <a:cs typeface="Times New Roman" pitchFamily="18" charset="0"/>
            </a:endParaRPr>
          </a:p>
        </p:txBody>
      </p:sp>
      <p:sp>
        <p:nvSpPr>
          <p:cNvPr id="27" name="Rectangle 26"/>
          <p:cNvSpPr/>
          <p:nvPr/>
        </p:nvSpPr>
        <p:spPr>
          <a:xfrm>
            <a:off x="1861897" y="1107679"/>
            <a:ext cx="3378200" cy="579967"/>
          </a:xfrm>
          <a:prstGeom prst="rect">
            <a:avLst/>
          </a:prstGeom>
        </p:spPr>
        <p:txBody>
          <a:bodyPr wrap="square">
            <a:spAutoFit/>
          </a:bodyPr>
          <a:lstStyle/>
          <a:p>
            <a:pPr algn="just">
              <a:lnSpc>
                <a:spcPct val="150000"/>
              </a:lnSpc>
              <a:buNone/>
            </a:pPr>
            <a:r>
              <a:rPr lang="en-US" sz="2400" b="1" dirty="0" smtClean="0">
                <a:solidFill>
                  <a:srgbClr val="FF0000"/>
                </a:solidFill>
                <a:latin typeface="Times New Roman" pitchFamily="18" charset="0"/>
                <a:cs typeface="Times New Roman" pitchFamily="18" charset="0"/>
              </a:rPr>
              <a:t>Internal academic audit </a:t>
            </a:r>
            <a:endParaRPr lang="en-US" sz="2400" b="1" dirty="0">
              <a:solidFill>
                <a:srgbClr val="FF0000"/>
              </a:solidFill>
              <a:latin typeface="Times New Roman" pitchFamily="18" charset="0"/>
              <a:cs typeface="Times New Roman" pitchFamily="18" charset="0"/>
            </a:endParaRPr>
          </a:p>
        </p:txBody>
      </p:sp>
      <p:sp>
        <p:nvSpPr>
          <p:cNvPr id="30" name="Flowchart: Alternate Process 29"/>
          <p:cNvSpPr/>
          <p:nvPr/>
        </p:nvSpPr>
        <p:spPr>
          <a:xfrm>
            <a:off x="96985" y="1468581"/>
            <a:ext cx="1302327" cy="65116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31" name="Flowchart: Alternate Process 30"/>
          <p:cNvSpPr/>
          <p:nvPr/>
        </p:nvSpPr>
        <p:spPr>
          <a:xfrm>
            <a:off x="55421" y="2235969"/>
            <a:ext cx="1316182" cy="734296"/>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32" name="Flowchart: Alternate Process 31"/>
          <p:cNvSpPr/>
          <p:nvPr/>
        </p:nvSpPr>
        <p:spPr>
          <a:xfrm>
            <a:off x="83130" y="3204015"/>
            <a:ext cx="1288471" cy="77224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33" name="Flowchart: Alternate Process 32"/>
          <p:cNvSpPr/>
          <p:nvPr/>
        </p:nvSpPr>
        <p:spPr>
          <a:xfrm>
            <a:off x="124691" y="4199739"/>
            <a:ext cx="1233054" cy="7878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34"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sp>
        <p:nvSpPr>
          <p:cNvPr id="35" name="Rectangle 34"/>
          <p:cNvSpPr/>
          <p:nvPr/>
        </p:nvSpPr>
        <p:spPr>
          <a:xfrm>
            <a:off x="1515534" y="4784636"/>
            <a:ext cx="5698066" cy="1200329"/>
          </a:xfrm>
          <a:prstGeom prst="rect">
            <a:avLst/>
          </a:prstGeom>
          <a:solidFill>
            <a:schemeClr val="accent4">
              <a:lumMod val="40000"/>
              <a:lumOff val="60000"/>
            </a:schemeClr>
          </a:solidFill>
        </p:spPr>
        <p:txBody>
          <a:bodyPr wrap="square">
            <a:spAutoFit/>
          </a:bodyPr>
          <a:lstStyle/>
          <a:p>
            <a:pPr algn="just"/>
            <a:r>
              <a:rPr lang="en-US" dirty="0" smtClean="0"/>
              <a:t>Academic and Administrative audit of the department are conducted by Internal Quality Assurance Cell to monitor the quality of teaching learning process and continuous improvement.</a:t>
            </a:r>
            <a:endParaRPr lang="en-US" dirty="0"/>
          </a:p>
        </p:txBody>
      </p:sp>
      <p:sp>
        <p:nvSpPr>
          <p:cNvPr id="36" name="Date Placeholder 35"/>
          <p:cNvSpPr>
            <a:spLocks noGrp="1"/>
          </p:cNvSpPr>
          <p:nvPr>
            <p:ph type="dt" sz="half" idx="10"/>
          </p:nvPr>
        </p:nvSpPr>
        <p:spPr/>
        <p:txBody>
          <a:bodyPr/>
          <a:lstStyle/>
          <a:p>
            <a:fld id="{0FB0995C-CA40-40B6-BA5F-74C107147F5F}" type="datetime5">
              <a:rPr lang="en-US" smtClean="0"/>
              <a:pPr/>
              <a:t>20-Sep-21</a:t>
            </a:fld>
            <a:endParaRPr lang="en-US"/>
          </a:p>
        </p:txBody>
      </p:sp>
      <p:sp>
        <p:nvSpPr>
          <p:cNvPr id="37" name="Slide Number Placeholder 36"/>
          <p:cNvSpPr>
            <a:spLocks noGrp="1"/>
          </p:cNvSpPr>
          <p:nvPr>
            <p:ph type="sldNum" sz="quarter" idx="12"/>
          </p:nvPr>
        </p:nvSpPr>
        <p:spPr/>
        <p:txBody>
          <a:bodyPr/>
          <a:lstStyle/>
          <a:p>
            <a:fld id="{655D1332-1337-463C-A5CC-B07214B49452}" type="slidenum">
              <a:rPr lang="en-US" smtClean="0"/>
              <a:pPr/>
              <a:t>40</a:t>
            </a:fld>
            <a:endParaRPr lang="en-US"/>
          </a:p>
        </p:txBody>
      </p:sp>
      <p:sp>
        <p:nvSpPr>
          <p:cNvPr id="38" name="Footer Placeholder 37"/>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486496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96985" y="1468581"/>
            <a:ext cx="1302327" cy="65116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10" name="Flowchart: Alternate Process 9"/>
          <p:cNvSpPr/>
          <p:nvPr/>
        </p:nvSpPr>
        <p:spPr>
          <a:xfrm>
            <a:off x="55421" y="2244436"/>
            <a:ext cx="1316182" cy="73429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11" name="Flowchart: Alternate Process 10"/>
          <p:cNvSpPr/>
          <p:nvPr/>
        </p:nvSpPr>
        <p:spPr>
          <a:xfrm>
            <a:off x="69275" y="3231724"/>
            <a:ext cx="1288471" cy="77224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124691" y="4199739"/>
            <a:ext cx="1233054" cy="7878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1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graphicFrame>
        <p:nvGraphicFramePr>
          <p:cNvPr id="16" name="Table 15"/>
          <p:cNvGraphicFramePr>
            <a:graphicFrameLocks noGrp="1"/>
          </p:cNvGraphicFramePr>
          <p:nvPr/>
        </p:nvGraphicFramePr>
        <p:xfrm>
          <a:off x="2571750" y="1879706"/>
          <a:ext cx="8197851" cy="3808898"/>
        </p:xfrm>
        <a:graphic>
          <a:graphicData uri="http://schemas.openxmlformats.org/drawingml/2006/table">
            <a:tbl>
              <a:tblPr/>
              <a:tblGrid>
                <a:gridCol w="5031666"/>
                <a:gridCol w="1179190"/>
                <a:gridCol w="945577"/>
                <a:gridCol w="1041418"/>
              </a:tblGrid>
              <a:tr h="543711">
                <a:tc>
                  <a:txBody>
                    <a:bodyPr/>
                    <a:lstStyle/>
                    <a:p>
                      <a:pPr marL="1637665" marR="1753235" algn="ctr">
                        <a:spcBef>
                          <a:spcPts val="1110"/>
                        </a:spcBef>
                        <a:spcAft>
                          <a:spcPts val="0"/>
                        </a:spcAft>
                      </a:pPr>
                      <a:r>
                        <a:rPr lang="en-US" sz="1600" b="1" dirty="0" smtClean="0">
                          <a:latin typeface="Times New Roman"/>
                          <a:ea typeface="Times New Roman"/>
                          <a:cs typeface="Times New Roman"/>
                        </a:rPr>
                        <a:t>Item</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2B4"/>
                    </a:solidFill>
                  </a:tcPr>
                </a:tc>
                <a:tc>
                  <a:txBody>
                    <a:bodyPr/>
                    <a:lstStyle/>
                    <a:p>
                      <a:pPr marL="186055" marR="0">
                        <a:spcBef>
                          <a:spcPts val="70"/>
                        </a:spcBef>
                        <a:spcAft>
                          <a:spcPts val="0"/>
                        </a:spcAft>
                      </a:pPr>
                      <a:r>
                        <a:rPr lang="en-US" sz="1600" b="1" smtClean="0">
                          <a:latin typeface="Times New Roman"/>
                          <a:ea typeface="Times New Roman"/>
                          <a:cs typeface="Times New Roman"/>
                        </a:rPr>
                        <a:t>CAYm1</a:t>
                      </a:r>
                      <a:endParaRPr lang="en-US" sz="1600" smtClean="0">
                        <a:latin typeface="Times New Roman"/>
                        <a:ea typeface="Times New Roman"/>
                        <a:cs typeface="Times New Roman"/>
                      </a:endParaRPr>
                    </a:p>
                    <a:p>
                      <a:pPr marL="166370" marR="0">
                        <a:spcBef>
                          <a:spcPts val="460"/>
                        </a:spcBef>
                        <a:spcAft>
                          <a:spcPts val="0"/>
                        </a:spcAft>
                      </a:pPr>
                      <a:r>
                        <a:rPr lang="en-US" sz="1600" b="1" smtClean="0">
                          <a:latin typeface="Times New Roman"/>
                          <a:ea typeface="Times New Roman"/>
                          <a:cs typeface="Times New Roman"/>
                        </a:rPr>
                        <a:t>(2019-20)</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2B4"/>
                    </a:solidFill>
                  </a:tcPr>
                </a:tc>
                <a:tc>
                  <a:txBody>
                    <a:bodyPr/>
                    <a:lstStyle/>
                    <a:p>
                      <a:pPr marL="114935" marR="0">
                        <a:spcBef>
                          <a:spcPts val="70"/>
                        </a:spcBef>
                        <a:spcAft>
                          <a:spcPts val="0"/>
                        </a:spcAft>
                      </a:pPr>
                      <a:r>
                        <a:rPr lang="en-US" sz="1600" b="1" smtClean="0">
                          <a:latin typeface="Times New Roman"/>
                          <a:ea typeface="Times New Roman"/>
                          <a:cs typeface="Times New Roman"/>
                        </a:rPr>
                        <a:t>CAYm2</a:t>
                      </a:r>
                      <a:endParaRPr lang="en-US" sz="1600" smtClean="0">
                        <a:latin typeface="Times New Roman"/>
                        <a:ea typeface="Times New Roman"/>
                        <a:cs typeface="Times New Roman"/>
                      </a:endParaRPr>
                    </a:p>
                    <a:p>
                      <a:pPr marL="84455" marR="0">
                        <a:spcBef>
                          <a:spcPts val="460"/>
                        </a:spcBef>
                        <a:spcAft>
                          <a:spcPts val="0"/>
                        </a:spcAft>
                      </a:pPr>
                      <a:r>
                        <a:rPr lang="en-US" sz="1600" b="1" smtClean="0">
                          <a:latin typeface="Times New Roman"/>
                          <a:ea typeface="Times New Roman"/>
                          <a:cs typeface="Times New Roman"/>
                        </a:rPr>
                        <a:t>(2018-19)</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2B4"/>
                    </a:solidFill>
                  </a:tcPr>
                </a:tc>
                <a:tc>
                  <a:txBody>
                    <a:bodyPr/>
                    <a:lstStyle/>
                    <a:p>
                      <a:pPr marL="146050" marR="0">
                        <a:spcBef>
                          <a:spcPts val="70"/>
                        </a:spcBef>
                        <a:spcAft>
                          <a:spcPts val="0"/>
                        </a:spcAft>
                      </a:pPr>
                      <a:r>
                        <a:rPr lang="en-US" sz="1600" b="1" smtClean="0">
                          <a:latin typeface="Times New Roman"/>
                          <a:ea typeface="Times New Roman"/>
                          <a:cs typeface="Times New Roman"/>
                        </a:rPr>
                        <a:t>CAYm3</a:t>
                      </a:r>
                      <a:endParaRPr lang="en-US" sz="1600" smtClean="0">
                        <a:latin typeface="Times New Roman"/>
                        <a:ea typeface="Times New Roman"/>
                        <a:cs typeface="Times New Roman"/>
                      </a:endParaRPr>
                    </a:p>
                    <a:p>
                      <a:pPr marL="114935" marR="0">
                        <a:spcBef>
                          <a:spcPts val="460"/>
                        </a:spcBef>
                        <a:spcAft>
                          <a:spcPts val="0"/>
                        </a:spcAft>
                      </a:pPr>
                      <a:r>
                        <a:rPr lang="en-US" sz="1600" b="1" smtClean="0">
                          <a:latin typeface="Times New Roman"/>
                          <a:ea typeface="Times New Roman"/>
                          <a:cs typeface="Times New Roman"/>
                        </a:rPr>
                        <a:t>(2017-18)</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2B4"/>
                    </a:solidFill>
                  </a:tcPr>
                </a:tc>
              </a:tr>
              <a:tr h="397357">
                <a:tc>
                  <a:txBody>
                    <a:bodyPr/>
                    <a:lstStyle/>
                    <a:p>
                      <a:pPr marL="3810" marR="0">
                        <a:spcBef>
                          <a:spcPts val="630"/>
                        </a:spcBef>
                        <a:spcAft>
                          <a:spcPts val="0"/>
                        </a:spcAft>
                      </a:pPr>
                      <a:r>
                        <a:rPr lang="en-US" sz="1600" dirty="0" smtClean="0">
                          <a:latin typeface="Times New Roman"/>
                          <a:ea typeface="Times New Roman"/>
                          <a:cs typeface="Times New Roman"/>
                        </a:rPr>
                        <a:t>Total no. of final year students (N)</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77495" algn="ctr">
                        <a:spcBef>
                          <a:spcPts val="630"/>
                        </a:spcBef>
                        <a:spcAft>
                          <a:spcPts val="0"/>
                        </a:spcAft>
                      </a:pPr>
                      <a:r>
                        <a:rPr lang="en-US" sz="1600" smtClean="0">
                          <a:latin typeface="Times New Roman"/>
                          <a:ea typeface="Times New Roman"/>
                          <a:cs typeface="Times New Roman"/>
                        </a:rPr>
                        <a:t>67</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marR="186055" algn="ctr">
                        <a:spcBef>
                          <a:spcPts val="630"/>
                        </a:spcBef>
                        <a:spcAft>
                          <a:spcPts val="0"/>
                        </a:spcAft>
                      </a:pPr>
                      <a:r>
                        <a:rPr lang="en-US" sz="1600" smtClean="0">
                          <a:latin typeface="Times New Roman"/>
                          <a:ea typeface="Times New Roman"/>
                          <a:cs typeface="Times New Roman"/>
                        </a:rPr>
                        <a:t>55</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marR="186055" algn="ctr">
                        <a:spcBef>
                          <a:spcPts val="630"/>
                        </a:spcBef>
                        <a:spcAft>
                          <a:spcPts val="0"/>
                        </a:spcAft>
                      </a:pPr>
                      <a:r>
                        <a:rPr lang="en-US" sz="1600" smtClean="0">
                          <a:latin typeface="Times New Roman"/>
                          <a:ea typeface="Times New Roman"/>
                          <a:cs typeface="Times New Roman"/>
                        </a:rPr>
                        <a:t>62</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150">
                <a:tc>
                  <a:txBody>
                    <a:bodyPr/>
                    <a:lstStyle/>
                    <a:p>
                      <a:pPr marL="3810" marR="0">
                        <a:spcBef>
                          <a:spcPts val="390"/>
                        </a:spcBef>
                        <a:spcAft>
                          <a:spcPts val="0"/>
                        </a:spcAft>
                      </a:pPr>
                      <a:r>
                        <a:rPr lang="en-US" sz="1600" dirty="0" smtClean="0">
                          <a:latin typeface="Times New Roman"/>
                          <a:ea typeface="Times New Roman"/>
                          <a:cs typeface="Times New Roman"/>
                        </a:rPr>
                        <a:t>No. of students placed in Companies or Government </a:t>
                      </a:r>
                    </a:p>
                    <a:p>
                      <a:pPr marL="3810" marR="0">
                        <a:spcBef>
                          <a:spcPts val="620"/>
                        </a:spcBef>
                        <a:spcAft>
                          <a:spcPts val="0"/>
                        </a:spcAft>
                      </a:pPr>
                      <a:r>
                        <a:rPr lang="en-US" sz="1600" dirty="0" smtClean="0">
                          <a:latin typeface="Times New Roman"/>
                          <a:ea typeface="Times New Roman"/>
                          <a:cs typeface="Times New Roman"/>
                        </a:rPr>
                        <a:t>Sector(X)</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77495" algn="ctr">
                        <a:spcBef>
                          <a:spcPts val="0"/>
                        </a:spcBef>
                        <a:spcAft>
                          <a:spcPts val="0"/>
                        </a:spcAft>
                      </a:pPr>
                      <a:r>
                        <a:rPr lang="en-US" sz="1600" dirty="0" smtClean="0">
                          <a:latin typeface="Times New Roman"/>
                          <a:ea typeface="Times New Roman"/>
                          <a:cs typeface="Times New Roman"/>
                        </a:rPr>
                        <a:t>28</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marR="186055" algn="ctr">
                        <a:spcBef>
                          <a:spcPts val="0"/>
                        </a:spcBef>
                        <a:spcAft>
                          <a:spcPts val="0"/>
                        </a:spcAft>
                      </a:pPr>
                      <a:r>
                        <a:rPr lang="en-US" sz="1600" smtClean="0">
                          <a:latin typeface="Times New Roman"/>
                          <a:ea typeface="Times New Roman"/>
                          <a:cs typeface="Times New Roman"/>
                        </a:rPr>
                        <a:t>28</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
                        </a:spcBef>
                        <a:spcAft>
                          <a:spcPts val="0"/>
                        </a:spcAft>
                      </a:pPr>
                      <a:endParaRPr lang="en-US" sz="1600" smtClean="0">
                        <a:latin typeface="Times New Roman"/>
                        <a:ea typeface="Times New Roman"/>
                        <a:cs typeface="Times New Roman"/>
                      </a:endParaRPr>
                    </a:p>
                    <a:p>
                      <a:pPr marL="195580" marR="186055" algn="ctr">
                        <a:spcBef>
                          <a:spcPts val="0"/>
                        </a:spcBef>
                        <a:spcAft>
                          <a:spcPts val="0"/>
                        </a:spcAft>
                      </a:pPr>
                      <a:r>
                        <a:rPr lang="en-US" sz="1600" smtClean="0">
                          <a:latin typeface="Times New Roman"/>
                          <a:ea typeface="Times New Roman"/>
                          <a:cs typeface="Times New Roman"/>
                        </a:rPr>
                        <a:t>30</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150">
                <a:tc>
                  <a:txBody>
                    <a:bodyPr/>
                    <a:lstStyle/>
                    <a:p>
                      <a:pPr marL="3810" marR="0">
                        <a:spcBef>
                          <a:spcPts val="390"/>
                        </a:spcBef>
                        <a:spcAft>
                          <a:spcPts val="0"/>
                        </a:spcAft>
                      </a:pPr>
                      <a:r>
                        <a:rPr lang="en-US" sz="1600" spc="-5" dirty="0" smtClean="0">
                          <a:latin typeface="Times New Roman"/>
                          <a:ea typeface="Times New Roman"/>
                          <a:cs typeface="Times New Roman"/>
                        </a:rPr>
                        <a:t>No. of students admitted </a:t>
                      </a:r>
                      <a:r>
                        <a:rPr lang="en-US" sz="1600" dirty="0" smtClean="0">
                          <a:latin typeface="Times New Roman"/>
                          <a:ea typeface="Times New Roman"/>
                          <a:cs typeface="Times New Roman"/>
                        </a:rPr>
                        <a:t>to higher studies with valid</a:t>
                      </a:r>
                    </a:p>
                    <a:p>
                      <a:pPr marL="3810" marR="0">
                        <a:spcBef>
                          <a:spcPts val="625"/>
                        </a:spcBef>
                        <a:spcAft>
                          <a:spcPts val="0"/>
                        </a:spcAft>
                      </a:pPr>
                      <a:r>
                        <a:rPr lang="en-US" sz="1600" spc="-15" dirty="0" smtClean="0">
                          <a:latin typeface="Times New Roman"/>
                          <a:ea typeface="Times New Roman"/>
                          <a:cs typeface="Times New Roman"/>
                        </a:rPr>
                        <a:t> Qualifying </a:t>
                      </a:r>
                      <a:r>
                        <a:rPr lang="en-US" sz="1600" spc="-10" dirty="0" smtClean="0">
                          <a:latin typeface="Times New Roman"/>
                          <a:ea typeface="Times New Roman"/>
                          <a:cs typeface="Times New Roman"/>
                        </a:rPr>
                        <a:t>scores. (Y)</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0" algn="ctr">
                        <a:spcBef>
                          <a:spcPts val="5"/>
                        </a:spcBef>
                        <a:spcAft>
                          <a:spcPts val="0"/>
                        </a:spcAft>
                      </a:pPr>
                      <a:r>
                        <a:rPr lang="en-US" sz="1600" dirty="0" smtClean="0">
                          <a:latin typeface="Times New Roman"/>
                          <a:ea typeface="Times New Roman"/>
                          <a:cs typeface="Times New Roman"/>
                        </a:rPr>
                        <a:t>6</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marR="0" algn="ctr">
                        <a:spcBef>
                          <a:spcPts val="5"/>
                        </a:spcBef>
                        <a:spcAft>
                          <a:spcPts val="0"/>
                        </a:spcAft>
                      </a:pPr>
                      <a:r>
                        <a:rPr lang="en-US" sz="1600" smtClean="0">
                          <a:latin typeface="Times New Roman"/>
                          <a:ea typeface="Times New Roman"/>
                          <a:cs typeface="Times New Roman"/>
                        </a:rPr>
                        <a:t>0</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
                        </a:spcBef>
                        <a:spcAft>
                          <a:spcPts val="0"/>
                        </a:spcAft>
                      </a:pPr>
                      <a:endParaRPr lang="en-US" sz="1600" smtClean="0">
                        <a:latin typeface="Times New Roman"/>
                        <a:ea typeface="Times New Roman"/>
                        <a:cs typeface="Times New Roman"/>
                      </a:endParaRPr>
                    </a:p>
                    <a:p>
                      <a:pPr marL="24765" marR="0" algn="ctr">
                        <a:spcBef>
                          <a:spcPts val="5"/>
                        </a:spcBef>
                        <a:spcAft>
                          <a:spcPts val="0"/>
                        </a:spcAft>
                      </a:pPr>
                      <a:r>
                        <a:rPr lang="en-US" sz="1600" smtClean="0">
                          <a:latin typeface="Times New Roman"/>
                          <a:ea typeface="Times New Roman"/>
                          <a:cs typeface="Times New Roman"/>
                        </a:rPr>
                        <a:t>4</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17">
                <a:tc>
                  <a:txBody>
                    <a:bodyPr/>
                    <a:lstStyle/>
                    <a:p>
                      <a:pPr marL="3810" marR="0">
                        <a:spcBef>
                          <a:spcPts val="390"/>
                        </a:spcBef>
                        <a:spcAft>
                          <a:spcPts val="0"/>
                        </a:spcAft>
                      </a:pPr>
                      <a:r>
                        <a:rPr lang="en-US" sz="1600" spc="-5" dirty="0" smtClean="0">
                          <a:latin typeface="Times New Roman"/>
                          <a:ea typeface="Times New Roman"/>
                          <a:cs typeface="Times New Roman"/>
                        </a:rPr>
                        <a:t>No. of students turned </a:t>
                      </a:r>
                      <a:r>
                        <a:rPr lang="en-US" sz="1600" dirty="0" smtClean="0">
                          <a:latin typeface="Times New Roman"/>
                          <a:ea typeface="Times New Roman"/>
                          <a:cs typeface="Times New Roman"/>
                        </a:rPr>
                        <a:t>entrepreneur in engineering / </a:t>
                      </a:r>
                    </a:p>
                    <a:p>
                      <a:pPr marL="3810" marR="0">
                        <a:spcBef>
                          <a:spcPts val="625"/>
                        </a:spcBef>
                        <a:spcAft>
                          <a:spcPts val="0"/>
                        </a:spcAft>
                      </a:pPr>
                      <a:r>
                        <a:rPr lang="en-US" sz="1600" dirty="0" smtClean="0">
                          <a:latin typeface="Times New Roman"/>
                          <a:ea typeface="Times New Roman"/>
                          <a:cs typeface="Times New Roman"/>
                        </a:rPr>
                        <a:t>Technology (Z)</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0" algn="ctr">
                        <a:spcBef>
                          <a:spcPts val="0"/>
                        </a:spcBef>
                        <a:spcAft>
                          <a:spcPts val="0"/>
                        </a:spcAft>
                      </a:pPr>
                      <a:r>
                        <a:rPr lang="en-US" sz="1600" dirty="0" smtClean="0">
                          <a:latin typeface="Times New Roman"/>
                          <a:ea typeface="Times New Roman"/>
                          <a:cs typeface="Times New Roman"/>
                        </a:rPr>
                        <a:t>0</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marR="0" algn="ctr">
                        <a:spcBef>
                          <a:spcPts val="0"/>
                        </a:spcBef>
                        <a:spcAft>
                          <a:spcPts val="0"/>
                        </a:spcAft>
                      </a:pPr>
                      <a:r>
                        <a:rPr lang="en-US" sz="1600" dirty="0" smtClean="0">
                          <a:latin typeface="Times New Roman"/>
                          <a:ea typeface="Times New Roman"/>
                          <a:cs typeface="Times New Roman"/>
                        </a:rPr>
                        <a:t>1</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50"/>
                        </a:spcBef>
                        <a:spcAft>
                          <a:spcPts val="0"/>
                        </a:spcAft>
                      </a:pPr>
                      <a:endParaRPr lang="en-US" sz="1600" smtClean="0">
                        <a:latin typeface="Times New Roman"/>
                        <a:ea typeface="Times New Roman"/>
                        <a:cs typeface="Times New Roman"/>
                      </a:endParaRPr>
                    </a:p>
                    <a:p>
                      <a:pPr marL="24765" marR="0" algn="ctr">
                        <a:spcBef>
                          <a:spcPts val="0"/>
                        </a:spcBef>
                        <a:spcAft>
                          <a:spcPts val="0"/>
                        </a:spcAft>
                      </a:pPr>
                      <a:r>
                        <a:rPr lang="en-US" sz="1600" smtClean="0">
                          <a:latin typeface="Times New Roman"/>
                          <a:ea typeface="Times New Roman"/>
                          <a:cs typeface="Times New Roman"/>
                        </a:rPr>
                        <a:t>2</a:t>
                      </a:r>
                      <a:endParaRPr lang="en-US"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022">
                <a:tc>
                  <a:txBody>
                    <a:bodyPr/>
                    <a:lstStyle/>
                    <a:p>
                      <a:pPr marL="3810" marR="0">
                        <a:spcBef>
                          <a:spcPts val="790"/>
                        </a:spcBef>
                        <a:spcAft>
                          <a:spcPts val="0"/>
                        </a:spcAft>
                      </a:pPr>
                      <a:r>
                        <a:rPr lang="en-US" sz="1600" dirty="0" smtClean="0">
                          <a:latin typeface="Times New Roman"/>
                          <a:ea typeface="Times New Roman"/>
                          <a:cs typeface="Times New Roman"/>
                        </a:rPr>
                        <a:t>Placement Index (X+Y+Z) / N </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0" marR="277495" algn="ctr">
                        <a:spcBef>
                          <a:spcPts val="790"/>
                        </a:spcBef>
                        <a:spcAft>
                          <a:spcPts val="0"/>
                        </a:spcAft>
                      </a:pPr>
                      <a:r>
                        <a:rPr lang="en-US" sz="1600" dirty="0" smtClean="0">
                          <a:latin typeface="Times New Roman"/>
                          <a:ea typeface="Times New Roman"/>
                          <a:cs typeface="Times New Roman"/>
                        </a:rPr>
                        <a:t>0.50</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186055" algn="ctr">
                        <a:spcBef>
                          <a:spcPts val="790"/>
                        </a:spcBef>
                        <a:spcAft>
                          <a:spcPts val="0"/>
                        </a:spcAft>
                      </a:pPr>
                      <a:r>
                        <a:rPr lang="en-US" sz="1600" dirty="0" smtClean="0">
                          <a:latin typeface="Times New Roman"/>
                          <a:ea typeface="Times New Roman"/>
                          <a:cs typeface="Times New Roman"/>
                        </a:rPr>
                        <a:t>0.53</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820" marR="186055" algn="ctr">
                        <a:spcBef>
                          <a:spcPts val="790"/>
                        </a:spcBef>
                        <a:spcAft>
                          <a:spcPts val="0"/>
                        </a:spcAft>
                      </a:pPr>
                      <a:r>
                        <a:rPr lang="en-US" sz="1600" dirty="0" smtClean="0">
                          <a:latin typeface="Times New Roman"/>
                          <a:ea typeface="Times New Roman"/>
                          <a:cs typeface="Times New Roman"/>
                        </a:rPr>
                        <a:t>0.58</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022">
                <a:tc>
                  <a:txBody>
                    <a:bodyPr/>
                    <a:lstStyle/>
                    <a:p>
                      <a:pPr marL="1224280" marR="0">
                        <a:spcBef>
                          <a:spcPts val="790"/>
                        </a:spcBef>
                        <a:spcAft>
                          <a:spcPts val="0"/>
                        </a:spcAft>
                      </a:pPr>
                      <a:r>
                        <a:rPr lang="en-US" sz="1600" b="1" dirty="0" smtClean="0">
                          <a:latin typeface="Times New Roman"/>
                          <a:ea typeface="Times New Roman"/>
                          <a:cs typeface="Times New Roman"/>
                        </a:rPr>
                        <a:t>Average placement</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955675" marR="936625" algn="ctr">
                        <a:spcBef>
                          <a:spcPts val="790"/>
                        </a:spcBef>
                        <a:spcAft>
                          <a:spcPts val="0"/>
                        </a:spcAft>
                      </a:pPr>
                      <a:r>
                        <a:rPr lang="en-US" sz="1600" b="1" smtClean="0">
                          <a:latin typeface="Times New Roman"/>
                          <a:ea typeface="Times New Roman"/>
                          <a:cs typeface="Times New Roman"/>
                        </a:rPr>
                        <a:t>54%</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145" name="Rectangle 1"/>
          <p:cNvSpPr>
            <a:spLocks noChangeArrowheads="1"/>
          </p:cNvSpPr>
          <p:nvPr/>
        </p:nvSpPr>
        <p:spPr bwMode="auto">
          <a:xfrm>
            <a:off x="1905000" y="1083734"/>
            <a:ext cx="9254067" cy="359057"/>
          </a:xfrm>
          <a:prstGeom prst="rect">
            <a:avLst/>
          </a:prstGeom>
          <a:solidFill>
            <a:schemeClr val="accent4">
              <a:lumMod val="60000"/>
              <a:lumOff val="40000"/>
            </a:schemeClr>
          </a:solidFill>
          <a:ln w="9525">
            <a:noFill/>
            <a:miter lim="800000"/>
            <a:headEnd/>
            <a:tailEnd/>
          </a:ln>
          <a:effectLst/>
        </p:spPr>
        <p:txBody>
          <a:bodyPr vert="horz" wrap="square" lIns="1517172" tIns="50784" rIns="1612392"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002060"/>
                </a:solidFill>
                <a:latin typeface="Arial" pitchFamily="34" charset="0"/>
                <a:ea typeface="Times New Roman" pitchFamily="18" charset="0"/>
                <a:cs typeface="Arial" pitchFamily="34" charset="0"/>
              </a:rPr>
              <a:t>Placement , </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Higher Studies and Entrepreneurship</a:t>
            </a:r>
          </a:p>
        </p:txBody>
      </p:sp>
      <p:sp>
        <p:nvSpPr>
          <p:cNvPr id="14" name="Date Placeholder 13"/>
          <p:cNvSpPr>
            <a:spLocks noGrp="1"/>
          </p:cNvSpPr>
          <p:nvPr>
            <p:ph type="dt" sz="half" idx="10"/>
          </p:nvPr>
        </p:nvSpPr>
        <p:spPr/>
        <p:txBody>
          <a:bodyPr/>
          <a:lstStyle/>
          <a:p>
            <a:fld id="{72A18613-2F37-4141-8CFE-5DF6C12221A5}" type="datetime5">
              <a:rPr lang="en-US" smtClean="0"/>
              <a:pPr/>
              <a:t>20-Sep-21</a:t>
            </a:fld>
            <a:endParaRPr lang="en-US"/>
          </a:p>
        </p:txBody>
      </p:sp>
      <p:sp>
        <p:nvSpPr>
          <p:cNvPr id="15" name="Slide Number Placeholder 14"/>
          <p:cNvSpPr>
            <a:spLocks noGrp="1"/>
          </p:cNvSpPr>
          <p:nvPr>
            <p:ph type="sldNum" sz="quarter" idx="12"/>
          </p:nvPr>
        </p:nvSpPr>
        <p:spPr/>
        <p:txBody>
          <a:bodyPr/>
          <a:lstStyle/>
          <a:p>
            <a:fld id="{655D1332-1337-463C-A5CC-B07214B49452}" type="slidenum">
              <a:rPr lang="en-US" smtClean="0"/>
              <a:pPr/>
              <a:t>41</a:t>
            </a:fld>
            <a:endParaRPr lang="en-US"/>
          </a:p>
        </p:txBody>
      </p:sp>
      <p:sp>
        <p:nvSpPr>
          <p:cNvPr id="17" name="Footer Placeholder 16"/>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3704476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 xmlns:p14="http://schemas.microsoft.com/office/powerpoint/2010/main" val="3768396642"/>
              </p:ext>
            </p:extLst>
          </p:nvPr>
        </p:nvGraphicFramePr>
        <p:xfrm>
          <a:off x="1885921" y="1339429"/>
          <a:ext cx="9862457" cy="4809625"/>
        </p:xfrm>
        <a:graphic>
          <a:graphicData uri="http://schemas.openxmlformats.org/drawingml/2006/table">
            <a:tbl>
              <a:tblPr firstRow="1" firstCol="1" lastRow="1" lastCol="1" bandRow="1" bandCol="1">
                <a:tableStyleId>{BDBED569-4797-4DF1-A0F4-6AAB3CD982D8}</a:tableStyleId>
              </a:tblPr>
              <a:tblGrid>
                <a:gridCol w="3775523">
                  <a:extLst>
                    <a:ext uri="{9D8B030D-6E8A-4147-A177-3AD203B41FA5}">
                      <a16:colId xmlns="" xmlns:a16="http://schemas.microsoft.com/office/drawing/2014/main" val="20000"/>
                    </a:ext>
                  </a:extLst>
                </a:gridCol>
                <a:gridCol w="2697975">
                  <a:extLst>
                    <a:ext uri="{9D8B030D-6E8A-4147-A177-3AD203B41FA5}">
                      <a16:colId xmlns="" xmlns:a16="http://schemas.microsoft.com/office/drawing/2014/main" val="20001"/>
                    </a:ext>
                  </a:extLst>
                </a:gridCol>
                <a:gridCol w="1089741">
                  <a:extLst>
                    <a:ext uri="{9D8B030D-6E8A-4147-A177-3AD203B41FA5}">
                      <a16:colId xmlns="" xmlns:a16="http://schemas.microsoft.com/office/drawing/2014/main" val="20002"/>
                    </a:ext>
                  </a:extLst>
                </a:gridCol>
                <a:gridCol w="1149609">
                  <a:extLst>
                    <a:ext uri="{9D8B030D-6E8A-4147-A177-3AD203B41FA5}">
                      <a16:colId xmlns="" xmlns:a16="http://schemas.microsoft.com/office/drawing/2014/main" val="20003"/>
                    </a:ext>
                  </a:extLst>
                </a:gridCol>
                <a:gridCol w="1149609">
                  <a:extLst>
                    <a:ext uri="{9D8B030D-6E8A-4147-A177-3AD203B41FA5}">
                      <a16:colId xmlns="" xmlns:a16="http://schemas.microsoft.com/office/drawing/2014/main" val="20004"/>
                    </a:ext>
                  </a:extLst>
                </a:gridCol>
              </a:tblGrid>
              <a:tr h="616371">
                <a:tc gridSpan="2">
                  <a:txBody>
                    <a:bodyPr/>
                    <a:lstStyle/>
                    <a:p>
                      <a:pPr marL="19050" algn="ctr">
                        <a:spcBef>
                          <a:spcPts val="775"/>
                        </a:spcBef>
                        <a:spcAft>
                          <a:spcPts val="0"/>
                        </a:spcAft>
                      </a:pPr>
                      <a:r>
                        <a:rPr lang="en-US" sz="1900" dirty="0">
                          <a:effectLst/>
                        </a:rPr>
                        <a:t>ITEM</a:t>
                      </a:r>
                      <a:endParaRPr lang="en-IN" sz="1900" dirty="0">
                        <a:solidFill>
                          <a:schemeClr val="tx1"/>
                        </a:solidFill>
                        <a:effectLst/>
                        <a:latin typeface="Times New Roman" panose="02020603050405020304" pitchFamily="18" charset="0"/>
                        <a:ea typeface="Verdana"/>
                        <a:cs typeface="Times New Roman" panose="02020603050405020304" pitchFamily="18" charset="0"/>
                      </a:endParaRPr>
                    </a:p>
                  </a:txBody>
                  <a:tcPr marL="0" marR="0" marT="0" marB="0" anchor="ctr"/>
                </a:tc>
                <a:tc hMerge="1">
                  <a:txBody>
                    <a:bodyPr/>
                    <a:lstStyle/>
                    <a:p>
                      <a:endParaRPr lang="en-IN"/>
                    </a:p>
                  </a:txBody>
                  <a:tcPr/>
                </a:tc>
                <a:tc>
                  <a:txBody>
                    <a:bodyPr/>
                    <a:lstStyle/>
                    <a:p>
                      <a:pPr algn="ctr">
                        <a:spcAft>
                          <a:spcPts val="0"/>
                        </a:spcAft>
                      </a:pPr>
                      <a:r>
                        <a:rPr lang="en-US" sz="1900" dirty="0">
                          <a:effectLst/>
                        </a:rPr>
                        <a:t>CAY</a:t>
                      </a:r>
                      <a:endParaRPr lang="en-IN" sz="1900" dirty="0">
                        <a:effectLst/>
                      </a:endParaRPr>
                    </a:p>
                    <a:p>
                      <a:pPr algn="ctr">
                        <a:spcAft>
                          <a:spcPts val="0"/>
                        </a:spcAft>
                      </a:pPr>
                      <a:r>
                        <a:rPr lang="en-US" sz="1900" dirty="0">
                          <a:effectLst/>
                        </a:rPr>
                        <a:t>(</a:t>
                      </a:r>
                      <a:r>
                        <a:rPr lang="en-US" sz="1900" dirty="0" smtClean="0">
                          <a:effectLst/>
                        </a:rPr>
                        <a:t>2020-21)</a:t>
                      </a:r>
                      <a:endParaRPr lang="en-IN" sz="1900" dirty="0">
                        <a:solidFill>
                          <a:schemeClr val="tx1"/>
                        </a:solidFill>
                        <a:effectLst/>
                        <a:latin typeface="Times New Roman" panose="02020603050405020304" pitchFamily="18" charset="0"/>
                        <a:ea typeface="Verdana"/>
                        <a:cs typeface="Times New Roman" panose="02020603050405020304" pitchFamily="18" charset="0"/>
                      </a:endParaRPr>
                    </a:p>
                  </a:txBody>
                  <a:tcPr marL="0" marR="0" marT="0" marB="0" anchor="ctr"/>
                </a:tc>
                <a:tc>
                  <a:txBody>
                    <a:bodyPr/>
                    <a:lstStyle/>
                    <a:p>
                      <a:pPr algn="ctr">
                        <a:spcAft>
                          <a:spcPts val="0"/>
                        </a:spcAft>
                      </a:pPr>
                      <a:r>
                        <a:rPr lang="en-US" sz="1900" dirty="0">
                          <a:effectLst/>
                        </a:rPr>
                        <a:t>CAYm1</a:t>
                      </a:r>
                      <a:endParaRPr lang="en-IN" sz="1900" dirty="0">
                        <a:effectLst/>
                      </a:endParaRPr>
                    </a:p>
                    <a:p>
                      <a:pPr algn="ctr">
                        <a:spcAft>
                          <a:spcPts val="0"/>
                        </a:spcAft>
                      </a:pPr>
                      <a:r>
                        <a:rPr lang="en-US" sz="1900" dirty="0">
                          <a:effectLst/>
                        </a:rPr>
                        <a:t>(</a:t>
                      </a:r>
                      <a:r>
                        <a:rPr lang="en-US" sz="1900" dirty="0" smtClean="0">
                          <a:effectLst/>
                        </a:rPr>
                        <a:t>2019-20)</a:t>
                      </a:r>
                      <a:endParaRPr lang="en-IN" sz="1900" dirty="0">
                        <a:solidFill>
                          <a:schemeClr val="tx1"/>
                        </a:solidFill>
                        <a:effectLst/>
                        <a:latin typeface="Times New Roman" panose="02020603050405020304" pitchFamily="18" charset="0"/>
                        <a:ea typeface="Verdana"/>
                        <a:cs typeface="Times New Roman" panose="02020603050405020304" pitchFamily="18" charset="0"/>
                      </a:endParaRPr>
                    </a:p>
                  </a:txBody>
                  <a:tcPr marL="0" marR="0" marT="0" marB="0" anchor="ctr"/>
                </a:tc>
                <a:tc>
                  <a:txBody>
                    <a:bodyPr/>
                    <a:lstStyle/>
                    <a:p>
                      <a:pPr marL="170815" algn="ctr">
                        <a:spcBef>
                          <a:spcPts val="750"/>
                        </a:spcBef>
                        <a:spcAft>
                          <a:spcPts val="0"/>
                        </a:spcAft>
                      </a:pPr>
                      <a:r>
                        <a:rPr lang="en-US" sz="1900" dirty="0">
                          <a:effectLst/>
                        </a:rPr>
                        <a:t>CAYm2 </a:t>
                      </a:r>
                      <a:endParaRPr lang="en-IN" sz="1900" dirty="0">
                        <a:effectLst/>
                      </a:endParaRPr>
                    </a:p>
                    <a:p>
                      <a:pPr algn="ctr">
                        <a:spcAft>
                          <a:spcPts val="0"/>
                        </a:spcAft>
                      </a:pPr>
                      <a:r>
                        <a:rPr lang="en-US" sz="1900" dirty="0">
                          <a:effectLst/>
                        </a:rPr>
                        <a:t>(</a:t>
                      </a:r>
                      <a:r>
                        <a:rPr lang="en-US" sz="1900" dirty="0" smtClean="0">
                          <a:effectLst/>
                        </a:rPr>
                        <a:t>2018-19)</a:t>
                      </a:r>
                      <a:endParaRPr lang="en-IN" sz="1900" dirty="0">
                        <a:solidFill>
                          <a:schemeClr val="tx1"/>
                        </a:solidFill>
                        <a:effectLst/>
                        <a:latin typeface="Times New Roman" panose="02020603050405020304" pitchFamily="18" charset="0"/>
                        <a:ea typeface="Verdana"/>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45229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effectLst/>
                        </a:rPr>
                        <a:t>CET</a:t>
                      </a:r>
                      <a:endParaRPr lang="en-IN" sz="1900" dirty="0">
                        <a:effectLst/>
                      </a:endParaRPr>
                    </a:p>
                    <a:p>
                      <a:pPr algn="ctr">
                        <a:spcAft>
                          <a:spcPts val="0"/>
                        </a:spcAft>
                      </a:pPr>
                      <a:r>
                        <a:rPr lang="en-US" sz="1900" dirty="0">
                          <a:effectLst/>
                        </a:rPr>
                        <a:t>State/University/Level Entrance Examination /Other</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19050" algn="ctr">
                        <a:spcBef>
                          <a:spcPts val="705"/>
                        </a:spcBef>
                        <a:spcAft>
                          <a:spcPts val="0"/>
                        </a:spcAft>
                      </a:pPr>
                      <a:r>
                        <a:rPr lang="en-US" sz="1900" dirty="0">
                          <a:effectLst/>
                        </a:rPr>
                        <a:t>No. of Students admitted</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219075" marR="190500" algn="ctr">
                        <a:spcBef>
                          <a:spcPts val="0"/>
                        </a:spcBef>
                        <a:spcAft>
                          <a:spcPts val="0"/>
                        </a:spcAft>
                      </a:pPr>
                      <a:r>
                        <a:rPr lang="en-US" sz="1400" b="0">
                          <a:latin typeface="Times New Roman"/>
                          <a:ea typeface="Times New Roman"/>
                          <a:cs typeface="Times New Roman"/>
                        </a:rPr>
                        <a:t>14</a:t>
                      </a:r>
                    </a:p>
                  </a:txBody>
                  <a:tcPr marL="0" marR="0" marT="0" marB="0" anchor="ctr">
                    <a:solidFill>
                      <a:schemeClr val="accent1">
                        <a:lumMod val="20000"/>
                        <a:lumOff val="80000"/>
                      </a:schemeClr>
                    </a:solidFill>
                  </a:tcPr>
                </a:tc>
                <a:tc>
                  <a:txBody>
                    <a:bodyPr/>
                    <a:lstStyle/>
                    <a:p>
                      <a:pPr marL="219075" marR="190500" algn="ctr">
                        <a:spcBef>
                          <a:spcPts val="0"/>
                        </a:spcBef>
                        <a:spcAft>
                          <a:spcPts val="0"/>
                        </a:spcAft>
                      </a:pPr>
                      <a:r>
                        <a:rPr lang="en-US" sz="1400" b="0" dirty="0" smtClean="0">
                          <a:latin typeface="Times New Roman"/>
                          <a:ea typeface="Times New Roman"/>
                          <a:cs typeface="Times New Roman"/>
                        </a:rPr>
                        <a:t>21</a:t>
                      </a:r>
                      <a:endParaRPr lang="en-US" sz="1400" b="0" dirty="0">
                        <a:latin typeface="Times New Roman"/>
                        <a:ea typeface="Times New Roman"/>
                        <a:cs typeface="Times New Roman"/>
                      </a:endParaRPr>
                    </a:p>
                  </a:txBody>
                  <a:tcPr marL="0" marR="0" marT="0" marB="0" anchor="ctr">
                    <a:solidFill>
                      <a:schemeClr val="accent1">
                        <a:lumMod val="20000"/>
                        <a:lumOff val="80000"/>
                      </a:schemeClr>
                    </a:solidFill>
                  </a:tcPr>
                </a:tc>
                <a:tc>
                  <a:txBody>
                    <a:bodyPr/>
                    <a:lstStyle/>
                    <a:p>
                      <a:pPr marL="401955" marR="363220" algn="ctr">
                        <a:spcBef>
                          <a:spcPts val="0"/>
                        </a:spcBef>
                        <a:spcAft>
                          <a:spcPts val="0"/>
                        </a:spcAft>
                      </a:pPr>
                      <a:r>
                        <a:rPr lang="en-US" sz="1400" b="0" dirty="0" smtClean="0">
                          <a:latin typeface="Times New Roman"/>
                          <a:ea typeface="Times New Roman"/>
                          <a:cs typeface="Times New Roman"/>
                        </a:rPr>
                        <a:t>27</a:t>
                      </a:r>
                      <a:endParaRPr lang="en-US" sz="1400" b="0" dirty="0">
                        <a:latin typeface="Times New Roman"/>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1"/>
                  </a:ext>
                </a:extLst>
              </a:tr>
              <a:tr h="398427">
                <a:tc vMerge="1">
                  <a:txBody>
                    <a:bodyPr/>
                    <a:lstStyle/>
                    <a:p>
                      <a:endParaRPr lang="en-IN"/>
                    </a:p>
                  </a:txBody>
                  <a:tcPr/>
                </a:tc>
                <a:tc>
                  <a:txBody>
                    <a:bodyPr/>
                    <a:lstStyle/>
                    <a:p>
                      <a:pPr marL="19050" algn="ctr">
                        <a:spcBef>
                          <a:spcPts val="680"/>
                        </a:spcBef>
                        <a:spcAft>
                          <a:spcPts val="0"/>
                        </a:spcAft>
                      </a:pPr>
                      <a:r>
                        <a:rPr lang="en-US" sz="1900" dirty="0">
                          <a:effectLst/>
                        </a:rPr>
                        <a:t>Opening Rank </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208280" marR="190500" algn="ctr">
                        <a:spcBef>
                          <a:spcPts val="0"/>
                        </a:spcBef>
                        <a:spcAft>
                          <a:spcPts val="0"/>
                        </a:spcAft>
                      </a:pPr>
                      <a:r>
                        <a:rPr lang="en-US" sz="1400" b="0">
                          <a:latin typeface="Times New Roman"/>
                          <a:ea typeface="Times New Roman"/>
                          <a:cs typeface="Times New Roman"/>
                        </a:rPr>
                        <a:t>50580</a:t>
                      </a:r>
                    </a:p>
                  </a:txBody>
                  <a:tcPr marL="0" marR="0" marT="0" marB="0" anchor="ctr">
                    <a:solidFill>
                      <a:schemeClr val="accent1">
                        <a:lumMod val="20000"/>
                        <a:lumOff val="80000"/>
                      </a:schemeClr>
                    </a:solidFill>
                  </a:tcPr>
                </a:tc>
                <a:tc>
                  <a:txBody>
                    <a:bodyPr/>
                    <a:lstStyle/>
                    <a:p>
                      <a:pPr marL="208280" marR="190500" algn="ctr">
                        <a:spcBef>
                          <a:spcPts val="0"/>
                        </a:spcBef>
                        <a:spcAft>
                          <a:spcPts val="0"/>
                        </a:spcAft>
                      </a:pPr>
                      <a:r>
                        <a:rPr lang="en-US" sz="1400" b="0" dirty="0" smtClean="0">
                          <a:latin typeface="Times New Roman"/>
                          <a:ea typeface="Times New Roman"/>
                          <a:cs typeface="Times New Roman"/>
                        </a:rPr>
                        <a:t>30054</a:t>
                      </a:r>
                      <a:endParaRPr lang="en-US" sz="1400" b="0" dirty="0">
                        <a:latin typeface="Times New Roman"/>
                        <a:ea typeface="Times New Roman"/>
                        <a:cs typeface="Times New Roman"/>
                      </a:endParaRPr>
                    </a:p>
                  </a:txBody>
                  <a:tcPr marL="0" marR="0" marT="0" marB="0" anchor="ctr">
                    <a:solidFill>
                      <a:schemeClr val="accent1">
                        <a:lumMod val="20000"/>
                        <a:lumOff val="80000"/>
                      </a:schemeClr>
                    </a:solidFill>
                  </a:tcPr>
                </a:tc>
                <a:tc>
                  <a:txBody>
                    <a:bodyPr/>
                    <a:lstStyle/>
                    <a:p>
                      <a:pPr marL="307975" marR="0" algn="ctr">
                        <a:spcBef>
                          <a:spcPts val="0"/>
                        </a:spcBef>
                        <a:spcAft>
                          <a:spcPts val="0"/>
                        </a:spcAft>
                      </a:pPr>
                      <a:r>
                        <a:rPr lang="en-US" sz="1400" b="0" dirty="0" smtClean="0">
                          <a:latin typeface="Times New Roman"/>
                          <a:ea typeface="Times New Roman"/>
                          <a:cs typeface="Times New Roman"/>
                        </a:rPr>
                        <a:t>36570</a:t>
                      </a:r>
                      <a:endParaRPr lang="en-US" sz="1400" b="0" dirty="0">
                        <a:latin typeface="Times New Roman"/>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2"/>
                  </a:ext>
                </a:extLst>
              </a:tr>
              <a:tr h="398427">
                <a:tc vMerge="1">
                  <a:txBody>
                    <a:bodyPr/>
                    <a:lstStyle/>
                    <a:p>
                      <a:endParaRPr lang="en-IN"/>
                    </a:p>
                  </a:txBody>
                  <a:tcPr/>
                </a:tc>
                <a:tc>
                  <a:txBody>
                    <a:bodyPr/>
                    <a:lstStyle/>
                    <a:p>
                      <a:pPr marL="19050" algn="ctr">
                        <a:spcBef>
                          <a:spcPts val="670"/>
                        </a:spcBef>
                        <a:spcAft>
                          <a:spcPts val="0"/>
                        </a:spcAft>
                      </a:pPr>
                      <a:r>
                        <a:rPr lang="en-US" sz="1900" dirty="0">
                          <a:effectLst/>
                        </a:rPr>
                        <a:t>Closing Rank </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219075" marR="190500" algn="ctr">
                        <a:spcBef>
                          <a:spcPts val="0"/>
                        </a:spcBef>
                        <a:spcAft>
                          <a:spcPts val="0"/>
                        </a:spcAft>
                      </a:pPr>
                      <a:r>
                        <a:rPr lang="en-US" sz="1400" b="0">
                          <a:latin typeface="Times New Roman"/>
                          <a:ea typeface="Times New Roman"/>
                          <a:cs typeface="Times New Roman"/>
                        </a:rPr>
                        <a:t>128000</a:t>
                      </a:r>
                    </a:p>
                  </a:txBody>
                  <a:tcPr marL="0" marR="0" marT="0" marB="0" anchor="ctr">
                    <a:solidFill>
                      <a:schemeClr val="accent1">
                        <a:lumMod val="20000"/>
                        <a:lumOff val="80000"/>
                      </a:schemeClr>
                    </a:solidFill>
                  </a:tcPr>
                </a:tc>
                <a:tc>
                  <a:txBody>
                    <a:bodyPr/>
                    <a:lstStyle/>
                    <a:p>
                      <a:pPr marL="219075" marR="190500" algn="ctr">
                        <a:spcBef>
                          <a:spcPts val="0"/>
                        </a:spcBef>
                        <a:spcAft>
                          <a:spcPts val="0"/>
                        </a:spcAft>
                      </a:pPr>
                      <a:r>
                        <a:rPr lang="en-US" sz="1400" b="0" dirty="0" smtClean="0">
                          <a:latin typeface="Times New Roman"/>
                          <a:ea typeface="Times New Roman"/>
                          <a:cs typeface="Times New Roman"/>
                        </a:rPr>
                        <a:t>210853</a:t>
                      </a:r>
                      <a:endParaRPr lang="en-US" sz="1400" b="0" dirty="0">
                        <a:latin typeface="Times New Roman"/>
                        <a:ea typeface="Times New Roman"/>
                        <a:cs typeface="Times New Roman"/>
                      </a:endParaRPr>
                    </a:p>
                  </a:txBody>
                  <a:tcPr marL="0" marR="0" marT="0" marB="0" anchor="ctr">
                    <a:solidFill>
                      <a:schemeClr val="accent1">
                        <a:lumMod val="20000"/>
                        <a:lumOff val="80000"/>
                      </a:schemeClr>
                    </a:solidFill>
                  </a:tcPr>
                </a:tc>
                <a:tc>
                  <a:txBody>
                    <a:bodyPr/>
                    <a:lstStyle/>
                    <a:p>
                      <a:pPr marL="277495" marR="0" algn="ctr">
                        <a:spcBef>
                          <a:spcPts val="0"/>
                        </a:spcBef>
                        <a:spcAft>
                          <a:spcPts val="0"/>
                        </a:spcAft>
                      </a:pPr>
                      <a:r>
                        <a:rPr lang="en-US" sz="1400" b="0" dirty="0" smtClean="0">
                          <a:latin typeface="Times New Roman"/>
                          <a:ea typeface="Times New Roman"/>
                          <a:cs typeface="Times New Roman"/>
                        </a:rPr>
                        <a:t>135283</a:t>
                      </a:r>
                      <a:endParaRPr lang="en-US" sz="1400" b="0" dirty="0">
                        <a:latin typeface="Times New Roman"/>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3"/>
                  </a:ext>
                </a:extLst>
              </a:tr>
              <a:tr h="452291">
                <a:tc rowSpan="3">
                  <a:txBody>
                    <a:bodyPr/>
                    <a:lstStyle/>
                    <a:p>
                      <a:pPr algn="ctr">
                        <a:spcBef>
                          <a:spcPts val="55"/>
                        </a:spcBef>
                        <a:spcAft>
                          <a:spcPts val="0"/>
                        </a:spcAft>
                      </a:pPr>
                      <a:r>
                        <a:rPr lang="en-US" sz="1900" dirty="0">
                          <a:effectLst/>
                        </a:rPr>
                        <a:t> </a:t>
                      </a:r>
                      <a:endParaRPr lang="en-IN" sz="1900" dirty="0">
                        <a:effectLst/>
                      </a:endParaRPr>
                    </a:p>
                    <a:p>
                      <a:pPr algn="ctr">
                        <a:spcAft>
                          <a:spcPts val="0"/>
                        </a:spcAft>
                      </a:pPr>
                      <a:r>
                        <a:rPr lang="en-US" sz="1900" dirty="0">
                          <a:effectLst/>
                        </a:rPr>
                        <a:t>DIPLOMA CET </a:t>
                      </a:r>
                      <a:endParaRPr lang="en-IN" sz="1900" dirty="0">
                        <a:effectLst/>
                      </a:endParaRPr>
                    </a:p>
                    <a:p>
                      <a:pPr marL="20955" algn="ctr">
                        <a:lnSpc>
                          <a:spcPct val="150000"/>
                        </a:lnSpc>
                        <a:spcAft>
                          <a:spcPts val="0"/>
                        </a:spcAft>
                      </a:pPr>
                      <a:r>
                        <a:rPr lang="en-US" sz="1900" dirty="0">
                          <a:effectLst/>
                        </a:rPr>
                        <a:t>Name of the Entrance Examination for Lateral entry or lateral entry details</a:t>
                      </a:r>
                      <a:r>
                        <a:rPr lang="en-IN" sz="1900" dirty="0">
                          <a:effectLst/>
                        </a:rPr>
                        <a:t> </a:t>
                      </a:r>
                      <a:r>
                        <a:rPr lang="en-US" sz="1900" dirty="0">
                          <a:effectLst/>
                        </a:rPr>
                        <a:t> </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19050" algn="ctr">
                        <a:spcBef>
                          <a:spcPts val="705"/>
                        </a:spcBef>
                        <a:spcAft>
                          <a:spcPts val="0"/>
                        </a:spcAft>
                      </a:pPr>
                      <a:r>
                        <a:rPr lang="en-US" sz="1900" dirty="0">
                          <a:effectLst/>
                        </a:rPr>
                        <a:t>No. of Students admitted</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219075" marR="190500" algn="ctr">
                        <a:spcBef>
                          <a:spcPts val="0"/>
                        </a:spcBef>
                        <a:spcAft>
                          <a:spcPts val="0"/>
                        </a:spcAft>
                      </a:pPr>
                      <a:r>
                        <a:rPr lang="en-US" sz="1400" b="0">
                          <a:latin typeface="Times New Roman"/>
                          <a:ea typeface="Times New Roman"/>
                          <a:cs typeface="Times New Roman"/>
                        </a:rPr>
                        <a:t>02</a:t>
                      </a:r>
                    </a:p>
                  </a:txBody>
                  <a:tcPr marL="0" marR="0" marT="0" marB="0" anchor="ctr">
                    <a:solidFill>
                      <a:schemeClr val="accent3">
                        <a:lumMod val="20000"/>
                        <a:lumOff val="80000"/>
                      </a:schemeClr>
                    </a:solidFill>
                  </a:tcPr>
                </a:tc>
                <a:tc>
                  <a:txBody>
                    <a:bodyPr/>
                    <a:lstStyle/>
                    <a:p>
                      <a:pPr marL="219075" marR="190500" algn="ctr">
                        <a:spcBef>
                          <a:spcPts val="0"/>
                        </a:spcBef>
                        <a:spcAft>
                          <a:spcPts val="0"/>
                        </a:spcAft>
                      </a:pPr>
                      <a:r>
                        <a:rPr lang="en-US" sz="1400" b="0" dirty="0" smtClean="0">
                          <a:latin typeface="Times New Roman"/>
                          <a:ea typeface="Times New Roman"/>
                          <a:cs typeface="Times New Roman"/>
                        </a:rPr>
                        <a:t>02</a:t>
                      </a:r>
                      <a:endParaRPr lang="en-US" sz="1400" b="0" dirty="0">
                        <a:latin typeface="Times New Roman"/>
                        <a:ea typeface="Times New Roman"/>
                        <a:cs typeface="Times New Roman"/>
                      </a:endParaRPr>
                    </a:p>
                  </a:txBody>
                  <a:tcPr marL="0" marR="0" marT="0" marB="0" anchor="ctr">
                    <a:solidFill>
                      <a:schemeClr val="accent3">
                        <a:lumMod val="20000"/>
                        <a:lumOff val="80000"/>
                      </a:schemeClr>
                    </a:solidFill>
                  </a:tcPr>
                </a:tc>
                <a:tc>
                  <a:txBody>
                    <a:bodyPr/>
                    <a:lstStyle/>
                    <a:p>
                      <a:pPr marL="401955" marR="363220" algn="ctr">
                        <a:spcBef>
                          <a:spcPts val="0"/>
                        </a:spcBef>
                        <a:spcAft>
                          <a:spcPts val="0"/>
                        </a:spcAft>
                      </a:pPr>
                      <a:r>
                        <a:rPr lang="en-US" sz="1400" b="0" dirty="0" smtClean="0">
                          <a:latin typeface="Times New Roman"/>
                          <a:ea typeface="Times New Roman"/>
                          <a:cs typeface="Times New Roman"/>
                        </a:rPr>
                        <a:t>11</a:t>
                      </a:r>
                      <a:endParaRPr lang="en-US" sz="1400" b="0" dirty="0">
                        <a:latin typeface="Times New Roman"/>
                        <a:ea typeface="Times New Roman"/>
                        <a:cs typeface="Times New Roman"/>
                      </a:endParaRPr>
                    </a:p>
                  </a:txBody>
                  <a:tcPr marL="0" marR="0" marT="0" marB="0" anchor="ctr">
                    <a:solidFill>
                      <a:schemeClr val="accent3">
                        <a:lumMod val="20000"/>
                        <a:lumOff val="80000"/>
                      </a:schemeClr>
                    </a:solidFill>
                  </a:tcPr>
                </a:tc>
                <a:extLst>
                  <a:ext uri="{0D108BD9-81ED-4DB2-BD59-A6C34878D82A}">
                    <a16:rowId xmlns="" xmlns:a16="http://schemas.microsoft.com/office/drawing/2014/main" val="10004"/>
                  </a:ext>
                </a:extLst>
              </a:tr>
              <a:tr h="409725">
                <a:tc vMerge="1">
                  <a:txBody>
                    <a:bodyPr/>
                    <a:lstStyle/>
                    <a:p>
                      <a:endParaRPr lang="en-IN"/>
                    </a:p>
                  </a:txBody>
                  <a:tcPr/>
                </a:tc>
                <a:tc>
                  <a:txBody>
                    <a:bodyPr/>
                    <a:lstStyle/>
                    <a:p>
                      <a:pPr marL="19050" algn="ctr">
                        <a:spcBef>
                          <a:spcPts val="680"/>
                        </a:spcBef>
                        <a:spcAft>
                          <a:spcPts val="0"/>
                        </a:spcAft>
                      </a:pPr>
                      <a:r>
                        <a:rPr lang="en-US" sz="1900" dirty="0">
                          <a:effectLst/>
                        </a:rPr>
                        <a:t>Opening Rank </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219075" marR="190500" algn="ctr">
                        <a:spcBef>
                          <a:spcPts val="1105"/>
                        </a:spcBef>
                        <a:spcAft>
                          <a:spcPts val="0"/>
                        </a:spcAft>
                      </a:pPr>
                      <a:r>
                        <a:rPr lang="en-US" sz="1400" b="0">
                          <a:latin typeface="Times New Roman"/>
                          <a:ea typeface="Times New Roman"/>
                          <a:cs typeface="Times New Roman"/>
                        </a:rPr>
                        <a:t>6680</a:t>
                      </a:r>
                    </a:p>
                  </a:txBody>
                  <a:tcPr marL="0" marR="0" marT="0" marB="0" anchor="ctr">
                    <a:solidFill>
                      <a:schemeClr val="accent3">
                        <a:lumMod val="20000"/>
                        <a:lumOff val="80000"/>
                      </a:schemeClr>
                    </a:solidFill>
                  </a:tcPr>
                </a:tc>
                <a:tc>
                  <a:txBody>
                    <a:bodyPr/>
                    <a:lstStyle/>
                    <a:p>
                      <a:pPr marL="219075" marR="190500" algn="ctr">
                        <a:spcBef>
                          <a:spcPts val="1105"/>
                        </a:spcBef>
                        <a:spcAft>
                          <a:spcPts val="0"/>
                        </a:spcAft>
                      </a:pPr>
                      <a:r>
                        <a:rPr lang="en-US" sz="1400" b="0">
                          <a:latin typeface="Times New Roman"/>
                          <a:ea typeface="Times New Roman"/>
                          <a:cs typeface="Times New Roman"/>
                        </a:rPr>
                        <a:t>2110</a:t>
                      </a:r>
                    </a:p>
                  </a:txBody>
                  <a:tcPr marL="0" marR="0" marT="0" marB="0" anchor="ctr">
                    <a:solidFill>
                      <a:schemeClr val="accent3">
                        <a:lumMod val="20000"/>
                        <a:lumOff val="80000"/>
                      </a:schemeClr>
                    </a:solidFill>
                  </a:tcPr>
                </a:tc>
                <a:tc>
                  <a:txBody>
                    <a:bodyPr/>
                    <a:lstStyle/>
                    <a:p>
                      <a:pPr marL="347980" marR="0" algn="ctr">
                        <a:spcBef>
                          <a:spcPts val="5"/>
                        </a:spcBef>
                        <a:spcAft>
                          <a:spcPts val="0"/>
                        </a:spcAft>
                      </a:pPr>
                      <a:r>
                        <a:rPr lang="en-US" sz="1400" b="0" dirty="0" smtClean="0">
                          <a:latin typeface="Times New Roman"/>
                          <a:ea typeface="Times New Roman"/>
                          <a:cs typeface="Times New Roman"/>
                        </a:rPr>
                        <a:t>4200</a:t>
                      </a:r>
                      <a:endParaRPr lang="en-US" sz="1400" b="0" dirty="0">
                        <a:latin typeface="Times New Roman"/>
                        <a:ea typeface="Times New Roman"/>
                        <a:cs typeface="Times New Roman"/>
                      </a:endParaRPr>
                    </a:p>
                  </a:txBody>
                  <a:tcPr marL="0" marR="0" marT="0" marB="0" anchor="ctr">
                    <a:solidFill>
                      <a:schemeClr val="accent3">
                        <a:lumMod val="20000"/>
                        <a:lumOff val="80000"/>
                      </a:schemeClr>
                    </a:solidFill>
                  </a:tcPr>
                </a:tc>
                <a:extLst>
                  <a:ext uri="{0D108BD9-81ED-4DB2-BD59-A6C34878D82A}">
                    <a16:rowId xmlns="" xmlns:a16="http://schemas.microsoft.com/office/drawing/2014/main" val="10005"/>
                  </a:ext>
                </a:extLst>
              </a:tr>
              <a:tr h="987104">
                <a:tc vMerge="1">
                  <a:txBody>
                    <a:bodyPr/>
                    <a:lstStyle/>
                    <a:p>
                      <a:endParaRPr lang="en-IN"/>
                    </a:p>
                  </a:txBody>
                  <a:tcPr/>
                </a:tc>
                <a:tc>
                  <a:txBody>
                    <a:bodyPr/>
                    <a:lstStyle/>
                    <a:p>
                      <a:pPr marL="19050" algn="ctr">
                        <a:spcBef>
                          <a:spcPts val="670"/>
                        </a:spcBef>
                        <a:spcAft>
                          <a:spcPts val="0"/>
                        </a:spcAft>
                      </a:pPr>
                      <a:r>
                        <a:rPr lang="en-US" sz="1900" dirty="0">
                          <a:effectLst/>
                        </a:rPr>
                        <a:t>Closing Rank </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219075" marR="190500" algn="ctr">
                        <a:spcBef>
                          <a:spcPts val="1110"/>
                        </a:spcBef>
                        <a:spcAft>
                          <a:spcPts val="0"/>
                        </a:spcAft>
                      </a:pPr>
                      <a:r>
                        <a:rPr lang="en-US" sz="1400" b="0">
                          <a:latin typeface="Times New Roman"/>
                          <a:ea typeface="Times New Roman"/>
                          <a:cs typeface="Times New Roman"/>
                        </a:rPr>
                        <a:t>6838</a:t>
                      </a:r>
                    </a:p>
                  </a:txBody>
                  <a:tcPr marL="0" marR="0" marT="0" marB="0" anchor="ctr">
                    <a:solidFill>
                      <a:schemeClr val="accent3">
                        <a:lumMod val="20000"/>
                        <a:lumOff val="80000"/>
                      </a:schemeClr>
                    </a:solidFill>
                  </a:tcPr>
                </a:tc>
                <a:tc>
                  <a:txBody>
                    <a:bodyPr/>
                    <a:lstStyle/>
                    <a:p>
                      <a:pPr marL="219075" marR="190500" algn="ctr">
                        <a:spcBef>
                          <a:spcPts val="1110"/>
                        </a:spcBef>
                        <a:spcAft>
                          <a:spcPts val="0"/>
                        </a:spcAft>
                      </a:pPr>
                      <a:r>
                        <a:rPr lang="en-US" sz="1400" b="0">
                          <a:latin typeface="Times New Roman"/>
                          <a:ea typeface="Times New Roman"/>
                          <a:cs typeface="Times New Roman"/>
                        </a:rPr>
                        <a:t>3159</a:t>
                      </a:r>
                    </a:p>
                  </a:txBody>
                  <a:tcPr marL="0" marR="0" marT="0" marB="0" anchor="ctr">
                    <a:solidFill>
                      <a:schemeClr val="accent3">
                        <a:lumMod val="20000"/>
                        <a:lumOff val="80000"/>
                      </a:schemeClr>
                    </a:solidFill>
                  </a:tcPr>
                </a:tc>
                <a:tc>
                  <a:txBody>
                    <a:bodyPr/>
                    <a:lstStyle/>
                    <a:p>
                      <a:pPr marL="307975" marR="0" algn="ctr">
                        <a:spcBef>
                          <a:spcPts val="0"/>
                        </a:spcBef>
                        <a:spcAft>
                          <a:spcPts val="0"/>
                        </a:spcAft>
                      </a:pPr>
                      <a:r>
                        <a:rPr lang="en-US" sz="1400" b="0" dirty="0" smtClean="0">
                          <a:latin typeface="Times New Roman"/>
                          <a:ea typeface="Times New Roman"/>
                          <a:cs typeface="Times New Roman"/>
                        </a:rPr>
                        <a:t>9259</a:t>
                      </a:r>
                      <a:endParaRPr lang="en-US" sz="1400" b="0" dirty="0">
                        <a:latin typeface="Times New Roman"/>
                        <a:ea typeface="Times New Roman"/>
                        <a:cs typeface="Times New Roman"/>
                      </a:endParaRPr>
                    </a:p>
                  </a:txBody>
                  <a:tcPr marL="0" marR="0" marT="0" marB="0" anchor="ctr">
                    <a:solidFill>
                      <a:schemeClr val="accent3">
                        <a:lumMod val="20000"/>
                        <a:lumOff val="80000"/>
                      </a:schemeClr>
                    </a:solidFill>
                  </a:tcPr>
                </a:tc>
                <a:extLst>
                  <a:ext uri="{0D108BD9-81ED-4DB2-BD59-A6C34878D82A}">
                    <a16:rowId xmlns="" xmlns:a16="http://schemas.microsoft.com/office/drawing/2014/main" val="10006"/>
                  </a:ext>
                </a:extLst>
              </a:tr>
              <a:tr h="1061969">
                <a:tc gridSpan="2">
                  <a:txBody>
                    <a:bodyPr/>
                    <a:lstStyle/>
                    <a:p>
                      <a:pPr marL="20955" marR="71755" algn="ctr">
                        <a:lnSpc>
                          <a:spcPct val="147000"/>
                        </a:lnSpc>
                        <a:spcBef>
                          <a:spcPts val="705"/>
                        </a:spcBef>
                        <a:spcAft>
                          <a:spcPts val="0"/>
                        </a:spcAft>
                      </a:pPr>
                      <a:r>
                        <a:rPr lang="en-US" sz="1900" dirty="0">
                          <a:effectLst/>
                        </a:rPr>
                        <a:t>Average CBSE/Any other Board Result of admitted students (Physics, Chemistry &amp; </a:t>
                      </a:r>
                      <a:r>
                        <a:rPr lang="en-US" sz="1900" dirty="0" err="1">
                          <a:effectLst/>
                        </a:rPr>
                        <a:t>Maths</a:t>
                      </a:r>
                      <a:r>
                        <a:rPr lang="en-US" sz="1900" dirty="0">
                          <a:effectLst/>
                        </a:rPr>
                        <a:t>) PU Students</a:t>
                      </a:r>
                      <a:endParaRPr lang="en-IN" sz="1900" dirty="0">
                        <a:effectLst/>
                        <a:latin typeface="Times New Roman" panose="02020603050405020304" pitchFamily="18" charset="0"/>
                        <a:ea typeface="Verdana"/>
                        <a:cs typeface="Times New Roman" panose="02020603050405020304" pitchFamily="18" charset="0"/>
                      </a:endParaRPr>
                    </a:p>
                  </a:txBody>
                  <a:tcPr marL="0" marR="0" marT="0" marB="0" anchor="ctr"/>
                </a:tc>
                <a:tc hMerge="1">
                  <a:txBody>
                    <a:bodyPr/>
                    <a:lstStyle/>
                    <a:p>
                      <a:endParaRPr lang="en-IN"/>
                    </a:p>
                  </a:txBody>
                  <a:tcPr/>
                </a:tc>
                <a:tc>
                  <a:txBody>
                    <a:bodyPr/>
                    <a:lstStyle/>
                    <a:p>
                      <a:pPr marL="213995" marR="190500" algn="ctr">
                        <a:spcBef>
                          <a:spcPts val="0"/>
                        </a:spcBef>
                        <a:spcAft>
                          <a:spcPts val="0"/>
                        </a:spcAft>
                      </a:pPr>
                      <a:r>
                        <a:rPr lang="en-US" sz="1400" b="0">
                          <a:latin typeface="Times New Roman"/>
                          <a:ea typeface="Times New Roman"/>
                          <a:cs typeface="Times New Roman"/>
                        </a:rPr>
                        <a:t>68%</a:t>
                      </a:r>
                    </a:p>
                  </a:txBody>
                  <a:tcPr marL="0" marR="0" marT="0" marB="0" anchor="ctr"/>
                </a:tc>
                <a:tc>
                  <a:txBody>
                    <a:bodyPr/>
                    <a:lstStyle/>
                    <a:p>
                      <a:pPr marL="204470" marR="191135" algn="ctr">
                        <a:spcBef>
                          <a:spcPts val="0"/>
                        </a:spcBef>
                        <a:spcAft>
                          <a:spcPts val="0"/>
                        </a:spcAft>
                      </a:pPr>
                      <a:r>
                        <a:rPr lang="en-US" sz="1400" b="0" dirty="0" smtClean="0">
                          <a:latin typeface="Times New Roman"/>
                          <a:ea typeface="Times New Roman"/>
                          <a:cs typeface="Times New Roman"/>
                        </a:rPr>
                        <a:t>66</a:t>
                      </a:r>
                      <a:r>
                        <a:rPr lang="en-US" sz="1400" b="0" dirty="0">
                          <a:latin typeface="Times New Roman"/>
                          <a:ea typeface="Times New Roman"/>
                          <a:cs typeface="Times New Roman"/>
                        </a:rPr>
                        <a:t>%</a:t>
                      </a:r>
                    </a:p>
                  </a:txBody>
                  <a:tcPr marL="0" marR="0" marT="0" marB="0" anchor="ctr"/>
                </a:tc>
                <a:tc>
                  <a:txBody>
                    <a:bodyPr/>
                    <a:lstStyle/>
                    <a:p>
                      <a:pPr marL="328295" marR="0" algn="ctr">
                        <a:spcBef>
                          <a:spcPts val="0"/>
                        </a:spcBef>
                        <a:spcAft>
                          <a:spcPts val="0"/>
                        </a:spcAft>
                      </a:pPr>
                      <a:r>
                        <a:rPr lang="en-US" sz="1400" b="0" dirty="0" smtClean="0">
                          <a:latin typeface="Times New Roman"/>
                          <a:ea typeface="Times New Roman"/>
                          <a:cs typeface="Times New Roman"/>
                        </a:rPr>
                        <a:t>64</a:t>
                      </a:r>
                      <a:r>
                        <a:rPr lang="en-US" sz="1400" b="0" dirty="0">
                          <a:latin typeface="Times New Roman"/>
                          <a:ea typeface="Times New Roman"/>
                          <a:cs typeface="Times New Roman"/>
                        </a:rPr>
                        <a:t>%</a:t>
                      </a:r>
                    </a:p>
                  </a:txBody>
                  <a:tcPr marL="0" marR="0" marT="0" marB="0" anchor="ctr"/>
                </a:tc>
                <a:extLst>
                  <a:ext uri="{0D108BD9-81ED-4DB2-BD59-A6C34878D82A}">
                    <a16:rowId xmlns="" xmlns:a16="http://schemas.microsoft.com/office/drawing/2014/main" val="10007"/>
                  </a:ext>
                </a:extLst>
              </a:tr>
            </a:tbl>
          </a:graphicData>
        </a:graphic>
      </p:graphicFrame>
      <p:sp>
        <p:nvSpPr>
          <p:cNvPr id="8" name="Flowchart: Alternate Process 7"/>
          <p:cNvSpPr/>
          <p:nvPr/>
        </p:nvSpPr>
        <p:spPr>
          <a:xfrm>
            <a:off x="96985" y="1468581"/>
            <a:ext cx="1302327" cy="65116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10" name="Flowchart: Alternate Process 9"/>
          <p:cNvSpPr/>
          <p:nvPr/>
        </p:nvSpPr>
        <p:spPr>
          <a:xfrm>
            <a:off x="55421" y="2244436"/>
            <a:ext cx="1316182" cy="73429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11" name="Flowchart: Alternate Process 10"/>
          <p:cNvSpPr/>
          <p:nvPr/>
        </p:nvSpPr>
        <p:spPr>
          <a:xfrm>
            <a:off x="83130" y="3204015"/>
            <a:ext cx="1288471" cy="77224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124691" y="4199739"/>
            <a:ext cx="1233054" cy="78789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13"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sp>
        <p:nvSpPr>
          <p:cNvPr id="14" name="Rectangle 13"/>
          <p:cNvSpPr/>
          <p:nvPr/>
        </p:nvSpPr>
        <p:spPr>
          <a:xfrm>
            <a:off x="3903133" y="865201"/>
            <a:ext cx="4876800" cy="461665"/>
          </a:xfrm>
          <a:prstGeom prst="rect">
            <a:avLst/>
          </a:prstGeom>
          <a:solidFill>
            <a:schemeClr val="accent5">
              <a:lumMod val="60000"/>
              <a:lumOff val="40000"/>
            </a:schemeClr>
          </a:solidFill>
        </p:spPr>
        <p:txBody>
          <a:bodyPr wrap="square">
            <a:spAutoFit/>
          </a:bodyPr>
          <a:lstStyle/>
          <a:p>
            <a:pPr algn="ctr"/>
            <a:r>
              <a:rPr lang="en-US" sz="2400" b="1" dirty="0" smtClean="0"/>
              <a:t>Quality of Student Admission</a:t>
            </a:r>
            <a:endParaRPr lang="en-US" sz="2400" b="1" dirty="0"/>
          </a:p>
        </p:txBody>
      </p:sp>
      <p:sp>
        <p:nvSpPr>
          <p:cNvPr id="15" name="Date Placeholder 14"/>
          <p:cNvSpPr>
            <a:spLocks noGrp="1"/>
          </p:cNvSpPr>
          <p:nvPr>
            <p:ph type="dt" sz="half" idx="10"/>
          </p:nvPr>
        </p:nvSpPr>
        <p:spPr/>
        <p:txBody>
          <a:bodyPr/>
          <a:lstStyle/>
          <a:p>
            <a:fld id="{5475AD59-C152-4C56-9BB7-95BFC57AAF20}" type="datetime5">
              <a:rPr lang="en-US" smtClean="0"/>
              <a:pPr/>
              <a:t>20-Sep-21</a:t>
            </a:fld>
            <a:endParaRPr lang="en-US"/>
          </a:p>
        </p:txBody>
      </p:sp>
      <p:sp>
        <p:nvSpPr>
          <p:cNvPr id="16" name="Slide Number Placeholder 15"/>
          <p:cNvSpPr>
            <a:spLocks noGrp="1"/>
          </p:cNvSpPr>
          <p:nvPr>
            <p:ph type="sldNum" sz="quarter" idx="12"/>
          </p:nvPr>
        </p:nvSpPr>
        <p:spPr/>
        <p:txBody>
          <a:bodyPr/>
          <a:lstStyle/>
          <a:p>
            <a:fld id="{655D1332-1337-463C-A5CC-B07214B49452}" type="slidenum">
              <a:rPr lang="en-US" smtClean="0"/>
              <a:pPr/>
              <a:t>42</a:t>
            </a:fld>
            <a:endParaRPr lang="en-US"/>
          </a:p>
        </p:txBody>
      </p:sp>
      <p:sp>
        <p:nvSpPr>
          <p:cNvPr id="17" name="Footer Placeholder 16"/>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3704476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txBox="1">
            <a:spLocks/>
          </p:cNvSpPr>
          <p:nvPr/>
        </p:nvSpPr>
        <p:spPr>
          <a:xfrm>
            <a:off x="3096490" y="962763"/>
            <a:ext cx="6761018" cy="509669"/>
          </a:xfrm>
          <a:prstGeom prst="rect">
            <a:avLst/>
          </a:prstGeom>
          <a:solidFill>
            <a:schemeClr val="accent6">
              <a:lumMod val="40000"/>
              <a:lumOff val="60000"/>
            </a:schemeClr>
          </a:solidFill>
          <a:effectLst>
            <a:innerShdw blurRad="114300">
              <a:prstClr val="black"/>
            </a:innerShdw>
          </a:effectLst>
        </p:spPr>
        <p:txBody>
          <a:bodyPr anchor="ctr">
            <a:noAutofit/>
          </a:bodyPr>
          <a:lstStyle/>
          <a:p>
            <a:pPr lvl="0" algn="ctr">
              <a:lnSpc>
                <a:spcPct val="90000"/>
              </a:lnSpc>
              <a:spcBef>
                <a:spcPct val="0"/>
              </a:spcBef>
              <a:defRPr/>
            </a:pPr>
            <a:r>
              <a:rPr lang="en-US" sz="2800" dirty="0" smtClean="0">
                <a:latin typeface="Times New Roman" pitchFamily="18" charset="0"/>
                <a:cs typeface="Times New Roman" pitchFamily="18" charset="0"/>
              </a:rPr>
              <a:t>CET</a:t>
            </a:r>
            <a:r>
              <a:rPr lang="en-US" sz="2800" spc="-1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Opening</a:t>
            </a:r>
            <a:r>
              <a:rPr lang="en-US" sz="2800" spc="-5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&amp;</a:t>
            </a:r>
            <a:r>
              <a:rPr lang="en-US" sz="2800" spc="-3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Closing</a:t>
            </a:r>
            <a:r>
              <a:rPr lang="en-US" sz="2800" spc="-3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Rank</a:t>
            </a:r>
            <a:endParaRPr lang="en-US" sz="2800" b="1" dirty="0">
              <a:latin typeface="Times New Roman" pitchFamily="18" charset="0"/>
              <a:cs typeface="Times New Roman" pitchFamily="18" charset="0"/>
            </a:endParaRPr>
          </a:p>
        </p:txBody>
      </p:sp>
      <p:sp>
        <p:nvSpPr>
          <p:cNvPr id="9" name="Flowchart: Alternate Process 8"/>
          <p:cNvSpPr/>
          <p:nvPr/>
        </p:nvSpPr>
        <p:spPr>
          <a:xfrm>
            <a:off x="96985" y="1468581"/>
            <a:ext cx="1302327" cy="65116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PO PSO</a:t>
            </a:r>
          </a:p>
          <a:p>
            <a:pPr algn="ctr"/>
            <a:r>
              <a:rPr lang="en-IN" sz="1400" dirty="0" smtClean="0">
                <a:solidFill>
                  <a:srgbClr val="002060"/>
                </a:solidFill>
                <a:latin typeface="Times New Roman" pitchFamily="18" charset="0"/>
                <a:cs typeface="Times New Roman" pitchFamily="18" charset="0"/>
              </a:rPr>
              <a:t>Attainment</a:t>
            </a:r>
            <a:endParaRPr lang="en-IN" sz="1400" dirty="0">
              <a:solidFill>
                <a:srgbClr val="002060"/>
              </a:solidFill>
              <a:latin typeface="Times New Roman" pitchFamily="18" charset="0"/>
              <a:cs typeface="Times New Roman" pitchFamily="18" charset="0"/>
            </a:endParaRPr>
          </a:p>
        </p:txBody>
      </p:sp>
      <p:sp>
        <p:nvSpPr>
          <p:cNvPr id="12" name="Flowchart: Alternate Process 11"/>
          <p:cNvSpPr/>
          <p:nvPr/>
        </p:nvSpPr>
        <p:spPr>
          <a:xfrm>
            <a:off x="55421" y="2244436"/>
            <a:ext cx="1316182" cy="734296"/>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Academic Audit</a:t>
            </a:r>
            <a:endParaRPr lang="en-IN" sz="1400" dirty="0">
              <a:solidFill>
                <a:srgbClr val="002060"/>
              </a:solidFill>
              <a:latin typeface="Times New Roman" pitchFamily="18" charset="0"/>
              <a:cs typeface="Times New Roman" pitchFamily="18" charset="0"/>
            </a:endParaRPr>
          </a:p>
        </p:txBody>
      </p:sp>
      <p:sp>
        <p:nvSpPr>
          <p:cNvPr id="13" name="Flowchart: Alternate Process 12"/>
          <p:cNvSpPr/>
          <p:nvPr/>
        </p:nvSpPr>
        <p:spPr>
          <a:xfrm>
            <a:off x="83130" y="3204015"/>
            <a:ext cx="1288471" cy="77224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latin typeface="Times New Roman" pitchFamily="18" charset="0"/>
                <a:cs typeface="Times New Roman" pitchFamily="18" charset="0"/>
              </a:rPr>
              <a:t>Quality improvement</a:t>
            </a:r>
            <a:endParaRPr lang="en-IN" sz="1300" dirty="0">
              <a:solidFill>
                <a:srgbClr val="002060"/>
              </a:solidFill>
              <a:latin typeface="Times New Roman" pitchFamily="18" charset="0"/>
              <a:cs typeface="Times New Roman" pitchFamily="18" charset="0"/>
            </a:endParaRPr>
          </a:p>
        </p:txBody>
      </p:sp>
      <p:sp>
        <p:nvSpPr>
          <p:cNvPr id="14" name="Flowchart: Alternate Process 13"/>
          <p:cNvSpPr/>
          <p:nvPr/>
        </p:nvSpPr>
        <p:spPr>
          <a:xfrm>
            <a:off x="124691" y="4199739"/>
            <a:ext cx="1233054" cy="787897"/>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Opening and closing rank</a:t>
            </a:r>
            <a:endParaRPr lang="en-IN" sz="1400" dirty="0">
              <a:solidFill>
                <a:srgbClr val="002060"/>
              </a:solidFill>
              <a:latin typeface="Times New Roman" pitchFamily="18" charset="0"/>
              <a:cs typeface="Times New Roman" pitchFamily="18" charset="0"/>
            </a:endParaRPr>
          </a:p>
        </p:txBody>
      </p:sp>
      <p:sp>
        <p:nvSpPr>
          <p:cNvPr id="15"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Criterion-7 : Continuous Improvement</a:t>
            </a:r>
          </a:p>
        </p:txBody>
      </p:sp>
      <p:graphicFrame>
        <p:nvGraphicFramePr>
          <p:cNvPr id="16" name="Chart 15"/>
          <p:cNvGraphicFramePr/>
          <p:nvPr/>
        </p:nvGraphicFramePr>
        <p:xfrm>
          <a:off x="1884362" y="1937278"/>
          <a:ext cx="4804304" cy="3269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nvGraphicFramePr>
        <p:xfrm>
          <a:off x="6871228" y="1928812"/>
          <a:ext cx="4956705" cy="3305175"/>
        </p:xfrm>
        <a:graphic>
          <a:graphicData uri="http://schemas.openxmlformats.org/drawingml/2006/chart">
            <c:chart xmlns:c="http://schemas.openxmlformats.org/drawingml/2006/chart" xmlns:r="http://schemas.openxmlformats.org/officeDocument/2006/relationships" r:id="rId3"/>
          </a:graphicData>
        </a:graphic>
      </p:graphicFrame>
      <p:sp>
        <p:nvSpPr>
          <p:cNvPr id="18" name="Date Placeholder 17"/>
          <p:cNvSpPr>
            <a:spLocks noGrp="1"/>
          </p:cNvSpPr>
          <p:nvPr>
            <p:ph type="dt" sz="half" idx="10"/>
          </p:nvPr>
        </p:nvSpPr>
        <p:spPr/>
        <p:txBody>
          <a:bodyPr/>
          <a:lstStyle/>
          <a:p>
            <a:fld id="{703D025E-04AB-4173-8699-D86163F745E1}" type="datetime5">
              <a:rPr lang="en-US" smtClean="0"/>
              <a:pPr/>
              <a:t>20-Sep-21</a:t>
            </a:fld>
            <a:endParaRPr lang="en-US"/>
          </a:p>
        </p:txBody>
      </p:sp>
      <p:sp>
        <p:nvSpPr>
          <p:cNvPr id="19" name="Slide Number Placeholder 18"/>
          <p:cNvSpPr>
            <a:spLocks noGrp="1"/>
          </p:cNvSpPr>
          <p:nvPr>
            <p:ph type="sldNum" sz="quarter" idx="12"/>
          </p:nvPr>
        </p:nvSpPr>
        <p:spPr/>
        <p:txBody>
          <a:bodyPr/>
          <a:lstStyle/>
          <a:p>
            <a:fld id="{655D1332-1337-463C-A5CC-B07214B49452}" type="slidenum">
              <a:rPr lang="en-US" smtClean="0"/>
              <a:pPr/>
              <a:t>43</a:t>
            </a:fld>
            <a:endParaRPr lang="en-US"/>
          </a:p>
        </p:txBody>
      </p:sp>
      <p:sp>
        <p:nvSpPr>
          <p:cNvPr id="20" name="Footer Placeholder 19"/>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3704476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44</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15" name="TextBox 14"/>
          <p:cNvSpPr txBox="1"/>
          <p:nvPr/>
        </p:nvSpPr>
        <p:spPr>
          <a:xfrm>
            <a:off x="4324448" y="1234927"/>
            <a:ext cx="5553443" cy="461665"/>
          </a:xfrm>
          <a:prstGeom prst="rect">
            <a:avLst/>
          </a:prstGeom>
          <a:noFill/>
        </p:spPr>
        <p:txBody>
          <a:bodyPr wrap="none" rtlCol="0">
            <a:spAutoFit/>
          </a:bodyPr>
          <a:lstStyle/>
          <a:p>
            <a:r>
              <a:rPr lang="en-US" sz="2400" b="1" dirty="0" smtClean="0">
                <a:solidFill>
                  <a:srgbClr val="C00000"/>
                </a:solidFill>
              </a:rPr>
              <a:t>Framework for Outcome Based Education </a:t>
            </a:r>
            <a:endParaRPr lang="en-IN" sz="2400" b="1" dirty="0">
              <a:solidFill>
                <a:srgbClr val="C00000"/>
              </a:solidFill>
            </a:endParaRPr>
          </a:p>
        </p:txBody>
      </p:sp>
      <p:grpSp>
        <p:nvGrpSpPr>
          <p:cNvPr id="16" name="Group 15"/>
          <p:cNvGrpSpPr/>
          <p:nvPr/>
        </p:nvGrpSpPr>
        <p:grpSpPr>
          <a:xfrm>
            <a:off x="2351312" y="2133600"/>
            <a:ext cx="9462222" cy="3995635"/>
            <a:chOff x="2351312" y="2133600"/>
            <a:chExt cx="9462222" cy="3995635"/>
          </a:xfrm>
        </p:grpSpPr>
        <p:sp>
          <p:nvSpPr>
            <p:cNvPr id="17" name="Rectangle 16"/>
            <p:cNvSpPr/>
            <p:nvPr/>
          </p:nvSpPr>
          <p:spPr>
            <a:xfrm>
              <a:off x="2351314" y="2133600"/>
              <a:ext cx="2332367" cy="957943"/>
            </a:xfrm>
            <a:prstGeom prst="rect">
              <a:avLst/>
            </a:prstGeom>
            <a:solidFill>
              <a:schemeClr val="accent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Institute Vision and Mission</a:t>
              </a:r>
              <a:endParaRPr lang="en-IN" b="1" dirty="0">
                <a:solidFill>
                  <a:schemeClr val="tx1"/>
                </a:solidFill>
              </a:endParaRPr>
            </a:p>
          </p:txBody>
        </p:sp>
        <p:sp>
          <p:nvSpPr>
            <p:cNvPr id="18" name="Rectangle 17"/>
            <p:cNvSpPr/>
            <p:nvPr/>
          </p:nvSpPr>
          <p:spPr>
            <a:xfrm>
              <a:off x="2351313" y="3414555"/>
              <a:ext cx="2332367" cy="957943"/>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Department Vision and Mission</a:t>
              </a:r>
              <a:endParaRPr lang="en-IN" b="1" dirty="0">
                <a:solidFill>
                  <a:schemeClr val="tx1"/>
                </a:solidFill>
              </a:endParaRPr>
            </a:p>
          </p:txBody>
        </p:sp>
        <p:sp>
          <p:nvSpPr>
            <p:cNvPr id="19" name="Rectangle 18"/>
            <p:cNvSpPr/>
            <p:nvPr/>
          </p:nvSpPr>
          <p:spPr>
            <a:xfrm>
              <a:off x="2351312" y="4695510"/>
              <a:ext cx="2332367" cy="957943"/>
            </a:xfrm>
            <a:prstGeom prst="rect">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Program Educational Objectives</a:t>
              </a:r>
              <a:endParaRPr lang="en-IN" b="1" dirty="0">
                <a:solidFill>
                  <a:schemeClr val="tx1"/>
                </a:solidFill>
              </a:endParaRPr>
            </a:p>
          </p:txBody>
        </p:sp>
        <p:sp>
          <p:nvSpPr>
            <p:cNvPr id="20" name="Rectangle 19"/>
            <p:cNvSpPr/>
            <p:nvPr/>
          </p:nvSpPr>
          <p:spPr>
            <a:xfrm>
              <a:off x="5334825" y="3429000"/>
              <a:ext cx="1283690" cy="957943"/>
            </a:xfrm>
            <a:prstGeom prst="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Course Outcomes</a:t>
              </a:r>
              <a:endParaRPr lang="en-IN" b="1" dirty="0">
                <a:solidFill>
                  <a:schemeClr val="tx1"/>
                </a:solidFill>
              </a:endParaRPr>
            </a:p>
          </p:txBody>
        </p:sp>
        <p:sp>
          <p:nvSpPr>
            <p:cNvPr id="21" name="Rectangle 20"/>
            <p:cNvSpPr/>
            <p:nvPr/>
          </p:nvSpPr>
          <p:spPr>
            <a:xfrm>
              <a:off x="7358743" y="2190945"/>
              <a:ext cx="1894114" cy="843251"/>
            </a:xfrm>
            <a:prstGeom prst="rect">
              <a:avLst/>
            </a:prstGeom>
            <a:solidFill>
              <a:schemeClr val="bg2">
                <a:lumMod val="9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Program Outcomes</a:t>
              </a:r>
              <a:endParaRPr lang="en-IN" b="1" dirty="0">
                <a:solidFill>
                  <a:schemeClr val="tx1"/>
                </a:solidFill>
              </a:endParaRPr>
            </a:p>
          </p:txBody>
        </p:sp>
        <p:sp>
          <p:nvSpPr>
            <p:cNvPr id="22" name="Rectangle 21"/>
            <p:cNvSpPr/>
            <p:nvPr/>
          </p:nvSpPr>
          <p:spPr>
            <a:xfrm>
              <a:off x="7358743" y="3521514"/>
              <a:ext cx="1894114" cy="843251"/>
            </a:xfrm>
            <a:prstGeom prst="rect">
              <a:avLst/>
            </a:prstGeom>
            <a:solidFill>
              <a:schemeClr val="accent6">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Program</a:t>
              </a:r>
              <a:endParaRPr lang="en-IN" b="1" dirty="0">
                <a:solidFill>
                  <a:schemeClr val="tx1"/>
                </a:solidFill>
              </a:endParaRPr>
            </a:p>
          </p:txBody>
        </p:sp>
        <p:sp>
          <p:nvSpPr>
            <p:cNvPr id="23" name="Rounded Rectangle 22"/>
            <p:cNvSpPr/>
            <p:nvPr/>
          </p:nvSpPr>
          <p:spPr>
            <a:xfrm>
              <a:off x="9936718" y="2799517"/>
              <a:ext cx="1859518" cy="2125407"/>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Teaching Learning &amp; Evaluation</a:t>
              </a:r>
              <a:endParaRPr lang="en-IN" b="1" dirty="0">
                <a:solidFill>
                  <a:schemeClr val="tx1"/>
                </a:solidFill>
              </a:endParaRPr>
            </a:p>
          </p:txBody>
        </p:sp>
        <p:sp>
          <p:nvSpPr>
            <p:cNvPr id="24" name="Rectangle 23"/>
            <p:cNvSpPr/>
            <p:nvPr/>
          </p:nvSpPr>
          <p:spPr>
            <a:xfrm>
              <a:off x="9919420" y="5285984"/>
              <a:ext cx="1894114" cy="843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Graduate Engineer</a:t>
              </a:r>
              <a:endParaRPr lang="en-IN" b="1" dirty="0">
                <a:solidFill>
                  <a:schemeClr val="tx1"/>
                </a:solidFill>
              </a:endParaRPr>
            </a:p>
          </p:txBody>
        </p:sp>
        <p:cxnSp>
          <p:nvCxnSpPr>
            <p:cNvPr id="25" name="Straight Arrow Connector 24"/>
            <p:cNvCxnSpPr/>
            <p:nvPr/>
          </p:nvCxnSpPr>
          <p:spPr>
            <a:xfrm>
              <a:off x="4683679" y="3893526"/>
              <a:ext cx="65114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4708691" y="2578591"/>
              <a:ext cx="641845" cy="8547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19" idx="3"/>
            </p:cNvCxnSpPr>
            <p:nvPr/>
          </p:nvCxnSpPr>
          <p:spPr>
            <a:xfrm flipV="1">
              <a:off x="4683679" y="4364765"/>
              <a:ext cx="651146" cy="8097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6642695" y="3943139"/>
              <a:ext cx="71604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a:off x="8303544" y="3032361"/>
              <a:ext cx="12311" cy="5147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a:off x="9270245" y="3893526"/>
              <a:ext cx="66647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10866477" y="4924924"/>
              <a:ext cx="0" cy="3610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7026046" y="2596669"/>
              <a:ext cx="332697" cy="4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334825" y="2265097"/>
              <a:ext cx="1741224" cy="63091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Washington Accord</a:t>
              </a:r>
              <a:endParaRPr lang="en-IN" b="1" dirty="0">
                <a:solidFill>
                  <a:schemeClr val="tx1"/>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45</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34" name="Rectangle 33"/>
          <p:cNvSpPr/>
          <p:nvPr/>
        </p:nvSpPr>
        <p:spPr>
          <a:xfrm>
            <a:off x="2080992" y="810111"/>
            <a:ext cx="9204960"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Outcomes based education (OBE) is a process that involves the restructuring of curriculum, assessment and reporting practices in education to reflect the achievement of high order learning and mastery rather than the accumulation of course credits” </a:t>
            </a:r>
            <a:endParaRPr lang="en-IN" sz="2000" dirty="0"/>
          </a:p>
        </p:txBody>
      </p:sp>
      <p:sp>
        <p:nvSpPr>
          <p:cNvPr id="35" name="Rectangle 34"/>
          <p:cNvSpPr/>
          <p:nvPr/>
        </p:nvSpPr>
        <p:spPr>
          <a:xfrm>
            <a:off x="2080992" y="2699731"/>
            <a:ext cx="9105460" cy="1421992"/>
          </a:xfrm>
          <a:prstGeom prst="rect">
            <a:avLst/>
          </a:prstGeom>
        </p:spPr>
        <p:txBody>
          <a:bodyPr wrap="square">
            <a:spAutoFit/>
          </a:bodyPr>
          <a:lstStyle/>
          <a:p>
            <a:pPr marL="342900" indent="-342900" algn="just">
              <a:lnSpc>
                <a:spcPct val="150000"/>
              </a:lnSpc>
              <a:spcBef>
                <a:spcPct val="500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OBE involves the restructuring of curriculum, assessment and reporting practices in education to reflect the achievement of high order learning and mastery rather than accumulation of course credits.</a:t>
            </a:r>
            <a:endParaRPr lang="en-GB" sz="2000" dirty="0">
              <a:latin typeface="Times New Roman" panose="02020603050405020304" pitchFamily="18" charset="0"/>
              <a:cs typeface="Times New Roman" panose="02020603050405020304" pitchFamily="18" charset="0"/>
            </a:endParaRPr>
          </a:p>
        </p:txBody>
      </p:sp>
      <p:sp>
        <p:nvSpPr>
          <p:cNvPr id="36" name="Rectangle 35"/>
          <p:cNvSpPr/>
          <p:nvPr/>
        </p:nvSpPr>
        <p:spPr>
          <a:xfrm>
            <a:off x="2080992" y="4177883"/>
            <a:ext cx="9394873" cy="2000548"/>
          </a:xfrm>
          <a:prstGeom prst="rect">
            <a:avLst/>
          </a:prstGeom>
        </p:spPr>
        <p:txBody>
          <a:bodyPr wrap="square">
            <a:spAutoFit/>
          </a:bodyPr>
          <a:lstStyle/>
          <a:p>
            <a:pPr marL="576263" lvl="1" indent="-347663">
              <a:spcBef>
                <a:spcPct val="40000"/>
              </a:spcBef>
              <a:buClr>
                <a:schemeClr val="tx1"/>
              </a:buClr>
              <a:buSzPct val="90000"/>
              <a:defRPr/>
            </a:pPr>
            <a:r>
              <a:rPr lang="en-US" sz="2000" b="1" dirty="0">
                <a:solidFill>
                  <a:srgbClr val="C00000"/>
                </a:solidFill>
                <a:latin typeface="Times New Roman" panose="02020603050405020304" pitchFamily="18" charset="0"/>
                <a:cs typeface="Times New Roman" panose="02020603050405020304" pitchFamily="18" charset="0"/>
              </a:rPr>
              <a:t>Benefits of OBE:</a:t>
            </a:r>
          </a:p>
          <a:p>
            <a:pPr marL="571500" lvl="1" indent="-342900">
              <a:spcBef>
                <a:spcPct val="40000"/>
              </a:spcBef>
              <a:buClr>
                <a:schemeClr val="tx1"/>
              </a:buClr>
              <a:buSzPct val="90000"/>
              <a:buFont typeface="Wingdings" panose="05000000000000000000" pitchFamily="2" charset="2"/>
              <a:buChar char="v"/>
              <a:defRPr/>
            </a:pPr>
            <a:r>
              <a:rPr lang="en-US" sz="2000" dirty="0">
                <a:latin typeface="Times New Roman" panose="02020603050405020304" pitchFamily="18" charset="0"/>
                <a:cs typeface="Times New Roman" panose="02020603050405020304" pitchFamily="18" charset="0"/>
              </a:rPr>
              <a:t>More directed &amp; coherent curriculum.</a:t>
            </a:r>
          </a:p>
          <a:p>
            <a:pPr marL="571500" lvl="1" indent="-342900">
              <a:spcBef>
                <a:spcPct val="40000"/>
              </a:spcBef>
              <a:buClr>
                <a:schemeClr val="tx1"/>
              </a:buClr>
              <a:buSzPct val="90000"/>
              <a:buFont typeface="Wingdings" panose="05000000000000000000" pitchFamily="2" charset="2"/>
              <a:buChar char="v"/>
              <a:defRPr/>
            </a:pPr>
            <a:r>
              <a:rPr lang="en-US" sz="2000" dirty="0">
                <a:latin typeface="Times New Roman" panose="02020603050405020304" pitchFamily="18" charset="0"/>
                <a:cs typeface="Times New Roman" panose="02020603050405020304" pitchFamily="18" charset="0"/>
              </a:rPr>
              <a:t>Graduates will be more “relevant” to industry &amp; other stakeholders (more well rounded graduates)</a:t>
            </a:r>
          </a:p>
          <a:p>
            <a:pPr marL="571500" lvl="1" indent="-342900">
              <a:spcBef>
                <a:spcPct val="40000"/>
              </a:spcBef>
              <a:buClr>
                <a:schemeClr val="tx1"/>
              </a:buClr>
              <a:buSzPct val="90000"/>
              <a:buFont typeface="Wingdings" panose="05000000000000000000" pitchFamily="2" charset="2"/>
              <a:buChar char="v"/>
              <a:defRPr/>
            </a:pPr>
            <a:r>
              <a:rPr lang="en-US" sz="2000" dirty="0">
                <a:latin typeface="Times New Roman" panose="02020603050405020304" pitchFamily="18" charset="0"/>
                <a:cs typeface="Times New Roman" panose="02020603050405020304" pitchFamily="18" charset="0"/>
              </a:rPr>
              <a:t>Continuous Quality Improvement (CQI) is in place.</a:t>
            </a:r>
            <a:endParaRPr lang="en-MY"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46</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cxnSp>
        <p:nvCxnSpPr>
          <p:cNvPr id="17" name="Straight Connector 16"/>
          <p:cNvCxnSpPr/>
          <p:nvPr/>
        </p:nvCxnSpPr>
        <p:spPr>
          <a:xfrm flipV="1">
            <a:off x="1791222" y="751562"/>
            <a:ext cx="10039610" cy="12527"/>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033" y="116632"/>
            <a:ext cx="1026591" cy="960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Text Box 4"/>
          <p:cNvSpPr txBox="1">
            <a:spLocks noChangeArrowheads="1"/>
          </p:cNvSpPr>
          <p:nvPr/>
        </p:nvSpPr>
        <p:spPr bwMode="auto">
          <a:xfrm>
            <a:off x="2079673" y="2791069"/>
            <a:ext cx="853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sz="2400" b="1"/>
          </a:p>
        </p:txBody>
      </p:sp>
      <p:grpSp>
        <p:nvGrpSpPr>
          <p:cNvPr id="21" name="Group 25"/>
          <p:cNvGrpSpPr>
            <a:grpSpLocks/>
          </p:cNvGrpSpPr>
          <p:nvPr/>
        </p:nvGrpSpPr>
        <p:grpSpPr bwMode="auto">
          <a:xfrm>
            <a:off x="2079673" y="1800469"/>
            <a:ext cx="1997075" cy="2060575"/>
            <a:chOff x="96" y="1296"/>
            <a:chExt cx="1258" cy="1298"/>
          </a:xfrm>
        </p:grpSpPr>
        <p:sp>
          <p:nvSpPr>
            <p:cNvPr id="22" name="Rectangle 5"/>
            <p:cNvSpPr>
              <a:spLocks noChangeArrowheads="1"/>
            </p:cNvSpPr>
            <p:nvPr/>
          </p:nvSpPr>
          <p:spPr bwMode="auto">
            <a:xfrm>
              <a:off x="96" y="1729"/>
              <a:ext cx="1258" cy="865"/>
            </a:xfrm>
            <a:prstGeom prst="rect">
              <a:avLst/>
            </a:prstGeom>
            <a:solidFill>
              <a:schemeClr val="accent4">
                <a:lumMod val="20000"/>
                <a:lumOff val="80000"/>
              </a:schemeClr>
            </a:solidFill>
            <a:ln>
              <a:noFill/>
            </a:ln>
            <a:effectLst>
              <a:prstShdw prst="shdw17" dist="17961" dir="2700000">
                <a:srgbClr val="004D4D"/>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b="1" dirty="0"/>
                <a:t>Teaching Staff</a:t>
              </a:r>
            </a:p>
            <a:p>
              <a:pPr eaLnBrk="1" hangingPunct="1">
                <a:buFontTx/>
                <a:buChar char="•"/>
              </a:pPr>
              <a:r>
                <a:rPr lang="en-US" b="1" dirty="0"/>
                <a:t>Curriculum</a:t>
              </a:r>
            </a:p>
            <a:p>
              <a:pPr eaLnBrk="1" hangingPunct="1">
                <a:buFontTx/>
                <a:buChar char="•"/>
              </a:pPr>
              <a:r>
                <a:rPr lang="en-US" b="1" dirty="0"/>
                <a:t>Labs</a:t>
              </a:r>
            </a:p>
            <a:p>
              <a:pPr eaLnBrk="1" hangingPunct="1">
                <a:buFontTx/>
                <a:buChar char="•"/>
              </a:pPr>
              <a:r>
                <a:rPr lang="en-US" b="1" dirty="0"/>
                <a:t>Other Resource</a:t>
              </a:r>
            </a:p>
          </p:txBody>
        </p:sp>
        <p:sp>
          <p:nvSpPr>
            <p:cNvPr id="23" name="Text Box 9"/>
            <p:cNvSpPr txBox="1">
              <a:spLocks noChangeArrowheads="1"/>
            </p:cNvSpPr>
            <p:nvPr/>
          </p:nvSpPr>
          <p:spPr bwMode="auto">
            <a:xfrm>
              <a:off x="483" y="1296"/>
              <a:ext cx="67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b="1"/>
                <a:t>Input</a:t>
              </a:r>
            </a:p>
          </p:txBody>
        </p:sp>
      </p:grpSp>
      <p:grpSp>
        <p:nvGrpSpPr>
          <p:cNvPr id="24" name="Group 26"/>
          <p:cNvGrpSpPr>
            <a:grpSpLocks/>
          </p:cNvGrpSpPr>
          <p:nvPr/>
        </p:nvGrpSpPr>
        <p:grpSpPr bwMode="auto">
          <a:xfrm>
            <a:off x="3922761" y="1833807"/>
            <a:ext cx="2381250" cy="2027237"/>
            <a:chOff x="1257" y="1317"/>
            <a:chExt cx="1500" cy="1277"/>
          </a:xfrm>
        </p:grpSpPr>
        <p:sp>
          <p:nvSpPr>
            <p:cNvPr id="25" name="Rectangle 6"/>
            <p:cNvSpPr>
              <a:spLocks noChangeArrowheads="1"/>
            </p:cNvSpPr>
            <p:nvPr/>
          </p:nvSpPr>
          <p:spPr bwMode="auto">
            <a:xfrm>
              <a:off x="1644" y="1729"/>
              <a:ext cx="1113" cy="865"/>
            </a:xfrm>
            <a:prstGeom prst="rect">
              <a:avLst/>
            </a:prstGeom>
            <a:solidFill>
              <a:schemeClr val="accent6">
                <a:lumMod val="20000"/>
                <a:lumOff val="80000"/>
              </a:schemeClr>
            </a:solidFill>
            <a:ln>
              <a:noFill/>
            </a:ln>
            <a:effectLst>
              <a:prstShdw prst="shdw17" dist="17961" dir="2700000">
                <a:srgbClr val="004D4D"/>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Teaching &amp;</a:t>
              </a:r>
            </a:p>
            <a:p>
              <a:pPr algn="ctr" eaLnBrk="1" hangingPunct="1"/>
              <a:r>
                <a:rPr lang="en-US" b="1"/>
                <a:t>Learning</a:t>
              </a:r>
            </a:p>
          </p:txBody>
        </p:sp>
        <p:sp>
          <p:nvSpPr>
            <p:cNvPr id="26" name="Text Box 10"/>
            <p:cNvSpPr txBox="1">
              <a:spLocks noChangeArrowheads="1"/>
            </p:cNvSpPr>
            <p:nvPr/>
          </p:nvSpPr>
          <p:spPr bwMode="auto">
            <a:xfrm>
              <a:off x="1741" y="1317"/>
              <a:ext cx="871"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b="1" dirty="0"/>
                <a:t>Process</a:t>
              </a:r>
            </a:p>
          </p:txBody>
        </p:sp>
        <p:sp>
          <p:nvSpPr>
            <p:cNvPr id="27" name="AutoShape 18"/>
            <p:cNvSpPr>
              <a:spLocks noChangeArrowheads="1"/>
            </p:cNvSpPr>
            <p:nvPr/>
          </p:nvSpPr>
          <p:spPr bwMode="auto">
            <a:xfrm>
              <a:off x="1257" y="1404"/>
              <a:ext cx="484" cy="108"/>
            </a:xfrm>
            <a:prstGeom prst="rightArrow">
              <a:avLst>
                <a:gd name="adj1" fmla="val 50000"/>
                <a:gd name="adj2" fmla="val 11203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grpSp>
      <p:grpSp>
        <p:nvGrpSpPr>
          <p:cNvPr id="28" name="Group 27"/>
          <p:cNvGrpSpPr>
            <a:grpSpLocks/>
          </p:cNvGrpSpPr>
          <p:nvPr/>
        </p:nvGrpSpPr>
        <p:grpSpPr bwMode="auto">
          <a:xfrm>
            <a:off x="6227811" y="1619495"/>
            <a:ext cx="2305050" cy="2241550"/>
            <a:chOff x="2709" y="1182"/>
            <a:chExt cx="1452" cy="1412"/>
          </a:xfrm>
        </p:grpSpPr>
        <p:sp>
          <p:nvSpPr>
            <p:cNvPr id="29" name="Rectangle 7"/>
            <p:cNvSpPr>
              <a:spLocks noChangeArrowheads="1"/>
            </p:cNvSpPr>
            <p:nvPr/>
          </p:nvSpPr>
          <p:spPr bwMode="auto">
            <a:xfrm>
              <a:off x="3048" y="1729"/>
              <a:ext cx="1113" cy="865"/>
            </a:xfrm>
            <a:prstGeom prst="rect">
              <a:avLst/>
            </a:prstGeom>
            <a:solidFill>
              <a:schemeClr val="accent3">
                <a:lumMod val="20000"/>
                <a:lumOff val="80000"/>
              </a:schemeClr>
            </a:solidFill>
            <a:ln w="9525">
              <a:noFill/>
              <a:miter lim="800000"/>
              <a:headEnd/>
              <a:tailEnd/>
            </a:ln>
            <a:effectLst>
              <a:prstShdw prst="shdw17" dist="17961" dir="2700000">
                <a:schemeClr val="tx1">
                  <a:gamma/>
                  <a:shade val="60000"/>
                  <a:invGamma/>
                </a:schemeClr>
              </a:prstShdw>
            </a:effectLst>
          </p:spPr>
          <p:txBody>
            <a:bodyPr wrap="none" anchor="ctr"/>
            <a:lstStyle/>
            <a:p>
              <a:pPr algn="ctr">
                <a:defRPr/>
              </a:pPr>
              <a:r>
                <a:rPr lang="en-US" b="1" dirty="0">
                  <a:latin typeface="Arial" charset="0"/>
                  <a:cs typeface="Arial" charset="0"/>
                </a:rPr>
                <a:t>Students at</a:t>
              </a:r>
            </a:p>
            <a:p>
              <a:pPr algn="ctr">
                <a:defRPr/>
              </a:pPr>
              <a:r>
                <a:rPr lang="en-US" b="1" dirty="0">
                  <a:latin typeface="Arial" charset="0"/>
                  <a:cs typeface="Arial" charset="0"/>
                </a:rPr>
                <a:t>Graduation</a:t>
              </a:r>
            </a:p>
          </p:txBody>
        </p:sp>
        <p:sp>
          <p:nvSpPr>
            <p:cNvPr id="30" name="Text Box 11"/>
            <p:cNvSpPr txBox="1">
              <a:spLocks noChangeArrowheads="1"/>
            </p:cNvSpPr>
            <p:nvPr/>
          </p:nvSpPr>
          <p:spPr bwMode="auto">
            <a:xfrm>
              <a:off x="3170" y="1182"/>
              <a:ext cx="919"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b="1" dirty="0">
                  <a:solidFill>
                    <a:srgbClr val="0000CC"/>
                  </a:solidFill>
                </a:rPr>
                <a:t>Program &amp; </a:t>
              </a:r>
              <a:r>
                <a:rPr lang="en-US" b="1" dirty="0" smtClean="0">
                  <a:solidFill>
                    <a:srgbClr val="0000CC"/>
                  </a:solidFill>
                </a:rPr>
                <a:t>Course </a:t>
              </a:r>
              <a:r>
                <a:rPr lang="en-US" b="1" dirty="0">
                  <a:solidFill>
                    <a:srgbClr val="0000CC"/>
                  </a:solidFill>
                </a:rPr>
                <a:t>Outcomes</a:t>
              </a:r>
            </a:p>
          </p:txBody>
        </p:sp>
        <p:sp>
          <p:nvSpPr>
            <p:cNvPr id="31" name="AutoShape 19"/>
            <p:cNvSpPr>
              <a:spLocks noChangeArrowheads="1"/>
            </p:cNvSpPr>
            <p:nvPr/>
          </p:nvSpPr>
          <p:spPr bwMode="auto">
            <a:xfrm>
              <a:off x="2709" y="1404"/>
              <a:ext cx="484" cy="108"/>
            </a:xfrm>
            <a:prstGeom prst="rightArrow">
              <a:avLst>
                <a:gd name="adj1" fmla="val 50000"/>
                <a:gd name="adj2" fmla="val 11203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grpSp>
      <p:grpSp>
        <p:nvGrpSpPr>
          <p:cNvPr id="32" name="Group 28"/>
          <p:cNvGrpSpPr>
            <a:grpSpLocks/>
          </p:cNvGrpSpPr>
          <p:nvPr/>
        </p:nvGrpSpPr>
        <p:grpSpPr bwMode="auto">
          <a:xfrm>
            <a:off x="8532863" y="1585451"/>
            <a:ext cx="2611438" cy="3038474"/>
            <a:chOff x="4064" y="1137"/>
            <a:chExt cx="1645" cy="1914"/>
          </a:xfrm>
        </p:grpSpPr>
        <p:sp>
          <p:nvSpPr>
            <p:cNvPr id="33" name="Rectangle 8"/>
            <p:cNvSpPr>
              <a:spLocks noChangeArrowheads="1"/>
            </p:cNvSpPr>
            <p:nvPr/>
          </p:nvSpPr>
          <p:spPr bwMode="auto">
            <a:xfrm>
              <a:off x="4451" y="1729"/>
              <a:ext cx="1255" cy="865"/>
            </a:xfrm>
            <a:prstGeom prst="rect">
              <a:avLst/>
            </a:prstGeom>
            <a:solidFill>
              <a:schemeClr val="tx2">
                <a:lumMod val="20000"/>
                <a:lumOff val="80000"/>
              </a:schemeClr>
            </a:solidFill>
            <a:ln w="9525">
              <a:noFill/>
              <a:miter lim="800000"/>
              <a:headEnd/>
              <a:tailEnd/>
            </a:ln>
            <a:effectLst>
              <a:prstShdw prst="shdw17" dist="17961" dir="2700000">
                <a:schemeClr val="tx1">
                  <a:gamma/>
                  <a:shade val="60000"/>
                  <a:invGamma/>
                </a:schemeClr>
              </a:prstShdw>
            </a:effectLst>
          </p:spPr>
          <p:txBody>
            <a:bodyPr wrap="none" anchor="ctr"/>
            <a:lstStyle/>
            <a:p>
              <a:pPr algn="ctr">
                <a:defRPr/>
              </a:pPr>
              <a:r>
                <a:rPr lang="en-US" b="1" dirty="0">
                  <a:latin typeface="Arial" charset="0"/>
                  <a:cs typeface="Arial" charset="0"/>
                </a:rPr>
                <a:t>Graduates</a:t>
              </a:r>
            </a:p>
            <a:p>
              <a:pPr algn="ctr">
                <a:defRPr/>
              </a:pPr>
              <a:r>
                <a:rPr lang="en-US" b="1" dirty="0">
                  <a:latin typeface="Arial" charset="0"/>
                  <a:cs typeface="Arial" charset="0"/>
                </a:rPr>
                <a:t>to Fulfill</a:t>
              </a:r>
            </a:p>
            <a:p>
              <a:pPr algn="ctr">
                <a:defRPr/>
              </a:pPr>
              <a:r>
                <a:rPr lang="en-US" b="1" dirty="0">
                  <a:latin typeface="Arial" charset="0"/>
                  <a:cs typeface="Arial" charset="0"/>
                </a:rPr>
                <a:t>Stakeholders’</a:t>
              </a:r>
            </a:p>
            <a:p>
              <a:pPr algn="ctr">
                <a:defRPr/>
              </a:pPr>
              <a:r>
                <a:rPr lang="en-US" b="1" dirty="0">
                  <a:latin typeface="Arial" charset="0"/>
                  <a:cs typeface="Arial" charset="0"/>
                </a:rPr>
                <a:t>Satisfaction</a:t>
              </a:r>
            </a:p>
          </p:txBody>
        </p:sp>
        <p:sp>
          <p:nvSpPr>
            <p:cNvPr id="37" name="Text Box 12"/>
            <p:cNvSpPr txBox="1">
              <a:spLocks noChangeArrowheads="1"/>
            </p:cNvSpPr>
            <p:nvPr/>
          </p:nvSpPr>
          <p:spPr bwMode="auto">
            <a:xfrm>
              <a:off x="4443" y="1137"/>
              <a:ext cx="118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b="1">
                  <a:solidFill>
                    <a:srgbClr val="0000CC"/>
                  </a:solidFill>
                </a:rPr>
                <a:t>Program Education Outcomes</a:t>
              </a:r>
            </a:p>
          </p:txBody>
        </p:sp>
        <p:sp>
          <p:nvSpPr>
            <p:cNvPr id="38" name="Text Box 13"/>
            <p:cNvSpPr txBox="1">
              <a:spLocks noChangeArrowheads="1"/>
            </p:cNvSpPr>
            <p:nvPr/>
          </p:nvSpPr>
          <p:spPr bwMode="auto">
            <a:xfrm>
              <a:off x="4451" y="2838"/>
              <a:ext cx="1258" cy="213"/>
            </a:xfrm>
            <a:prstGeom prst="rect">
              <a:avLst/>
            </a:prstGeom>
            <a:solidFill>
              <a:schemeClr val="accent1">
                <a:lumMod val="20000"/>
                <a:lumOff val="80000"/>
              </a:schemeClr>
            </a:solidFill>
            <a:ln w="9525">
              <a:noFill/>
              <a:prstDash val="dash"/>
              <a:miter lim="800000"/>
              <a:headEnd/>
              <a:tailEnd/>
            </a:ln>
            <a:effectLst>
              <a:prstShdw prst="shdw17" dist="17961" dir="2700000">
                <a:schemeClr val="tx1">
                  <a:gamma/>
                  <a:shade val="60000"/>
                  <a:invGamma/>
                </a:schemeClr>
              </a:prstShdw>
            </a:effectLst>
          </p:spPr>
          <p:txBody>
            <a:bodyPr>
              <a:spAutoFit/>
            </a:bodyPr>
            <a:lstStyle/>
            <a:p>
              <a:pPr algn="ctr">
                <a:defRPr/>
              </a:pPr>
              <a:r>
                <a:rPr lang="en-US" sz="1600" b="1" dirty="0" smtClean="0">
                  <a:latin typeface="Arial" charset="0"/>
                  <a:cs typeface="Arial" charset="0"/>
                </a:rPr>
                <a:t>Stakeholders</a:t>
              </a:r>
              <a:endParaRPr lang="en-US" sz="1600" b="1" dirty="0">
                <a:latin typeface="Arial" charset="0"/>
                <a:cs typeface="Arial" charset="0"/>
              </a:endParaRPr>
            </a:p>
          </p:txBody>
        </p:sp>
        <p:sp>
          <p:nvSpPr>
            <p:cNvPr id="39" name="AutoShape 20"/>
            <p:cNvSpPr>
              <a:spLocks noChangeArrowheads="1"/>
            </p:cNvSpPr>
            <p:nvPr/>
          </p:nvSpPr>
          <p:spPr bwMode="auto">
            <a:xfrm>
              <a:off x="4064" y="1404"/>
              <a:ext cx="484" cy="108"/>
            </a:xfrm>
            <a:prstGeom prst="rightArrow">
              <a:avLst>
                <a:gd name="adj1" fmla="val 50000"/>
                <a:gd name="adj2" fmla="val 11203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grpSp>
      <p:sp>
        <p:nvSpPr>
          <p:cNvPr id="40" name="Rectangle 31"/>
          <p:cNvSpPr txBox="1">
            <a:spLocks noChangeArrowheads="1"/>
          </p:cNvSpPr>
          <p:nvPr/>
        </p:nvSpPr>
        <p:spPr>
          <a:xfrm>
            <a:off x="2256680" y="1013353"/>
            <a:ext cx="8710612" cy="54927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C00000"/>
                </a:solidFill>
              </a:rPr>
              <a:t>OBE Measuring Process</a:t>
            </a:r>
            <a:endParaRPr lang="en-GB" b="1" dirty="0" smtClean="0">
              <a:solidFill>
                <a:srgbClr val="C00000"/>
              </a:solidFill>
            </a:endParaRPr>
          </a:p>
        </p:txBody>
      </p:sp>
      <p:sp>
        <p:nvSpPr>
          <p:cNvPr id="41" name="TextBox 40"/>
          <p:cNvSpPr txBox="1"/>
          <p:nvPr/>
        </p:nvSpPr>
        <p:spPr bwMode="auto">
          <a:xfrm>
            <a:off x="2371776" y="4112216"/>
            <a:ext cx="6406464" cy="2032003"/>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Assessment </a:t>
            </a:r>
            <a:r>
              <a:rPr lang="en-US" dirty="0">
                <a:latin typeface="Calibri" panose="020F0502020204030204" pitchFamily="34" charset="0"/>
                <a:cs typeface="Calibri" panose="020F0502020204030204" pitchFamily="34" charset="0"/>
              </a:rPr>
              <a:t>by exam, test and assignments. </a:t>
            </a:r>
          </a:p>
          <a:p>
            <a:pPr marL="285750"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Assessment </a:t>
            </a:r>
            <a:r>
              <a:rPr lang="en-US" dirty="0">
                <a:latin typeface="Calibri" panose="020F0502020204030204" pitchFamily="34" charset="0"/>
                <a:cs typeface="Calibri" panose="020F0502020204030204" pitchFamily="34" charset="0"/>
              </a:rPr>
              <a:t>of teaching staff, lecture material &amp; </a:t>
            </a:r>
            <a:r>
              <a:rPr lang="en-US" dirty="0" smtClean="0">
                <a:latin typeface="Calibri" panose="020F0502020204030204" pitchFamily="34" charset="0"/>
                <a:cs typeface="Calibri" panose="020F0502020204030204" pitchFamily="34" charset="0"/>
              </a:rPr>
              <a:t>flow, results </a:t>
            </a:r>
            <a:r>
              <a:rPr lang="en-US" dirty="0">
                <a:latin typeface="Calibri" panose="020F0502020204030204" pitchFamily="34" charset="0"/>
                <a:cs typeface="Calibri" panose="020F0502020204030204" pitchFamily="34" charset="0"/>
              </a:rPr>
              <a:t>and student ‘capabilities’ (Short &amp; long-term outcomes), lab interview, exit survey etc.</a:t>
            </a:r>
          </a:p>
          <a:p>
            <a:pPr marL="285750"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More </a:t>
            </a:r>
            <a:r>
              <a:rPr lang="en-US" dirty="0">
                <a:latin typeface="Calibri" panose="020F0502020204030204" pitchFamily="34" charset="0"/>
                <a:cs typeface="Calibri" panose="020F0502020204030204" pitchFamily="34" charset="0"/>
              </a:rPr>
              <a:t>‘thinking’ projects, with analysis.</a:t>
            </a:r>
          </a:p>
          <a:p>
            <a:pPr marL="285750"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Feedback </a:t>
            </a:r>
            <a:r>
              <a:rPr lang="en-US" dirty="0">
                <a:latin typeface="Calibri" panose="020F0502020204030204" pitchFamily="34" charset="0"/>
                <a:cs typeface="Calibri" panose="020F0502020204030204" pitchFamily="34" charset="0"/>
              </a:rPr>
              <a:t>from industry, alumni and other stakeholders.</a:t>
            </a:r>
          </a:p>
          <a:p>
            <a:pPr marL="285750"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Clear </a:t>
            </a:r>
            <a:r>
              <a:rPr lang="en-US" dirty="0">
                <a:latin typeface="Calibri" panose="020F0502020204030204" pitchFamily="34" charset="0"/>
                <a:cs typeface="Calibri" panose="020F0502020204030204" pitchFamily="34" charset="0"/>
              </a:rPr>
              <a:t>continuous improvement step.</a:t>
            </a:r>
            <a:endParaRPr lang="en-MY" dirty="0">
              <a:latin typeface="Calibri" panose="020F0502020204030204" pitchFamily="34" charset="0"/>
              <a:cs typeface="Calibri" panose="020F0502020204030204" pitchFamily="34" charset="0"/>
            </a:endParaRPr>
          </a:p>
        </p:txBody>
      </p:sp>
      <p:sp>
        <p:nvSpPr>
          <p:cNvPr id="42" name="Right Arrow 41"/>
          <p:cNvSpPr/>
          <p:nvPr/>
        </p:nvSpPr>
        <p:spPr>
          <a:xfrm>
            <a:off x="4076748" y="3019669"/>
            <a:ext cx="46037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ight Arrow 42"/>
          <p:cNvSpPr/>
          <p:nvPr/>
        </p:nvSpPr>
        <p:spPr>
          <a:xfrm>
            <a:off x="6304012" y="3061308"/>
            <a:ext cx="461962" cy="200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ight Arrow 43"/>
          <p:cNvSpPr/>
          <p:nvPr/>
        </p:nvSpPr>
        <p:spPr>
          <a:xfrm>
            <a:off x="8532862" y="3019669"/>
            <a:ext cx="565587" cy="214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Up Arrow 44"/>
          <p:cNvSpPr/>
          <p:nvPr/>
        </p:nvSpPr>
        <p:spPr>
          <a:xfrm>
            <a:off x="10081333" y="3914312"/>
            <a:ext cx="202150" cy="356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47</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5711869" y="985981"/>
            <a:ext cx="2713050" cy="523220"/>
          </a:xfrm>
          <a:prstGeom prst="rect">
            <a:avLst/>
          </a:prstGeom>
          <a:noFill/>
        </p:spPr>
        <p:txBody>
          <a:bodyPr wrap="none" rtlCol="0">
            <a:spAutoFit/>
          </a:bodyPr>
          <a:lstStyle/>
          <a:p>
            <a:r>
              <a:rPr lang="en-US" sz="2800" b="1" dirty="0" smtClean="0">
                <a:solidFill>
                  <a:srgbClr val="C00000"/>
                </a:solidFill>
              </a:rPr>
              <a:t>Approach of OBE</a:t>
            </a:r>
            <a:endParaRPr lang="en-IN" sz="2800" b="1" dirty="0">
              <a:solidFill>
                <a:srgbClr val="C00000"/>
              </a:solidFill>
            </a:endParaRPr>
          </a:p>
        </p:txBody>
      </p:sp>
      <p:sp>
        <p:nvSpPr>
          <p:cNvPr id="7" name="Rounded Rectangle 6"/>
          <p:cNvSpPr/>
          <p:nvPr/>
        </p:nvSpPr>
        <p:spPr>
          <a:xfrm>
            <a:off x="5369903" y="1735853"/>
            <a:ext cx="2882248" cy="1237957"/>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Identifying Desired Outcomes</a:t>
            </a:r>
            <a:endParaRPr lang="en-IN" sz="2400" b="1" dirty="0">
              <a:solidFill>
                <a:schemeClr val="tx1"/>
              </a:solidFill>
            </a:endParaRPr>
          </a:p>
        </p:txBody>
      </p:sp>
      <p:sp>
        <p:nvSpPr>
          <p:cNvPr id="8" name="Rounded Rectangle 7"/>
          <p:cNvSpPr/>
          <p:nvPr/>
        </p:nvSpPr>
        <p:spPr>
          <a:xfrm>
            <a:off x="1991311" y="3836020"/>
            <a:ext cx="4071863" cy="123795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Determining assessment measures for the achievements of Outcomes</a:t>
            </a:r>
            <a:endParaRPr lang="en-IN" sz="2400" b="1" dirty="0">
              <a:solidFill>
                <a:schemeClr val="tx1"/>
              </a:solidFill>
            </a:endParaRPr>
          </a:p>
        </p:txBody>
      </p:sp>
      <p:sp>
        <p:nvSpPr>
          <p:cNvPr id="9" name="Rounded Rectangle 8"/>
          <p:cNvSpPr/>
          <p:nvPr/>
        </p:nvSpPr>
        <p:spPr>
          <a:xfrm>
            <a:off x="7214089" y="3836019"/>
            <a:ext cx="4071863" cy="1237957"/>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Deciding on strategies and methodologies to achieve those outcomes</a:t>
            </a:r>
            <a:endParaRPr lang="en-IN" sz="2400" b="1" dirty="0">
              <a:solidFill>
                <a:schemeClr val="tx1"/>
              </a:solidFill>
            </a:endParaRPr>
          </a:p>
        </p:txBody>
      </p:sp>
      <p:sp>
        <p:nvSpPr>
          <p:cNvPr id="13" name="Curved Left Arrow 12"/>
          <p:cNvSpPr/>
          <p:nvPr/>
        </p:nvSpPr>
        <p:spPr>
          <a:xfrm>
            <a:off x="8252151" y="2354831"/>
            <a:ext cx="1960994" cy="14811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Curved Right Arrow 14"/>
          <p:cNvSpPr/>
          <p:nvPr/>
        </p:nvSpPr>
        <p:spPr>
          <a:xfrm flipV="1">
            <a:off x="2915906" y="2354830"/>
            <a:ext cx="2453997" cy="14811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1"/>
              </a:solidFill>
            </a:endParaRPr>
          </a:p>
        </p:txBody>
      </p:sp>
      <p:sp>
        <p:nvSpPr>
          <p:cNvPr id="16" name="Left Arrow 15"/>
          <p:cNvSpPr/>
          <p:nvPr/>
        </p:nvSpPr>
        <p:spPr>
          <a:xfrm>
            <a:off x="6063174" y="4438419"/>
            <a:ext cx="1150915" cy="3867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48</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pic>
        <p:nvPicPr>
          <p:cNvPr id="6" name="Picture 9"/>
          <p:cNvPicPr>
            <a:picLocks/>
          </p:cNvPicPr>
          <p:nvPr/>
        </p:nvPicPr>
        <p:blipFill rotWithShape="1">
          <a:blip r:embed="rId2"/>
          <a:srcRect l="3336" r="12413"/>
          <a:stretch>
            <a:fillRect/>
          </a:stretch>
        </p:blipFill>
        <p:spPr bwMode="auto">
          <a:xfrm>
            <a:off x="4045098" y="1076747"/>
            <a:ext cx="5586296" cy="5088902"/>
          </a:xfrm>
          <a:prstGeom prst="rect">
            <a:avLst/>
          </a:prstGeom>
          <a:noFill/>
          <a:ln>
            <a:noFill/>
          </a:ln>
        </p:spPr>
      </p:pic>
      <p:sp>
        <p:nvSpPr>
          <p:cNvPr id="7" name="TextBox 6"/>
          <p:cNvSpPr txBox="1"/>
          <p:nvPr/>
        </p:nvSpPr>
        <p:spPr>
          <a:xfrm>
            <a:off x="1956460" y="1076747"/>
            <a:ext cx="2727221" cy="461665"/>
          </a:xfrm>
          <a:prstGeom prst="rect">
            <a:avLst/>
          </a:prstGeom>
          <a:noFill/>
        </p:spPr>
        <p:txBody>
          <a:bodyPr wrap="none" rtlCol="0">
            <a:spAutoFit/>
          </a:bodyPr>
          <a:lstStyle/>
          <a:p>
            <a:r>
              <a:rPr lang="en-US" sz="2400" b="1" dirty="0" smtClean="0">
                <a:solidFill>
                  <a:srgbClr val="C00000"/>
                </a:solidFill>
              </a:rPr>
              <a:t>Graduate Attributes</a:t>
            </a:r>
            <a:endParaRPr lang="en-IN" sz="2400" b="1" dirty="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49</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grpSp>
        <p:nvGrpSpPr>
          <p:cNvPr id="6" name="Group 5"/>
          <p:cNvGrpSpPr/>
          <p:nvPr/>
        </p:nvGrpSpPr>
        <p:grpSpPr>
          <a:xfrm>
            <a:off x="2239422" y="1064405"/>
            <a:ext cx="9002949" cy="5056767"/>
            <a:chOff x="2427702" y="1076747"/>
            <a:chExt cx="9002949" cy="5056767"/>
          </a:xfrm>
        </p:grpSpPr>
        <p:grpSp>
          <p:nvGrpSpPr>
            <p:cNvPr id="7" name="Group 9"/>
            <p:cNvGrpSpPr/>
            <p:nvPr/>
          </p:nvGrpSpPr>
          <p:grpSpPr>
            <a:xfrm>
              <a:off x="2771689" y="1076747"/>
              <a:ext cx="8658962" cy="4678998"/>
              <a:chOff x="1531622" y="1508765"/>
              <a:chExt cx="7860907" cy="3986161"/>
            </a:xfrm>
          </p:grpSpPr>
          <p:pic>
            <p:nvPicPr>
              <p:cNvPr id="9" name="Picture 8"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31622" y="1508765"/>
                <a:ext cx="7860907" cy="3986161"/>
              </a:xfrm>
              <a:prstGeom prst="rect">
                <a:avLst/>
              </a:prstGeom>
            </p:spPr>
          </p:pic>
          <p:sp>
            <p:nvSpPr>
              <p:cNvPr id="13" name="Text Box 2"/>
              <p:cNvSpPr txBox="1"/>
              <p:nvPr/>
            </p:nvSpPr>
            <p:spPr>
              <a:xfrm>
                <a:off x="5462076" y="3962400"/>
                <a:ext cx="1624524" cy="685801"/>
              </a:xfrm>
              <a:prstGeom prst="rect">
                <a:avLst/>
              </a:prstGeom>
              <a:solidFill>
                <a:srgbClr val="0099CC"/>
              </a:solidFill>
              <a:ln w="6350">
                <a:noFill/>
              </a:ln>
              <a:effectLst>
                <a:softEdge rad="12700"/>
              </a:effectLst>
              <a:scene3d>
                <a:camera prst="orthographicFront">
                  <a:rot lat="0" lon="0" rev="0"/>
                </a:camera>
                <a:lightRig rig="contrasting" dir="t">
                  <a:rot lat="0" lon="0" rev="7800000"/>
                </a:lightRig>
              </a:scene3d>
              <a:sp3d>
                <a:bevelT w="139700" h="1397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800" b="1" dirty="0" smtClean="0">
                    <a:solidFill>
                      <a:srgbClr val="FFFF00"/>
                    </a:solidFill>
                    <a:effectLst/>
                    <a:latin typeface="Times New Roman"/>
                    <a:ea typeface="Calibri"/>
                    <a:cs typeface="Times New Roman"/>
                  </a:rPr>
                  <a:t>(Learning </a:t>
                </a:r>
                <a:r>
                  <a:rPr lang="en-US" sz="1800" b="1" dirty="0">
                    <a:solidFill>
                      <a:srgbClr val="FFFF00"/>
                    </a:solidFill>
                    <a:effectLst/>
                    <a:latin typeface="Times New Roman"/>
                    <a:ea typeface="Calibri"/>
                    <a:cs typeface="Times New Roman"/>
                  </a:rPr>
                  <a:t>&amp; </a:t>
                </a:r>
                <a:r>
                  <a:rPr lang="en-US" sz="1800" b="1" dirty="0" smtClean="0">
                    <a:solidFill>
                      <a:srgbClr val="FFFF00"/>
                    </a:solidFill>
                    <a:effectLst/>
                    <a:latin typeface="Times New Roman"/>
                    <a:ea typeface="Calibri"/>
                    <a:cs typeface="Times New Roman"/>
                  </a:rPr>
                  <a:t>Teaching)</a:t>
                </a:r>
                <a:endParaRPr lang="en-US" sz="1200" dirty="0">
                  <a:solidFill>
                    <a:srgbClr val="FFFF00"/>
                  </a:solidFill>
                  <a:effectLst/>
                  <a:latin typeface="Times New Roman"/>
                  <a:ea typeface="Calibri"/>
                  <a:cs typeface="Times New Roman"/>
                </a:endParaRPr>
              </a:p>
            </p:txBody>
          </p:sp>
          <p:sp>
            <p:nvSpPr>
              <p:cNvPr id="15" name="Text Box 2"/>
              <p:cNvSpPr txBox="1"/>
              <p:nvPr/>
            </p:nvSpPr>
            <p:spPr>
              <a:xfrm>
                <a:off x="3810000" y="3048000"/>
                <a:ext cx="1568254" cy="428919"/>
              </a:xfrm>
              <a:prstGeom prst="rect">
                <a:avLst/>
              </a:prstGeom>
              <a:solidFill>
                <a:srgbClr val="0099CC"/>
              </a:solidFill>
              <a:ln w="6350">
                <a:noFill/>
              </a:ln>
              <a:effectLst>
                <a:softEdge rad="12700"/>
              </a:effectLst>
              <a:scene3d>
                <a:camera prst="orthographicFront">
                  <a:rot lat="0" lon="0" rev="0"/>
                </a:camera>
                <a:lightRig rig="contrasting" dir="t">
                  <a:rot lat="0" lon="0" rev="7800000"/>
                </a:lightRig>
              </a:scene3d>
              <a:sp3d>
                <a:bevelT w="139700" h="1397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FFFF00"/>
                    </a:solidFill>
                    <a:latin typeface="Times New Roman"/>
                    <a:ea typeface="Calibri"/>
                    <a:cs typeface="Times New Roman"/>
                  </a:rPr>
                  <a:t>(</a:t>
                </a:r>
                <a:r>
                  <a:rPr lang="en-US" sz="1800" b="1" dirty="0" smtClean="0">
                    <a:solidFill>
                      <a:srgbClr val="FFFF00"/>
                    </a:solidFill>
                    <a:effectLst/>
                    <a:latin typeface="Times New Roman"/>
                    <a:ea typeface="Calibri"/>
                    <a:cs typeface="Times New Roman"/>
                  </a:rPr>
                  <a:t>Curriculum)</a:t>
                </a:r>
                <a:endParaRPr lang="en-US" sz="1200" dirty="0">
                  <a:effectLst/>
                  <a:latin typeface="Times New Roman"/>
                  <a:ea typeface="Calibri"/>
                  <a:cs typeface="Times New Roman"/>
                </a:endParaRPr>
              </a:p>
            </p:txBody>
          </p:sp>
          <p:sp>
            <p:nvSpPr>
              <p:cNvPr id="16" name="Text Box 2"/>
              <p:cNvSpPr txBox="1"/>
              <p:nvPr/>
            </p:nvSpPr>
            <p:spPr>
              <a:xfrm>
                <a:off x="2384706" y="2285837"/>
                <a:ext cx="1447800" cy="381163"/>
              </a:xfrm>
              <a:prstGeom prst="rect">
                <a:avLst/>
              </a:prstGeom>
              <a:solidFill>
                <a:srgbClr val="0099CC"/>
              </a:solidFill>
              <a:ln w="6350">
                <a:noFill/>
              </a:ln>
              <a:effectLst>
                <a:softEdge rad="12700"/>
              </a:effectLst>
              <a:scene3d>
                <a:camera prst="orthographicFront">
                  <a:rot lat="0" lon="0" rev="0"/>
                </a:camera>
                <a:lightRig rig="contrasting" dir="t">
                  <a:rot lat="0" lon="0" rev="7800000"/>
                </a:lightRig>
              </a:scene3d>
              <a:sp3d>
                <a:bevelT w="139700" h="1397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800" b="1" dirty="0" smtClean="0">
                    <a:solidFill>
                      <a:srgbClr val="FFFF00"/>
                    </a:solidFill>
                    <a:effectLst/>
                    <a:latin typeface="Times New Roman"/>
                    <a:ea typeface="Calibri"/>
                    <a:cs typeface="Times New Roman"/>
                  </a:rPr>
                  <a:t>(Education)</a:t>
                </a:r>
                <a:endParaRPr lang="en-US" sz="1200" dirty="0">
                  <a:solidFill>
                    <a:srgbClr val="FFFF00"/>
                  </a:solidFill>
                  <a:effectLst/>
                  <a:latin typeface="Times New Roman"/>
                  <a:ea typeface="Calibri"/>
                  <a:cs typeface="Times New Roman"/>
                </a:endParaRPr>
              </a:p>
            </p:txBody>
          </p:sp>
          <p:sp>
            <p:nvSpPr>
              <p:cNvPr id="17" name="Text Box 2"/>
              <p:cNvSpPr txBox="1"/>
              <p:nvPr/>
            </p:nvSpPr>
            <p:spPr>
              <a:xfrm>
                <a:off x="7391400" y="4800600"/>
                <a:ext cx="1508760" cy="457199"/>
              </a:xfrm>
              <a:prstGeom prst="rect">
                <a:avLst/>
              </a:prstGeom>
              <a:solidFill>
                <a:srgbClr val="0099CC"/>
              </a:solidFill>
              <a:ln w="6350">
                <a:noFill/>
              </a:ln>
              <a:effectLst>
                <a:softEdge rad="12700"/>
              </a:effectLst>
              <a:scene3d>
                <a:camera prst="orthographicFront">
                  <a:rot lat="0" lon="0" rev="0"/>
                </a:camera>
                <a:lightRig rig="contrasting" dir="t">
                  <a:rot lat="0" lon="0" rev="7800000"/>
                </a:lightRig>
              </a:scene3d>
              <a:sp3d>
                <a:bevelT w="139700" h="1397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800" b="1" dirty="0" smtClean="0">
                    <a:solidFill>
                      <a:srgbClr val="FFFF00"/>
                    </a:solidFill>
                    <a:effectLst/>
                    <a:latin typeface="Times New Roman"/>
                    <a:ea typeface="Calibri"/>
                    <a:cs typeface="Times New Roman"/>
                  </a:rPr>
                  <a:t>(Assessment)</a:t>
                </a:r>
                <a:endParaRPr lang="en-US" sz="1200" dirty="0">
                  <a:effectLst/>
                  <a:latin typeface="Times New Roman"/>
                  <a:ea typeface="Calibri"/>
                  <a:cs typeface="Times New Roman"/>
                </a:endParaRPr>
              </a:p>
            </p:txBody>
          </p:sp>
        </p:grpSp>
        <p:sp>
          <p:nvSpPr>
            <p:cNvPr id="8" name="Rectangle 2"/>
            <p:cNvSpPr/>
            <p:nvPr/>
          </p:nvSpPr>
          <p:spPr>
            <a:xfrm>
              <a:off x="2427702" y="5275385"/>
              <a:ext cx="1173627" cy="858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110840" y="1385455"/>
            <a:ext cx="1246909" cy="7342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HOD Profile</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55420" y="3380510"/>
            <a:ext cx="1330035"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Department achievements</a:t>
            </a:r>
            <a:endParaRPr lang="en-IN" sz="12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41566" y="2341418"/>
            <a:ext cx="1343890"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Department Profile</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69276" y="4447311"/>
            <a:ext cx="1330036" cy="77585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Faculty</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83127" y="5486402"/>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Students</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11" name="Rectangle 13"/>
          <p:cNvSpPr/>
          <p:nvPr/>
        </p:nvSpPr>
        <p:spPr>
          <a:xfrm>
            <a:off x="1723171" y="21862"/>
            <a:ext cx="93423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IN" sz="4000" i="0" u="none" strike="noStrike" kern="1200" normalizeH="0" baseline="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Faculty Level</a:t>
            </a:r>
            <a:r>
              <a:rPr kumimoji="0" lang="en-IN" sz="4000" i="0" u="none" strike="noStrike" kern="1200" normalizeH="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 A</a:t>
            </a:r>
            <a:r>
              <a:rPr kumimoji="0" lang="en-IN" sz="4000" i="0" u="none" strike="noStrike" kern="1200" normalizeH="0" baseline="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chievements</a:t>
            </a:r>
            <a:endParaRPr kumimoji="0" lang="en-IN" sz="4000" i="0" u="none" strike="noStrike" kern="1200" normalizeH="0" baseline="0" noProof="0" dirty="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endParaRPr>
          </a:p>
        </p:txBody>
      </p:sp>
      <p:sp>
        <p:nvSpPr>
          <p:cNvPr id="12" name="Rectangle 11"/>
          <p:cNvSpPr/>
          <p:nvPr/>
        </p:nvSpPr>
        <p:spPr>
          <a:xfrm>
            <a:off x="2017376" y="785093"/>
            <a:ext cx="8989292" cy="6740307"/>
          </a:xfrm>
          <a:prstGeom prst="rect">
            <a:avLst/>
          </a:prstGeom>
        </p:spPr>
        <p:txBody>
          <a:bodyPr wrap="square">
            <a:spAutoFit/>
          </a:bodyPr>
          <a:lstStyle/>
          <a:p>
            <a:pPr marL="287338" lvl="0" indent="-287338">
              <a:buFont typeface="Arial" pitchFamily="34" charset="0"/>
              <a:buChar char="•"/>
            </a:pPr>
            <a:r>
              <a:rPr lang="en-US" dirty="0" smtClean="0">
                <a:solidFill>
                  <a:srgbClr val="00B050"/>
                </a:solidFill>
                <a:latin typeface="Times New Roman" pitchFamily="18" charset="0"/>
                <a:cs typeface="Times New Roman" pitchFamily="18" charset="0"/>
              </a:rPr>
              <a:t>Dr. B K Narendra</a:t>
            </a:r>
            <a:r>
              <a:rPr lang="en-US" dirty="0" smtClean="0">
                <a:solidFill>
                  <a:prstClr val="black"/>
                </a:solidFill>
                <a:latin typeface="Times New Roman" pitchFamily="18" charset="0"/>
                <a:cs typeface="Times New Roman" pitchFamily="18" charset="0"/>
              </a:rPr>
              <a:t> : </a:t>
            </a:r>
          </a:p>
          <a:p>
            <a:pPr marL="685800" lvl="1" indent="-228600">
              <a:buFont typeface="Arial" pitchFamily="34" charset="0"/>
              <a:buChar char="•"/>
            </a:pPr>
            <a:r>
              <a:rPr lang="en-US" sz="1600" dirty="0" smtClean="0">
                <a:latin typeface="Times New Roman" pitchFamily="18" charset="0"/>
                <a:cs typeface="Times New Roman" pitchFamily="18" charset="0"/>
              </a:rPr>
              <a:t>Member of the Section managing committee ,ISTE , Karnataka 2020 to 2024.</a:t>
            </a:r>
          </a:p>
          <a:p>
            <a:pPr marL="685800" lvl="1" indent="-228600">
              <a:buFont typeface="Arial" pitchFamily="34" charset="0"/>
              <a:buChar char="•"/>
            </a:pPr>
            <a:r>
              <a:rPr lang="en-US" sz="1600" dirty="0" smtClean="0">
                <a:latin typeface="Times New Roman" pitchFamily="18" charset="0"/>
                <a:cs typeface="Times New Roman" pitchFamily="18" charset="0"/>
              </a:rPr>
              <a:t>IEAE Reviewer and Subject Expert for the selection of Professor/ Associate Professor.</a:t>
            </a:r>
          </a:p>
          <a:p>
            <a:pPr marL="685800" lvl="1" indent="-228600">
              <a:buFont typeface="Arial" pitchFamily="34" charset="0"/>
              <a:buChar char="•"/>
            </a:pPr>
            <a:r>
              <a:rPr lang="en-IN" sz="1600" dirty="0" smtClean="0">
                <a:ln w="0"/>
                <a:latin typeface="Times New Roman" pitchFamily="18" charset="0"/>
                <a:cs typeface="Times New Roman" pitchFamily="18" charset="0"/>
              </a:rPr>
              <a:t>Awarded with </a:t>
            </a:r>
            <a:r>
              <a:rPr lang="en-US" sz="1600" dirty="0" smtClean="0">
                <a:latin typeface="Times New Roman" pitchFamily="18" charset="0"/>
                <a:cs typeface="Times New Roman" pitchFamily="18" charset="0"/>
              </a:rPr>
              <a:t>Principal of the year 2018 by IEAE </a:t>
            </a:r>
          </a:p>
          <a:p>
            <a:pPr marL="685800" lvl="1" indent="-228600">
              <a:buFont typeface="Arial" pitchFamily="34" charset="0"/>
              <a:buChar char="•"/>
            </a:pPr>
            <a:r>
              <a:rPr lang="en-IN" sz="1600" dirty="0" smtClean="0">
                <a:ln w="0"/>
                <a:latin typeface="Times New Roman" pitchFamily="18" charset="0"/>
                <a:cs typeface="Times New Roman" pitchFamily="18" charset="0"/>
              </a:rPr>
              <a:t>Honoured for Excellence in the Field of Teaching, Research and Publications -2018</a:t>
            </a:r>
            <a:endParaRPr lang="en-US" sz="1600" dirty="0" smtClean="0">
              <a:latin typeface="Times New Roman" pitchFamily="18" charset="0"/>
              <a:cs typeface="Times New Roman" pitchFamily="18" charset="0"/>
            </a:endParaRPr>
          </a:p>
          <a:p>
            <a:pPr marL="685800" lvl="1" indent="-228600">
              <a:buFont typeface="Arial" pitchFamily="34" charset="0"/>
              <a:buChar char="•"/>
            </a:pPr>
            <a:r>
              <a:rPr lang="en-US" sz="1600" dirty="0" smtClean="0">
                <a:latin typeface="Times New Roman" pitchFamily="18" charset="0"/>
                <a:cs typeface="Times New Roman" pitchFamily="18" charset="0"/>
              </a:rPr>
              <a:t>LIC committee member for the academic year 2016-17 at VTU.</a:t>
            </a:r>
          </a:p>
          <a:p>
            <a:pPr marL="685800" lvl="1" indent="-228600">
              <a:buFont typeface="Arial" pitchFamily="34" charset="0"/>
              <a:buChar char="•"/>
            </a:pPr>
            <a:r>
              <a:rPr lang="en-US" sz="1600" dirty="0" smtClean="0">
                <a:latin typeface="Times New Roman" pitchFamily="18" charset="0"/>
                <a:cs typeface="Times New Roman" pitchFamily="18" charset="0"/>
              </a:rPr>
              <a:t>Served as President, Rotary club B G Nagara 2017-18</a:t>
            </a:r>
          </a:p>
          <a:p>
            <a:pPr marL="685800" lvl="1" indent="-228600">
              <a:buFont typeface="Arial" pitchFamily="34" charset="0"/>
              <a:buChar char="•"/>
            </a:pPr>
            <a:r>
              <a:rPr lang="en-US" sz="1600" dirty="0" smtClean="0">
                <a:latin typeface="Times New Roman" pitchFamily="18" charset="0"/>
                <a:cs typeface="Times New Roman" pitchFamily="18" charset="0"/>
              </a:rPr>
              <a:t>Appreciation for outstanding contribution in educational and research domain</a:t>
            </a:r>
          </a:p>
          <a:p>
            <a:pPr marL="228600" lvl="0" indent="-228600">
              <a:buFont typeface="Arial" pitchFamily="34" charset="0"/>
              <a:buChar char="•"/>
            </a:pPr>
            <a:r>
              <a:rPr lang="en-US" dirty="0" smtClean="0">
                <a:solidFill>
                  <a:schemeClr val="accent6">
                    <a:lumMod val="75000"/>
                  </a:schemeClr>
                </a:solidFill>
                <a:latin typeface="Times New Roman" pitchFamily="18" charset="0"/>
                <a:cs typeface="Times New Roman" pitchFamily="18" charset="0"/>
              </a:rPr>
              <a:t>Dr. T Mahadevaiah </a:t>
            </a:r>
            <a:r>
              <a:rPr lang="en-US" dirty="0" smtClean="0">
                <a:solidFill>
                  <a:prstClr val="black"/>
                </a:solidFill>
                <a:latin typeface="Times New Roman" pitchFamily="18" charset="0"/>
                <a:cs typeface="Times New Roman" pitchFamily="18" charset="0"/>
              </a:rPr>
              <a:t>: </a:t>
            </a:r>
          </a:p>
          <a:p>
            <a:pPr marL="685800" lvl="1" indent="-228600">
              <a:buFont typeface="Arial" pitchFamily="34" charset="0"/>
              <a:buChar char="•"/>
            </a:pPr>
            <a:r>
              <a:rPr lang="en-US" sz="1600" dirty="0" smtClean="0">
                <a:latin typeface="Times New Roman" pitchFamily="18" charset="0"/>
                <a:cs typeface="Times New Roman" pitchFamily="18" charset="0"/>
              </a:rPr>
              <a:t>Served as President, Rotary club B G Nagara 2018-19 </a:t>
            </a:r>
          </a:p>
          <a:p>
            <a:pPr marL="685800" lvl="1" indent="-228600">
              <a:buFont typeface="Arial" pitchFamily="34" charset="0"/>
              <a:buChar char="•"/>
            </a:pPr>
            <a:r>
              <a:rPr lang="en-IN" sz="1600" dirty="0" smtClean="0">
                <a:ln w="0"/>
                <a:latin typeface="Times New Roman" pitchFamily="18" charset="0"/>
                <a:cs typeface="Times New Roman" pitchFamily="18" charset="0"/>
              </a:rPr>
              <a:t>BOE for Civil Board at VTU for the year 2016-17</a:t>
            </a:r>
          </a:p>
          <a:p>
            <a:pPr marL="685800" lvl="1" indent="-228600">
              <a:buFont typeface="Arial" pitchFamily="34" charset="0"/>
              <a:buChar char="•"/>
            </a:pPr>
            <a:r>
              <a:rPr lang="en-US" sz="1600" dirty="0" smtClean="0">
                <a:latin typeface="Times New Roman" pitchFamily="18" charset="0"/>
                <a:cs typeface="Times New Roman" pitchFamily="18" charset="0"/>
              </a:rPr>
              <a:t>Resource person for delivering Technical talks</a:t>
            </a:r>
          </a:p>
          <a:p>
            <a:pPr marL="228600" indent="-228600">
              <a:buFont typeface="Arial" pitchFamily="34" charset="0"/>
              <a:buChar char="•"/>
            </a:pPr>
            <a:r>
              <a:rPr lang="en-US" dirty="0" smtClean="0">
                <a:solidFill>
                  <a:srgbClr val="00B050"/>
                </a:solidFill>
                <a:latin typeface="Times New Roman" pitchFamily="18" charset="0"/>
                <a:cs typeface="Times New Roman" pitchFamily="18" charset="0"/>
              </a:rPr>
              <a:t>H J </a:t>
            </a:r>
            <a:r>
              <a:rPr lang="en-US" dirty="0" err="1" smtClean="0">
                <a:solidFill>
                  <a:srgbClr val="00B050"/>
                </a:solidFill>
                <a:latin typeface="Times New Roman" pitchFamily="18" charset="0"/>
                <a:cs typeface="Times New Roman" pitchFamily="18" charset="0"/>
              </a:rPr>
              <a:t>Puttabasavegowda</a:t>
            </a:r>
            <a:r>
              <a:rPr lang="en-US" dirty="0" smtClean="0">
                <a:solidFill>
                  <a:srgbClr val="00B050"/>
                </a:solidFill>
                <a:latin typeface="Times New Roman" pitchFamily="18" charset="0"/>
                <a:cs typeface="Times New Roman" pitchFamily="18" charset="0"/>
              </a:rPr>
              <a:t> : </a:t>
            </a:r>
          </a:p>
          <a:p>
            <a:pPr marL="685800" lvl="1" indent="-228600">
              <a:buFont typeface="Arial" pitchFamily="34" charset="0"/>
              <a:buChar char="•"/>
            </a:pPr>
            <a:r>
              <a:rPr lang="en-US" sz="1600" dirty="0" smtClean="0">
                <a:latin typeface="Times New Roman" pitchFamily="18" charset="0"/>
                <a:cs typeface="Times New Roman" pitchFamily="18" charset="0"/>
              </a:rPr>
              <a:t>Resource person for delivering Technical talks</a:t>
            </a:r>
          </a:p>
          <a:p>
            <a:pPr marL="228600" lvl="1" indent="-228600">
              <a:buFont typeface="Arial" pitchFamily="34" charset="0"/>
              <a:buChar char="•"/>
            </a:pPr>
            <a:r>
              <a:rPr lang="en-US" dirty="0" err="1" smtClean="0">
                <a:ln w="0"/>
                <a:solidFill>
                  <a:schemeClr val="accent6">
                    <a:lumMod val="75000"/>
                  </a:schemeClr>
                </a:solidFill>
                <a:latin typeface="Times New Roman" pitchFamily="18" charset="0"/>
                <a:cs typeface="Times New Roman" pitchFamily="18" charset="0"/>
              </a:rPr>
              <a:t>Manjula</a:t>
            </a:r>
            <a:r>
              <a:rPr lang="en-US" dirty="0" smtClean="0">
                <a:ln w="0"/>
                <a:solidFill>
                  <a:schemeClr val="accent6">
                    <a:lumMod val="75000"/>
                  </a:schemeClr>
                </a:solidFill>
                <a:latin typeface="Times New Roman" pitchFamily="18" charset="0"/>
                <a:cs typeface="Times New Roman" pitchFamily="18" charset="0"/>
              </a:rPr>
              <a:t> K :</a:t>
            </a:r>
          </a:p>
          <a:p>
            <a:pPr marL="685800" lvl="1" indent="-228600">
              <a:buFont typeface="Arial" pitchFamily="34" charset="0"/>
              <a:buChar char="•"/>
            </a:pPr>
            <a:r>
              <a:rPr lang="en-IN" sz="1600" dirty="0" smtClean="0">
                <a:ln w="0"/>
                <a:latin typeface="Times New Roman" pitchFamily="18" charset="0"/>
                <a:cs typeface="Times New Roman" pitchFamily="18" charset="0"/>
              </a:rPr>
              <a:t>Submitted book chapter AT WILEY - SP, USA</a:t>
            </a:r>
          </a:p>
          <a:p>
            <a:pPr marL="228600" lvl="0" indent="-228600">
              <a:buFont typeface="Arial" pitchFamily="34" charset="0"/>
              <a:buChar char="•"/>
            </a:pPr>
            <a:r>
              <a:rPr lang="en-IN" dirty="0" err="1" smtClean="0">
                <a:ln w="0"/>
                <a:solidFill>
                  <a:srgbClr val="00B050"/>
                </a:solidFill>
                <a:latin typeface="Times New Roman" pitchFamily="18" charset="0"/>
                <a:cs typeface="Times New Roman" pitchFamily="18" charset="0"/>
              </a:rPr>
              <a:t>Mahalingegowda</a:t>
            </a:r>
            <a:r>
              <a:rPr lang="en-IN" dirty="0" smtClean="0">
                <a:ln w="0"/>
                <a:solidFill>
                  <a:srgbClr val="00B050"/>
                </a:solidFill>
                <a:latin typeface="Times New Roman" pitchFamily="18" charset="0"/>
                <a:cs typeface="Times New Roman" pitchFamily="18" charset="0"/>
              </a:rPr>
              <a:t> H R : </a:t>
            </a:r>
          </a:p>
          <a:p>
            <a:pPr marL="685800" lvl="1" indent="-228600">
              <a:buFont typeface="Arial" pitchFamily="34" charset="0"/>
              <a:buChar char="•"/>
            </a:pPr>
            <a:r>
              <a:rPr lang="en-IN" sz="1600" dirty="0" smtClean="0">
                <a:ln w="0"/>
                <a:latin typeface="Times New Roman" pitchFamily="18" charset="0"/>
                <a:cs typeface="Times New Roman" pitchFamily="18" charset="0"/>
              </a:rPr>
              <a:t>Submitted book chapter at WILEY - SP, USA</a:t>
            </a:r>
          </a:p>
          <a:p>
            <a:pPr marL="685800" lvl="1" indent="-228600">
              <a:buFont typeface="Arial" pitchFamily="34" charset="0"/>
              <a:buChar char="•"/>
            </a:pPr>
            <a:r>
              <a:rPr lang="en-IN" sz="1600" dirty="0" smtClean="0">
                <a:ln w="0"/>
                <a:latin typeface="Times New Roman" pitchFamily="18" charset="0"/>
                <a:cs typeface="Times New Roman" pitchFamily="18" charset="0"/>
              </a:rPr>
              <a:t>Judge for FIESTA’19</a:t>
            </a:r>
          </a:p>
          <a:p>
            <a:pPr marL="228600" lvl="0" indent="-228600">
              <a:buFont typeface="Arial" pitchFamily="34" charset="0"/>
              <a:buChar char="•"/>
            </a:pPr>
            <a:r>
              <a:rPr lang="en-IN" dirty="0" err="1" smtClean="0">
                <a:ln w="0"/>
                <a:solidFill>
                  <a:schemeClr val="accent6">
                    <a:lumMod val="75000"/>
                  </a:schemeClr>
                </a:solidFill>
                <a:latin typeface="Times New Roman" pitchFamily="18" charset="0"/>
                <a:cs typeface="Times New Roman" pitchFamily="18" charset="0"/>
              </a:rPr>
              <a:t>Uma</a:t>
            </a:r>
            <a:r>
              <a:rPr lang="en-IN" dirty="0" smtClean="0">
                <a:ln w="0"/>
                <a:solidFill>
                  <a:schemeClr val="accent6">
                    <a:lumMod val="75000"/>
                  </a:schemeClr>
                </a:solidFill>
                <a:latin typeface="Times New Roman" pitchFamily="18" charset="0"/>
                <a:cs typeface="Times New Roman" pitchFamily="18" charset="0"/>
              </a:rPr>
              <a:t> A</a:t>
            </a:r>
            <a:r>
              <a:rPr lang="en-IN" dirty="0" smtClean="0">
                <a:ln w="0"/>
                <a:latin typeface="Times New Roman" pitchFamily="18" charset="0"/>
                <a:cs typeface="Times New Roman" pitchFamily="18" charset="0"/>
              </a:rPr>
              <a:t> : </a:t>
            </a:r>
          </a:p>
          <a:p>
            <a:pPr marL="685800" lvl="1" indent="-228600">
              <a:buFont typeface="Arial" pitchFamily="34" charset="0"/>
              <a:buChar char="•"/>
            </a:pPr>
            <a:r>
              <a:rPr lang="en-IN" sz="1600" dirty="0" smtClean="0">
                <a:ln w="0"/>
                <a:latin typeface="Times New Roman" pitchFamily="18" charset="0"/>
                <a:cs typeface="Times New Roman" pitchFamily="18" charset="0"/>
              </a:rPr>
              <a:t>Participated in NSS Special Camp</a:t>
            </a:r>
          </a:p>
          <a:p>
            <a:pPr marL="228600" lvl="0" indent="-228600">
              <a:buFont typeface="Arial" pitchFamily="34" charset="0"/>
              <a:buChar char="•"/>
            </a:pPr>
            <a:endParaRPr lang="en-IN" sz="1600" dirty="0" smtClean="0">
              <a:ln w="0"/>
              <a:effectLst>
                <a:outerShdw blurRad="38100" dist="19050" dir="2700000" algn="tl" rotWithShape="0">
                  <a:schemeClr val="dk1">
                    <a:alpha val="40000"/>
                  </a:schemeClr>
                </a:outerShdw>
              </a:effectLst>
              <a:latin typeface="Times New Roman" pitchFamily="18" charset="0"/>
              <a:cs typeface="Times New Roman" pitchFamily="18" charset="0"/>
            </a:endParaRPr>
          </a:p>
          <a:p>
            <a:pPr marL="228600" lvl="0" indent="-228600">
              <a:buFont typeface="Arial" pitchFamily="34" charset="0"/>
              <a:buChar char="•"/>
            </a:pPr>
            <a:endParaRPr lang="en-IN" dirty="0" smtClean="0">
              <a:ln w="0"/>
              <a:effectLst>
                <a:outerShdw blurRad="38100" dist="19050" dir="2700000" algn="tl" rotWithShape="0">
                  <a:schemeClr val="dk1">
                    <a:alpha val="40000"/>
                  </a:schemeClr>
                </a:outerShdw>
              </a:effectLst>
            </a:endParaRPr>
          </a:p>
          <a:p>
            <a:pPr marL="228600" lvl="0" indent="-228600">
              <a:buFont typeface="Arial" pitchFamily="34" charset="0"/>
              <a:buChar char="•"/>
            </a:pPr>
            <a:endParaRPr lang="en-US" dirty="0" smtClean="0">
              <a:solidFill>
                <a:srgbClr val="00B050"/>
              </a:solidFill>
              <a:latin typeface="Times New Roman" pitchFamily="18" charset="0"/>
              <a:cs typeface="Times New Roman" pitchFamily="18" charset="0"/>
            </a:endParaRPr>
          </a:p>
          <a:p>
            <a:pPr marL="228600" lvl="0" indent="-228600">
              <a:buFont typeface="Arial" pitchFamily="34" charset="0"/>
              <a:buChar char="•"/>
            </a:pPr>
            <a:endParaRPr lang="en-US" dirty="0" smtClean="0">
              <a:solidFill>
                <a:prstClr val="black"/>
              </a:solidFill>
              <a:latin typeface="Times New Roman" pitchFamily="18" charset="0"/>
              <a:cs typeface="Times New Roman" pitchFamily="18" charset="0"/>
            </a:endParaRPr>
          </a:p>
          <a:p>
            <a:pPr marL="228600" lvl="0" indent="-228600">
              <a:buFont typeface="Arial" pitchFamily="34" charset="0"/>
              <a:buChar char="•"/>
            </a:pPr>
            <a:endParaRPr lang="en-US" dirty="0" smtClean="0">
              <a:solidFill>
                <a:prstClr val="black"/>
              </a:solidFill>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fld id="{962D0680-ED87-4029-ACFE-042C944AB744}" type="datetime5">
              <a:rPr lang="en-US" smtClean="0"/>
              <a:pPr/>
              <a:t>20-Sep-21</a:t>
            </a:fld>
            <a:endParaRPr lang="en-US"/>
          </a:p>
        </p:txBody>
      </p:sp>
      <p:sp>
        <p:nvSpPr>
          <p:cNvPr id="14" name="Slide Number Placeholder 13"/>
          <p:cNvSpPr>
            <a:spLocks noGrp="1"/>
          </p:cNvSpPr>
          <p:nvPr>
            <p:ph type="sldNum" sz="quarter" idx="12"/>
          </p:nvPr>
        </p:nvSpPr>
        <p:spPr/>
        <p:txBody>
          <a:bodyPr/>
          <a:lstStyle/>
          <a:p>
            <a:fld id="{655D1332-1337-463C-A5CC-B07214B49452}" type="slidenum">
              <a:rPr lang="en-US" smtClean="0"/>
              <a:pPr/>
              <a:t>5</a:t>
            </a:fld>
            <a:endParaRPr lang="en-US"/>
          </a:p>
        </p:txBody>
      </p:sp>
      <p:sp>
        <p:nvSpPr>
          <p:cNvPr id="15" name="Footer Placeholder 14"/>
          <p:cNvSpPr>
            <a:spLocks noGrp="1"/>
          </p:cNvSpPr>
          <p:nvPr>
            <p:ph type="ftr" sz="quarter" idx="11"/>
          </p:nvPr>
        </p:nvSpPr>
        <p:spPr/>
        <p:txBody>
          <a:bodyPr/>
          <a:lstStyle/>
          <a:p>
            <a:r>
              <a:rPr lang="en-US" smtClean="0"/>
              <a:t>Department of Civil Engineering</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50</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5711869" y="985981"/>
            <a:ext cx="2578206" cy="523220"/>
          </a:xfrm>
          <a:prstGeom prst="rect">
            <a:avLst/>
          </a:prstGeom>
          <a:noFill/>
        </p:spPr>
        <p:txBody>
          <a:bodyPr wrap="none" rtlCol="0">
            <a:spAutoFit/>
          </a:bodyPr>
          <a:lstStyle/>
          <a:p>
            <a:r>
              <a:rPr lang="en-US" sz="2800" b="1" dirty="0" smtClean="0">
                <a:solidFill>
                  <a:srgbClr val="C00000"/>
                </a:solidFill>
              </a:rPr>
              <a:t>OBE Framework</a:t>
            </a:r>
            <a:endParaRPr lang="en-IN" sz="2800" b="1" dirty="0">
              <a:solidFill>
                <a:srgbClr val="C00000"/>
              </a:solidFill>
            </a:endParaRPr>
          </a:p>
        </p:txBody>
      </p:sp>
      <p:grpSp>
        <p:nvGrpSpPr>
          <p:cNvPr id="7" name="Group 6"/>
          <p:cNvGrpSpPr/>
          <p:nvPr/>
        </p:nvGrpSpPr>
        <p:grpSpPr>
          <a:xfrm>
            <a:off x="2616897" y="1509201"/>
            <a:ext cx="7467600" cy="4670213"/>
            <a:chOff x="2767208" y="1509201"/>
            <a:chExt cx="7467600" cy="4670213"/>
          </a:xfrm>
        </p:grpSpPr>
        <p:pic>
          <p:nvPicPr>
            <p:cNvPr id="8" name="Picture 7"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67208" y="1509201"/>
              <a:ext cx="7467600" cy="4670213"/>
            </a:xfrm>
            <a:prstGeom prst="rect">
              <a:avLst/>
            </a:prstGeom>
          </p:spPr>
        </p:pic>
        <p:sp>
          <p:nvSpPr>
            <p:cNvPr id="9" name="Rectangle 8"/>
            <p:cNvSpPr/>
            <p:nvPr/>
          </p:nvSpPr>
          <p:spPr>
            <a:xfrm>
              <a:off x="4346532" y="2129425"/>
              <a:ext cx="1365337" cy="5010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Vision/Mission</a:t>
              </a:r>
              <a:endParaRPr lang="en-IN" sz="1400" b="1" dirty="0">
                <a:solidFill>
                  <a:schemeClr val="tx1"/>
                </a:solidFil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51</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grpSp>
        <p:nvGrpSpPr>
          <p:cNvPr id="6" name="Group 5"/>
          <p:cNvGrpSpPr/>
          <p:nvPr/>
        </p:nvGrpSpPr>
        <p:grpSpPr>
          <a:xfrm>
            <a:off x="2655519" y="1134403"/>
            <a:ext cx="8630433" cy="4916771"/>
            <a:chOff x="3081825" y="1090134"/>
            <a:chExt cx="8307443" cy="4916771"/>
          </a:xfrm>
        </p:grpSpPr>
        <p:pic>
          <p:nvPicPr>
            <p:cNvPr id="7" name="Picture 2" descr="Bloom&amp;#39;s Taxonomy | Center for Teaching | Vanderbilt Universit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81825" y="1090134"/>
              <a:ext cx="8307443" cy="467773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4951828" y="5528603"/>
              <a:ext cx="3896750" cy="478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52</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1956460" y="1076747"/>
            <a:ext cx="2781852" cy="461665"/>
          </a:xfrm>
          <a:prstGeom prst="rect">
            <a:avLst/>
          </a:prstGeom>
          <a:noFill/>
        </p:spPr>
        <p:txBody>
          <a:bodyPr wrap="none" rtlCol="0">
            <a:spAutoFit/>
          </a:bodyPr>
          <a:lstStyle/>
          <a:p>
            <a:r>
              <a:rPr lang="en-US" sz="2400" b="1" dirty="0" smtClean="0">
                <a:solidFill>
                  <a:srgbClr val="C00000"/>
                </a:solidFill>
              </a:rPr>
              <a:t>Students Under OBE</a:t>
            </a:r>
            <a:endParaRPr lang="en-IN" sz="2400" b="1" dirty="0">
              <a:solidFill>
                <a:srgbClr val="C00000"/>
              </a:solidFill>
            </a:endParaRPr>
          </a:p>
        </p:txBody>
      </p:sp>
      <p:sp>
        <p:nvSpPr>
          <p:cNvPr id="7" name="TextBox 6"/>
          <p:cNvSpPr txBox="1"/>
          <p:nvPr/>
        </p:nvSpPr>
        <p:spPr>
          <a:xfrm>
            <a:off x="1956460" y="1782364"/>
            <a:ext cx="9874371" cy="415498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sz="2200" dirty="0"/>
              <a:t>Students are expected to be able to do more challenging tasks other than memorize and reproduce what was taught</a:t>
            </a:r>
            <a:r>
              <a:rPr lang="en-US" sz="2200" dirty="0" smtClean="0"/>
              <a:t>.</a:t>
            </a:r>
          </a:p>
          <a:p>
            <a:pPr marL="285750" indent="-285750" algn="just">
              <a:lnSpc>
                <a:spcPct val="150000"/>
              </a:lnSpc>
              <a:buFont typeface="Wingdings" panose="05000000000000000000" pitchFamily="2" charset="2"/>
              <a:buChar char="q"/>
            </a:pPr>
            <a:r>
              <a:rPr lang="en-US" sz="2200" dirty="0"/>
              <a:t>Students should be able to: write project proposals, complete projects, analyze case studies, give case presentations, show their abilities to think, question, research, and make decisions based on the findings</a:t>
            </a:r>
            <a:r>
              <a:rPr lang="en-US" sz="2200" dirty="0" smtClean="0"/>
              <a:t>.</a:t>
            </a:r>
          </a:p>
          <a:p>
            <a:pPr marL="285750" indent="-285750" algn="just">
              <a:lnSpc>
                <a:spcPct val="150000"/>
              </a:lnSpc>
              <a:buFont typeface="Wingdings" panose="05000000000000000000" pitchFamily="2" charset="2"/>
              <a:buChar char="q"/>
            </a:pPr>
            <a:r>
              <a:rPr lang="en-US" sz="2200" dirty="0" smtClean="0"/>
              <a:t>Be more Creative, able to analyze and Synthesize information.</a:t>
            </a:r>
          </a:p>
          <a:p>
            <a:pPr marL="285750" indent="-285750" algn="just">
              <a:lnSpc>
                <a:spcPct val="150000"/>
              </a:lnSpc>
              <a:buFont typeface="Wingdings" panose="05000000000000000000" pitchFamily="2" charset="2"/>
              <a:buChar char="q"/>
            </a:pPr>
            <a:r>
              <a:rPr lang="en-US" sz="2200" dirty="0" smtClean="0"/>
              <a:t>Able to plan and organize tasks, able to work in team as a community to propose solutions to problems and market their solutions </a:t>
            </a:r>
            <a:endParaRPr lang="en-IN" sz="2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53</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2940531" y="924712"/>
            <a:ext cx="7644850" cy="523220"/>
          </a:xfrm>
          <a:prstGeom prst="rect">
            <a:avLst/>
          </a:prstGeom>
          <a:noFill/>
        </p:spPr>
        <p:txBody>
          <a:bodyPr wrap="none" rtlCol="0">
            <a:spAutoFit/>
          </a:bodyPr>
          <a:lstStyle/>
          <a:p>
            <a:r>
              <a:rPr lang="en-US" sz="2800" b="1" dirty="0" smtClean="0">
                <a:solidFill>
                  <a:srgbClr val="C00000"/>
                </a:solidFill>
              </a:rPr>
              <a:t>Administration System for Implementation of OBE</a:t>
            </a:r>
            <a:endParaRPr lang="en-IN" sz="2800" b="1" dirty="0">
              <a:solidFill>
                <a:srgbClr val="C00000"/>
              </a:solidFill>
            </a:endParaRPr>
          </a:p>
        </p:txBody>
      </p:sp>
      <p:sp>
        <p:nvSpPr>
          <p:cNvPr id="7" name="Flowchart: Alternate Process 6"/>
          <p:cNvSpPr/>
          <p:nvPr/>
        </p:nvSpPr>
        <p:spPr>
          <a:xfrm>
            <a:off x="4286456" y="1678696"/>
            <a:ext cx="4953000" cy="495300"/>
          </a:xfrm>
          <a:prstGeom prst="flowChartAlternateProcess">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b="1" dirty="0" smtClean="0"/>
              <a:t>Course Co-</a:t>
            </a:r>
            <a:r>
              <a:rPr lang="en-US" sz="2200" b="1" dirty="0" err="1" smtClean="0"/>
              <a:t>ordinator</a:t>
            </a:r>
            <a:endParaRPr lang="en-US" sz="2200" b="1" dirty="0"/>
          </a:p>
        </p:txBody>
      </p:sp>
      <p:sp>
        <p:nvSpPr>
          <p:cNvPr id="8" name="Flowchart: Alternate Process 7"/>
          <p:cNvSpPr/>
          <p:nvPr/>
        </p:nvSpPr>
        <p:spPr>
          <a:xfrm>
            <a:off x="4294076" y="2393168"/>
            <a:ext cx="4953000" cy="495300"/>
          </a:xfrm>
          <a:prstGeom prst="flowChartAlternateProcess">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dirty="0" smtClean="0">
                <a:solidFill>
                  <a:schemeClr val="tx1"/>
                </a:solidFill>
              </a:rPr>
              <a:t>Module Coordinator</a:t>
            </a:r>
            <a:endParaRPr lang="en-US" sz="2200" b="1" dirty="0">
              <a:solidFill>
                <a:schemeClr val="tx1"/>
              </a:solidFill>
            </a:endParaRPr>
          </a:p>
        </p:txBody>
      </p:sp>
      <p:sp>
        <p:nvSpPr>
          <p:cNvPr id="9" name="Flowchart: Alternate Process 8"/>
          <p:cNvSpPr/>
          <p:nvPr/>
        </p:nvSpPr>
        <p:spPr>
          <a:xfrm>
            <a:off x="4294076" y="3972316"/>
            <a:ext cx="4953000" cy="495300"/>
          </a:xfrm>
          <a:prstGeom prst="flowChartAlternateProcess">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smtClean="0">
                <a:solidFill>
                  <a:schemeClr val="tx1"/>
                </a:solidFill>
                <a:latin typeface="Calibri" panose="020F0502020204030204" pitchFamily="34" charset="0"/>
                <a:cs typeface="Calibri" panose="020F0502020204030204" pitchFamily="34" charset="0"/>
              </a:rPr>
              <a:t>Programme Assessment Committee</a:t>
            </a:r>
            <a:endParaRPr lang="en-US" sz="2200" b="1" dirty="0">
              <a:solidFill>
                <a:schemeClr val="tx1"/>
              </a:solidFill>
              <a:latin typeface="Calibri" panose="020F0502020204030204" pitchFamily="34" charset="0"/>
              <a:cs typeface="Calibri" panose="020F0502020204030204" pitchFamily="34" charset="0"/>
            </a:endParaRPr>
          </a:p>
        </p:txBody>
      </p:sp>
      <p:sp>
        <p:nvSpPr>
          <p:cNvPr id="13" name="Flowchart: Alternate Process 12"/>
          <p:cNvSpPr/>
          <p:nvPr/>
        </p:nvSpPr>
        <p:spPr>
          <a:xfrm>
            <a:off x="4294076" y="3210316"/>
            <a:ext cx="4953000" cy="495300"/>
          </a:xfrm>
          <a:prstGeom prst="flowChartAlternateProcess">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dirty="0" smtClean="0">
                <a:solidFill>
                  <a:schemeClr val="tx1"/>
                </a:solidFill>
                <a:latin typeface="Calibri" panose="020F0502020204030204" pitchFamily="34" charset="0"/>
                <a:cs typeface="Calibri" panose="020F0502020204030204" pitchFamily="34" charset="0"/>
              </a:rPr>
              <a:t>Programme Coordinator</a:t>
            </a:r>
            <a:endParaRPr lang="en-US" sz="2200" b="1" dirty="0">
              <a:solidFill>
                <a:schemeClr val="tx1"/>
              </a:solidFill>
              <a:latin typeface="Calibri" panose="020F0502020204030204" pitchFamily="34" charset="0"/>
              <a:cs typeface="Calibri" panose="020F0502020204030204" pitchFamily="34" charset="0"/>
            </a:endParaRPr>
          </a:p>
        </p:txBody>
      </p:sp>
      <p:sp>
        <p:nvSpPr>
          <p:cNvPr id="15" name="Flowchart: Alternate Process 14"/>
          <p:cNvSpPr/>
          <p:nvPr/>
        </p:nvSpPr>
        <p:spPr>
          <a:xfrm>
            <a:off x="4294076" y="4759316"/>
            <a:ext cx="4953000" cy="495300"/>
          </a:xfrm>
          <a:prstGeom prst="flowChartAlternateProcess">
            <a:avLst/>
          </a:prstGeom>
          <a:solidFill>
            <a:schemeClr val="bg1">
              <a:lumMod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smtClean="0">
                <a:solidFill>
                  <a:schemeClr val="tx1"/>
                </a:solidFill>
                <a:latin typeface="Calibri" panose="020F0502020204030204" pitchFamily="34" charset="0"/>
                <a:cs typeface="Calibri" panose="020F0502020204030204" pitchFamily="34" charset="0"/>
              </a:rPr>
              <a:t>Department Advisory Board </a:t>
            </a:r>
            <a:endParaRPr lang="en-US" sz="2200" b="1" dirty="0">
              <a:solidFill>
                <a:schemeClr val="tx1"/>
              </a:solidFill>
              <a:latin typeface="Calibri" panose="020F0502020204030204" pitchFamily="34" charset="0"/>
              <a:cs typeface="Calibri" panose="020F0502020204030204" pitchFamily="34" charset="0"/>
            </a:endParaRPr>
          </a:p>
        </p:txBody>
      </p:sp>
      <p:sp>
        <p:nvSpPr>
          <p:cNvPr id="16" name="Flowchart: Alternate Process 15"/>
          <p:cNvSpPr/>
          <p:nvPr/>
        </p:nvSpPr>
        <p:spPr>
          <a:xfrm>
            <a:off x="4286456" y="5589563"/>
            <a:ext cx="4953000" cy="495300"/>
          </a:xfrm>
          <a:prstGeom prst="flowChartAlternateProcess">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smtClean="0">
                <a:solidFill>
                  <a:schemeClr val="tx1"/>
                </a:solidFill>
                <a:latin typeface="Calibri" panose="020F0502020204030204" pitchFamily="34" charset="0"/>
                <a:cs typeface="Calibri" panose="020F0502020204030204" pitchFamily="34" charset="0"/>
              </a:rPr>
              <a:t>Internal Quality Assurance Cell (IQAC)</a:t>
            </a:r>
            <a:endParaRPr lang="en-US" sz="22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54</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2027858" y="829543"/>
            <a:ext cx="9566337" cy="523220"/>
          </a:xfrm>
          <a:prstGeom prst="rect">
            <a:avLst/>
          </a:prstGeom>
          <a:noFill/>
        </p:spPr>
        <p:txBody>
          <a:bodyPr wrap="none" rtlCol="0">
            <a:spAutoFit/>
          </a:bodyPr>
          <a:lstStyle/>
          <a:p>
            <a:r>
              <a:rPr lang="en-IN" sz="2800" b="1" dirty="0">
                <a:solidFill>
                  <a:srgbClr val="800000"/>
                </a:solidFill>
              </a:rPr>
              <a:t>Process for defining d</a:t>
            </a:r>
            <a:r>
              <a:rPr lang="en-IN" sz="2800" b="1" dirty="0" smtClean="0">
                <a:solidFill>
                  <a:srgbClr val="800000"/>
                </a:solidFill>
              </a:rPr>
              <a:t>epartment Vision </a:t>
            </a:r>
            <a:r>
              <a:rPr lang="en-IN" sz="2800" b="1" dirty="0">
                <a:solidFill>
                  <a:srgbClr val="800000"/>
                </a:solidFill>
              </a:rPr>
              <a:t>and Mission statements</a:t>
            </a:r>
            <a:endParaRPr lang="en-IN" sz="2800" b="1" dirty="0">
              <a:solidFill>
                <a:srgbClr val="C00000"/>
              </a:solidFill>
            </a:endParaRPr>
          </a:p>
        </p:txBody>
      </p:sp>
      <p:grpSp>
        <p:nvGrpSpPr>
          <p:cNvPr id="7" name="Group 6"/>
          <p:cNvGrpSpPr/>
          <p:nvPr/>
        </p:nvGrpSpPr>
        <p:grpSpPr>
          <a:xfrm>
            <a:off x="3133143" y="1338357"/>
            <a:ext cx="7355768" cy="5073695"/>
            <a:chOff x="1259632" y="840487"/>
            <a:chExt cx="6840760" cy="5853852"/>
          </a:xfrm>
        </p:grpSpPr>
        <p:cxnSp>
          <p:nvCxnSpPr>
            <p:cNvPr id="8" name="Straight Arrow Connector 7"/>
            <p:cNvCxnSpPr/>
            <p:nvPr/>
          </p:nvCxnSpPr>
          <p:spPr>
            <a:xfrm>
              <a:off x="4894635" y="2212866"/>
              <a:ext cx="0" cy="67000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880209" y="3652546"/>
              <a:ext cx="8702" cy="35837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886204" y="5096532"/>
              <a:ext cx="2664" cy="3897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769514" y="848513"/>
              <a:ext cx="2226795" cy="60524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200" b="1" dirty="0">
                  <a:effectLst/>
                  <a:ea typeface="Century Gothic"/>
                  <a:cs typeface="Times New Roman"/>
                </a:rPr>
                <a:t>BGSIT </a:t>
              </a:r>
              <a:endParaRPr lang="en-IN" sz="1100" dirty="0">
                <a:effectLst/>
                <a:ea typeface="Century Gothic"/>
                <a:cs typeface="Times New Roman"/>
              </a:endParaRPr>
            </a:p>
            <a:p>
              <a:pPr algn="ctr">
                <a:lnSpc>
                  <a:spcPct val="115000"/>
                </a:lnSpc>
                <a:spcAft>
                  <a:spcPts val="0"/>
                </a:spcAft>
              </a:pPr>
              <a:r>
                <a:rPr lang="en-US" sz="1200" b="1" dirty="0">
                  <a:effectLst/>
                  <a:ea typeface="Century Gothic"/>
                  <a:cs typeface="Times New Roman"/>
                </a:rPr>
                <a:t>Vision and Mission Statements</a:t>
              </a:r>
              <a:endParaRPr lang="en-IN" sz="1100" dirty="0">
                <a:effectLst/>
                <a:ea typeface="Century Gothic"/>
                <a:cs typeface="Times New Roman"/>
              </a:endParaRPr>
            </a:p>
          </p:txBody>
        </p:sp>
        <p:sp>
          <p:nvSpPr>
            <p:cNvPr id="16" name="Rectangle 15"/>
            <p:cNvSpPr/>
            <p:nvPr/>
          </p:nvSpPr>
          <p:spPr>
            <a:xfrm>
              <a:off x="3769514" y="1663170"/>
              <a:ext cx="2226604" cy="733739"/>
            </a:xfrm>
            <a:prstGeom prst="rect">
              <a:avLst/>
            </a:prstGeom>
            <a:solidFill>
              <a:srgbClr val="ED7D31">
                <a:lumMod val="60000"/>
                <a:lumOff val="40000"/>
              </a:srgbClr>
            </a:solidFill>
            <a:ln w="635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100" b="1" dirty="0">
                  <a:effectLst/>
                  <a:ea typeface="Century Gothic"/>
                  <a:cs typeface="Times New Roman"/>
                </a:rPr>
                <a:t> Department </a:t>
              </a:r>
              <a:endParaRPr lang="en-IN" sz="1100" dirty="0">
                <a:effectLst/>
                <a:ea typeface="Century Gothic"/>
                <a:cs typeface="Times New Roman"/>
              </a:endParaRPr>
            </a:p>
            <a:p>
              <a:pPr algn="ctr">
                <a:lnSpc>
                  <a:spcPct val="115000"/>
                </a:lnSpc>
                <a:spcAft>
                  <a:spcPts val="0"/>
                </a:spcAft>
              </a:pPr>
              <a:r>
                <a:rPr lang="en-US" sz="1100" b="1" dirty="0">
                  <a:effectLst/>
                  <a:ea typeface="Century Gothic"/>
                  <a:cs typeface="Times New Roman"/>
                </a:rPr>
                <a:t>Vision and Mission Statements Prepared By HOD</a:t>
              </a:r>
              <a:endParaRPr lang="en-IN" sz="1100" dirty="0">
                <a:effectLst/>
                <a:ea typeface="Century Gothic"/>
                <a:cs typeface="Times New Roman"/>
              </a:endParaRPr>
            </a:p>
          </p:txBody>
        </p:sp>
        <p:cxnSp>
          <p:nvCxnSpPr>
            <p:cNvPr id="17" name="Straight Arrow Connector 16"/>
            <p:cNvCxnSpPr/>
            <p:nvPr/>
          </p:nvCxnSpPr>
          <p:spPr>
            <a:xfrm>
              <a:off x="3062709" y="1916205"/>
              <a:ext cx="705114"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380050" y="2875991"/>
              <a:ext cx="3016432" cy="760316"/>
            </a:xfrm>
            <a:prstGeom prst="rect">
              <a:avLst/>
            </a:prstGeom>
            <a:solidFill>
              <a:schemeClr val="accent2">
                <a:lumMod val="40000"/>
                <a:lumOff val="60000"/>
              </a:schemeClr>
            </a:solidFill>
            <a:ln w="12700" cap="flat" cmpd="sng" algn="ctr">
              <a:solidFill>
                <a:srgbClr val="A5A5A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200" b="1" dirty="0">
                  <a:ln>
                    <a:noFill/>
                  </a:ln>
                  <a:solidFill>
                    <a:srgbClr val="000000"/>
                  </a:solidFill>
                  <a:effectLst/>
                  <a:ea typeface="Century Gothic"/>
                  <a:cs typeface="Times New Roman"/>
                </a:rPr>
                <a:t>PAC </a:t>
              </a:r>
              <a:r>
                <a:rPr lang="en-US" sz="1200" b="1" dirty="0">
                  <a:solidFill>
                    <a:srgbClr val="000000"/>
                  </a:solidFill>
                  <a:ea typeface="Century Gothic"/>
                  <a:cs typeface="Times New Roman"/>
                </a:rPr>
                <a:t>reviews</a:t>
              </a:r>
              <a:r>
                <a:rPr lang="en-US" sz="1200" b="1" dirty="0">
                  <a:ln>
                    <a:noFill/>
                  </a:ln>
                  <a:solidFill>
                    <a:srgbClr val="000000"/>
                  </a:solidFill>
                  <a:effectLst/>
                  <a:ea typeface="Century Gothic"/>
                  <a:cs typeface="Times New Roman"/>
                </a:rPr>
                <a:t> the draft of Department Vision and Mission Statements</a:t>
              </a:r>
              <a:endParaRPr lang="en-IN" sz="1100" dirty="0">
                <a:effectLst/>
                <a:ea typeface="Century Gothic"/>
                <a:cs typeface="Times New Roman"/>
              </a:endParaRPr>
            </a:p>
          </p:txBody>
        </p:sp>
        <p:sp>
          <p:nvSpPr>
            <p:cNvPr id="19" name="Rectangle 18"/>
            <p:cNvSpPr/>
            <p:nvPr/>
          </p:nvSpPr>
          <p:spPr>
            <a:xfrm>
              <a:off x="2116269" y="6237313"/>
              <a:ext cx="5552075" cy="457026"/>
            </a:xfrm>
            <a:prstGeom prst="rect">
              <a:avLst/>
            </a:prstGeom>
            <a:solidFill>
              <a:srgbClr val="FFC000">
                <a:lumMod val="20000"/>
                <a:lumOff val="80000"/>
              </a:srgbClr>
            </a:solidFill>
            <a:ln w="12700" cap="flat" cmpd="sng" algn="ctr">
              <a:solidFill>
                <a:srgbClr val="FFC000">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200" b="1">
                  <a:solidFill>
                    <a:srgbClr val="000000"/>
                  </a:solidFill>
                  <a:effectLst/>
                  <a:ea typeface="Century Gothic"/>
                  <a:cs typeface="Times New Roman"/>
                </a:rPr>
                <a:t>Publishing, Dissemination and Awareness of Department Vision and Mission statements to all the Stakeholders</a:t>
              </a:r>
              <a:endParaRPr lang="en-IN" sz="1100">
                <a:effectLst/>
                <a:ea typeface="Century Gothic"/>
                <a:cs typeface="Times New Roman"/>
              </a:endParaRPr>
            </a:p>
          </p:txBody>
        </p:sp>
        <p:cxnSp>
          <p:nvCxnSpPr>
            <p:cNvPr id="20" name="Straight Arrow Connector 19"/>
            <p:cNvCxnSpPr/>
            <p:nvPr/>
          </p:nvCxnSpPr>
          <p:spPr>
            <a:xfrm>
              <a:off x="4900630" y="5907988"/>
              <a:ext cx="0" cy="3556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414894" y="5480447"/>
              <a:ext cx="2979900" cy="419515"/>
            </a:xfrm>
            <a:prstGeom prst="rect">
              <a:avLst/>
            </a:prstGeom>
            <a:solidFill>
              <a:schemeClr val="accent3">
                <a:lumMod val="60000"/>
                <a:lumOff val="40000"/>
              </a:schemeClr>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200" b="1">
                  <a:solidFill>
                    <a:srgbClr val="000000"/>
                  </a:solidFill>
                  <a:effectLst/>
                  <a:ea typeface="Century Gothic"/>
                  <a:cs typeface="Times New Roman"/>
                </a:rPr>
                <a:t>Approval by Head of the Institution</a:t>
              </a:r>
              <a:endParaRPr lang="en-IN" sz="1100">
                <a:effectLst/>
                <a:ea typeface="Century Gothic"/>
                <a:cs typeface="Times New Roman"/>
              </a:endParaRPr>
            </a:p>
          </p:txBody>
        </p:sp>
        <p:grpSp>
          <p:nvGrpSpPr>
            <p:cNvPr id="22" name="Group 28"/>
            <p:cNvGrpSpPr/>
            <p:nvPr/>
          </p:nvGrpSpPr>
          <p:grpSpPr>
            <a:xfrm>
              <a:off x="1259632" y="840487"/>
              <a:ext cx="1803077" cy="1781463"/>
              <a:chOff x="0" y="-230714"/>
              <a:chExt cx="1719262" cy="2321981"/>
            </a:xfrm>
          </p:grpSpPr>
          <p:sp>
            <p:nvSpPr>
              <p:cNvPr id="35" name="Text Box 203"/>
              <p:cNvSpPr txBox="1"/>
              <p:nvPr/>
            </p:nvSpPr>
            <p:spPr>
              <a:xfrm>
                <a:off x="0" y="-230714"/>
                <a:ext cx="1719262" cy="2321981"/>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100">
                    <a:effectLst/>
                    <a:ea typeface="Century Gothic"/>
                    <a:cs typeface="Times New Roman"/>
                  </a:rPr>
                  <a:t> </a:t>
                </a:r>
              </a:p>
            </p:txBody>
          </p:sp>
          <p:sp>
            <p:nvSpPr>
              <p:cNvPr id="36" name="Text Box 204"/>
              <p:cNvSpPr txBox="1"/>
              <p:nvPr/>
            </p:nvSpPr>
            <p:spPr>
              <a:xfrm>
                <a:off x="164047" y="-34117"/>
                <a:ext cx="1447800" cy="677583"/>
              </a:xfrm>
              <a:prstGeom prst="rect">
                <a:avLst/>
              </a:prstGeom>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rgbClr val="000000"/>
                    </a:solidFill>
                    <a:effectLst/>
                    <a:ea typeface="Century Gothic"/>
                    <a:cs typeface="Times New Roman"/>
                  </a:rPr>
                  <a:t>Established Standards</a:t>
                </a:r>
                <a:endParaRPr lang="en-IN" sz="1100" dirty="0">
                  <a:effectLst/>
                  <a:ea typeface="Century Gothic"/>
                  <a:cs typeface="Times New Roman"/>
                </a:endParaRPr>
              </a:p>
              <a:p>
                <a:pPr>
                  <a:lnSpc>
                    <a:spcPct val="115000"/>
                  </a:lnSpc>
                  <a:spcAft>
                    <a:spcPts val="1000"/>
                  </a:spcAft>
                </a:pPr>
                <a:r>
                  <a:rPr lang="en-IN" sz="1000" dirty="0">
                    <a:effectLst/>
                    <a:ea typeface="Century Gothic"/>
                    <a:cs typeface="Times New Roman"/>
                  </a:rPr>
                  <a:t> </a:t>
                </a:r>
                <a:endParaRPr lang="en-IN" sz="1100" dirty="0">
                  <a:effectLst/>
                  <a:ea typeface="Century Gothic"/>
                  <a:cs typeface="Times New Roman"/>
                </a:endParaRPr>
              </a:p>
            </p:txBody>
          </p:sp>
          <p:sp>
            <p:nvSpPr>
              <p:cNvPr id="37" name="Text Box 206"/>
              <p:cNvSpPr txBox="1"/>
              <p:nvPr/>
            </p:nvSpPr>
            <p:spPr>
              <a:xfrm>
                <a:off x="118534" y="846667"/>
                <a:ext cx="1447800" cy="1100666"/>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endParaRPr lang="en-US" sz="300" b="1" dirty="0">
                  <a:effectLst/>
                  <a:ea typeface="Century Gothic"/>
                  <a:cs typeface="Times New Roman"/>
                </a:endParaRPr>
              </a:p>
              <a:p>
                <a:pPr algn="ctr">
                  <a:lnSpc>
                    <a:spcPct val="115000"/>
                  </a:lnSpc>
                  <a:spcAft>
                    <a:spcPts val="1000"/>
                  </a:spcAft>
                </a:pPr>
                <a:r>
                  <a:rPr lang="en-US" sz="1200" b="1" dirty="0">
                    <a:effectLst/>
                    <a:ea typeface="Century Gothic"/>
                    <a:cs typeface="Times New Roman"/>
                  </a:rPr>
                  <a:t>Inputs from HOD and Faculties</a:t>
                </a:r>
                <a:endParaRPr lang="en-IN" sz="1100" dirty="0">
                  <a:effectLst/>
                  <a:ea typeface="Century Gothic"/>
                  <a:cs typeface="Times New Roman"/>
                </a:endParaRPr>
              </a:p>
              <a:p>
                <a:pPr>
                  <a:lnSpc>
                    <a:spcPct val="115000"/>
                  </a:lnSpc>
                  <a:spcAft>
                    <a:spcPts val="1000"/>
                  </a:spcAft>
                </a:pPr>
                <a:r>
                  <a:rPr lang="en-IN" sz="1000" dirty="0">
                    <a:effectLst/>
                    <a:ea typeface="Century Gothic"/>
                    <a:cs typeface="Times New Roman"/>
                  </a:rPr>
                  <a:t> </a:t>
                </a:r>
                <a:endParaRPr lang="en-IN" sz="1100" dirty="0">
                  <a:effectLst/>
                  <a:ea typeface="Century Gothic"/>
                  <a:cs typeface="Times New Roman"/>
                </a:endParaRPr>
              </a:p>
            </p:txBody>
          </p:sp>
        </p:grpSp>
        <p:grpSp>
          <p:nvGrpSpPr>
            <p:cNvPr id="23" name="Group 29"/>
            <p:cNvGrpSpPr/>
            <p:nvPr/>
          </p:nvGrpSpPr>
          <p:grpSpPr>
            <a:xfrm>
              <a:off x="6394794" y="1000044"/>
              <a:ext cx="1705598" cy="1396866"/>
              <a:chOff x="0" y="0"/>
              <a:chExt cx="1625600" cy="1820333"/>
            </a:xfrm>
          </p:grpSpPr>
          <p:sp>
            <p:nvSpPr>
              <p:cNvPr id="32" name="Text Box 207"/>
              <p:cNvSpPr txBox="1"/>
              <p:nvPr/>
            </p:nvSpPr>
            <p:spPr>
              <a:xfrm>
                <a:off x="0" y="0"/>
                <a:ext cx="1625600" cy="1820333"/>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100">
                    <a:effectLst/>
                    <a:ea typeface="Century Gothic"/>
                    <a:cs typeface="Times New Roman"/>
                  </a:rPr>
                  <a:t> </a:t>
                </a:r>
              </a:p>
            </p:txBody>
          </p:sp>
          <p:sp>
            <p:nvSpPr>
              <p:cNvPr id="33" name="Text Box 209"/>
              <p:cNvSpPr txBox="1"/>
              <p:nvPr/>
            </p:nvSpPr>
            <p:spPr>
              <a:xfrm>
                <a:off x="127000" y="101600"/>
                <a:ext cx="1397000" cy="558800"/>
              </a:xfrm>
              <a:prstGeom prst="rect">
                <a:avLst/>
              </a:prstGeom>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a:solidFill>
                      <a:srgbClr val="000000"/>
                    </a:solidFill>
                    <a:effectLst/>
                    <a:ea typeface="Century Gothic"/>
                    <a:cs typeface="Times New Roman"/>
                  </a:rPr>
                  <a:t>SWOT Analysis</a:t>
                </a:r>
                <a:endParaRPr lang="en-IN" sz="1100">
                  <a:effectLst/>
                  <a:ea typeface="Century Gothic"/>
                  <a:cs typeface="Times New Roman"/>
                </a:endParaRPr>
              </a:p>
            </p:txBody>
          </p:sp>
          <p:sp>
            <p:nvSpPr>
              <p:cNvPr id="34" name="Text Box 210"/>
              <p:cNvSpPr txBox="1"/>
              <p:nvPr/>
            </p:nvSpPr>
            <p:spPr>
              <a:xfrm>
                <a:off x="169334" y="1016000"/>
                <a:ext cx="1397000" cy="618066"/>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a:solidFill>
                      <a:srgbClr val="000000"/>
                    </a:solidFill>
                    <a:effectLst/>
                    <a:ea typeface="Century Gothic"/>
                    <a:cs typeface="Times New Roman"/>
                  </a:rPr>
                  <a:t>Stakeholders Inputs</a:t>
                </a:r>
                <a:endParaRPr lang="en-IN" sz="1100">
                  <a:effectLst/>
                  <a:ea typeface="Century Gothic"/>
                  <a:cs typeface="Times New Roman"/>
                </a:endParaRPr>
              </a:p>
            </p:txBody>
          </p:sp>
        </p:grpSp>
        <p:cxnSp>
          <p:nvCxnSpPr>
            <p:cNvPr id="24" name="Straight Arrow Connector 23"/>
            <p:cNvCxnSpPr/>
            <p:nvPr/>
          </p:nvCxnSpPr>
          <p:spPr>
            <a:xfrm flipH="1">
              <a:off x="5990905" y="1846401"/>
              <a:ext cx="389384"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 xmlns:a16="http://schemas.microsoft.com/office/drawing/2014/main" id="{B2EC070B-D65D-4EBD-93E2-E42B40DF6124}"/>
                </a:ext>
              </a:extLst>
            </p:cNvPr>
            <p:cNvCxnSpPr>
              <a:cxnSpLocks/>
              <a:stCxn id="15" idx="2"/>
              <a:endCxn id="16" idx="0"/>
            </p:cNvCxnSpPr>
            <p:nvPr/>
          </p:nvCxnSpPr>
          <p:spPr>
            <a:xfrm flipH="1">
              <a:off x="4882816" y="1453762"/>
              <a:ext cx="96" cy="209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Diamond 25">
              <a:extLst>
                <a:ext uri="{FF2B5EF4-FFF2-40B4-BE49-F238E27FC236}">
                  <a16:creationId xmlns="" xmlns:a16="http://schemas.microsoft.com/office/drawing/2014/main" id="{4D4A69A9-13B9-4C62-9FE6-26AFF778CA9A}"/>
                </a:ext>
              </a:extLst>
            </p:cNvPr>
            <p:cNvSpPr/>
            <p:nvPr/>
          </p:nvSpPr>
          <p:spPr>
            <a:xfrm>
              <a:off x="3467357" y="3986415"/>
              <a:ext cx="2825703" cy="1089591"/>
            </a:xfrm>
            <a:prstGeom prst="diamond">
              <a:avLst/>
            </a:prstGeom>
            <a:solidFill>
              <a:schemeClr val="bg1">
                <a:lumMod val="7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100" b="1" dirty="0">
                  <a:effectLst/>
                  <a:ea typeface="Century Gothic"/>
                  <a:cs typeface="Times New Roman"/>
                </a:rPr>
                <a:t>Review of Vision and Mission by DAB for Approval</a:t>
              </a:r>
              <a:endParaRPr lang="en-IN" sz="1100" dirty="0">
                <a:effectLst/>
                <a:ea typeface="Century Gothic"/>
                <a:cs typeface="Times New Roman"/>
              </a:endParaRPr>
            </a:p>
          </p:txBody>
        </p:sp>
        <p:cxnSp>
          <p:nvCxnSpPr>
            <p:cNvPr id="27" name="Straight Arrow Connector 26">
              <a:extLst>
                <a:ext uri="{FF2B5EF4-FFF2-40B4-BE49-F238E27FC236}">
                  <a16:creationId xmlns="" xmlns:a16="http://schemas.microsoft.com/office/drawing/2014/main" id="{1FEC9259-47EB-42FD-8313-9D8C89A72D2C}"/>
                </a:ext>
              </a:extLst>
            </p:cNvPr>
            <p:cNvCxnSpPr>
              <a:cxnSpLocks/>
            </p:cNvCxnSpPr>
            <p:nvPr/>
          </p:nvCxnSpPr>
          <p:spPr>
            <a:xfrm flipH="1">
              <a:off x="6417562" y="3362390"/>
              <a:ext cx="114476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08FA28F7-982E-45D7-9082-BE39169624C7}"/>
                </a:ext>
              </a:extLst>
            </p:cNvPr>
            <p:cNvCxnSpPr/>
            <p:nvPr/>
          </p:nvCxnSpPr>
          <p:spPr>
            <a:xfrm>
              <a:off x="6300192" y="4509120"/>
              <a:ext cx="126213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 Box 2">
              <a:extLst>
                <a:ext uri="{FF2B5EF4-FFF2-40B4-BE49-F238E27FC236}">
                  <a16:creationId xmlns="" xmlns:a16="http://schemas.microsoft.com/office/drawing/2014/main" id="{62DB070D-17E3-4304-9CD3-FF2E4CEE428B}"/>
                </a:ext>
              </a:extLst>
            </p:cNvPr>
            <p:cNvSpPr txBox="1">
              <a:spLocks noChangeArrowheads="1"/>
            </p:cNvSpPr>
            <p:nvPr/>
          </p:nvSpPr>
          <p:spPr bwMode="auto">
            <a:xfrm>
              <a:off x="6233525" y="3939322"/>
              <a:ext cx="1328802" cy="3331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IN" sz="1000" b="1" dirty="0">
                  <a:effectLst/>
                  <a:ea typeface="Century Gothic"/>
                  <a:cs typeface="Times New Roman"/>
                </a:rPr>
                <a:t>Not Approved</a:t>
              </a:r>
              <a:endParaRPr lang="en-IN" sz="1100" dirty="0">
                <a:effectLst/>
                <a:ea typeface="Century Gothic"/>
                <a:cs typeface="Times New Roman"/>
              </a:endParaRPr>
            </a:p>
            <a:p>
              <a:pPr algn="ctr">
                <a:lnSpc>
                  <a:spcPct val="115000"/>
                </a:lnSpc>
                <a:spcAft>
                  <a:spcPts val="0"/>
                </a:spcAft>
              </a:pPr>
              <a:r>
                <a:rPr lang="en-IN" sz="1000" b="1" dirty="0">
                  <a:effectLst/>
                  <a:ea typeface="Century Gothic"/>
                  <a:cs typeface="Times New Roman"/>
                </a:rPr>
                <a:t>(Incorporate Suggestion)</a:t>
              </a:r>
              <a:endParaRPr lang="en-IN" sz="1100" dirty="0">
                <a:effectLst/>
                <a:ea typeface="Century Gothic"/>
                <a:cs typeface="Times New Roman"/>
              </a:endParaRPr>
            </a:p>
          </p:txBody>
        </p:sp>
        <p:sp>
          <p:nvSpPr>
            <p:cNvPr id="30" name="Text Box 2">
              <a:extLst>
                <a:ext uri="{FF2B5EF4-FFF2-40B4-BE49-F238E27FC236}">
                  <a16:creationId xmlns="" xmlns:a16="http://schemas.microsoft.com/office/drawing/2014/main" id="{02922F4E-1737-4A90-B69A-459F7023BF31}"/>
                </a:ext>
              </a:extLst>
            </p:cNvPr>
            <p:cNvSpPr txBox="1">
              <a:spLocks noChangeArrowheads="1"/>
            </p:cNvSpPr>
            <p:nvPr/>
          </p:nvSpPr>
          <p:spPr bwMode="auto">
            <a:xfrm>
              <a:off x="3767823" y="5088813"/>
              <a:ext cx="1058232" cy="173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IN" sz="1000" b="1" dirty="0">
                  <a:effectLst/>
                  <a:ea typeface="Century Gothic"/>
                  <a:cs typeface="Times New Roman"/>
                </a:rPr>
                <a:t>Approved</a:t>
              </a:r>
              <a:endParaRPr lang="en-IN" sz="1100" dirty="0">
                <a:effectLst/>
                <a:ea typeface="Century Gothic"/>
                <a:cs typeface="Times New Roman"/>
              </a:endParaRPr>
            </a:p>
          </p:txBody>
        </p:sp>
        <p:cxnSp>
          <p:nvCxnSpPr>
            <p:cNvPr id="31" name="Straight Connector 30">
              <a:extLst>
                <a:ext uri="{FF2B5EF4-FFF2-40B4-BE49-F238E27FC236}">
                  <a16:creationId xmlns="" xmlns:a16="http://schemas.microsoft.com/office/drawing/2014/main" id="{8EBB173D-C567-4DA9-A502-BE69868CA30B}"/>
                </a:ext>
              </a:extLst>
            </p:cNvPr>
            <p:cNvCxnSpPr>
              <a:cxnSpLocks/>
            </p:cNvCxnSpPr>
            <p:nvPr/>
          </p:nvCxnSpPr>
          <p:spPr>
            <a:xfrm>
              <a:off x="7562327" y="3362390"/>
              <a:ext cx="0" cy="114673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55</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2427702" y="815137"/>
            <a:ext cx="8981946" cy="523220"/>
          </a:xfrm>
          <a:prstGeom prst="rect">
            <a:avLst/>
          </a:prstGeom>
          <a:noFill/>
        </p:spPr>
        <p:txBody>
          <a:bodyPr wrap="none" rtlCol="0">
            <a:spAutoFit/>
          </a:bodyPr>
          <a:lstStyle/>
          <a:p>
            <a:r>
              <a:rPr lang="en-IN" sz="2800" b="1" dirty="0">
                <a:solidFill>
                  <a:srgbClr val="800000"/>
                </a:solidFill>
              </a:rPr>
              <a:t>Process for defining </a:t>
            </a:r>
            <a:r>
              <a:rPr lang="en-IN" sz="2800" b="1" dirty="0" smtClean="0">
                <a:solidFill>
                  <a:srgbClr val="800000"/>
                </a:solidFill>
              </a:rPr>
              <a:t>Program Educational Objectives (PEOs)</a:t>
            </a:r>
            <a:endParaRPr lang="en-IN" sz="2800" b="1" dirty="0">
              <a:solidFill>
                <a:srgbClr val="C00000"/>
              </a:solidFill>
            </a:endParaRPr>
          </a:p>
        </p:txBody>
      </p:sp>
      <p:grpSp>
        <p:nvGrpSpPr>
          <p:cNvPr id="7" name="Group 6"/>
          <p:cNvGrpSpPr/>
          <p:nvPr/>
        </p:nvGrpSpPr>
        <p:grpSpPr>
          <a:xfrm>
            <a:off x="2904147" y="1366493"/>
            <a:ext cx="8209330" cy="5050815"/>
            <a:chOff x="755576" y="1186496"/>
            <a:chExt cx="7193722" cy="5050815"/>
          </a:xfrm>
        </p:grpSpPr>
        <p:cxnSp>
          <p:nvCxnSpPr>
            <p:cNvPr id="8" name="Straight Arrow Connector 7"/>
            <p:cNvCxnSpPr/>
            <p:nvPr/>
          </p:nvCxnSpPr>
          <p:spPr>
            <a:xfrm flipH="1">
              <a:off x="4448128" y="4378896"/>
              <a:ext cx="9568" cy="26985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414354" y="1980777"/>
              <a:ext cx="0" cy="6873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412412" y="1294338"/>
              <a:ext cx="2051731" cy="686120"/>
            </a:xfrm>
            <a:prstGeom prst="rect">
              <a:avLst/>
            </a:prstGeom>
            <a:solidFill>
              <a:srgbClr val="FFFFCC"/>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IN" sz="1200" b="1" dirty="0">
                  <a:effectLst/>
                  <a:ea typeface="Century Gothic"/>
                  <a:cs typeface="Times New Roman"/>
                </a:rPr>
                <a:t>Draft of Program Educational Objectives (PEOs) prepared by HOD</a:t>
              </a:r>
              <a:endParaRPr lang="en-IN" sz="1200" dirty="0">
                <a:effectLst/>
                <a:ea typeface="Century Gothic"/>
                <a:cs typeface="Times New Roman"/>
              </a:endParaRPr>
            </a:p>
          </p:txBody>
        </p:sp>
        <p:sp>
          <p:nvSpPr>
            <p:cNvPr id="15" name="Rectangle 14"/>
            <p:cNvSpPr/>
            <p:nvPr/>
          </p:nvSpPr>
          <p:spPr>
            <a:xfrm>
              <a:off x="3254804" y="2668136"/>
              <a:ext cx="2318540" cy="428581"/>
            </a:xfrm>
            <a:prstGeom prst="rect">
              <a:avLst/>
            </a:prstGeom>
            <a:solidFill>
              <a:srgbClr val="CCECFF"/>
            </a:solidFill>
            <a:ln>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IN" sz="1200" b="1" dirty="0">
                  <a:effectLst/>
                  <a:ea typeface="Century Gothic"/>
                  <a:cs typeface="Times New Roman"/>
                </a:rPr>
                <a:t>Review and Refining of PEOs by PAC </a:t>
              </a:r>
              <a:endParaRPr lang="en-IN" sz="1200" dirty="0">
                <a:effectLst/>
                <a:ea typeface="Century Gothic"/>
                <a:cs typeface="Times New Roman"/>
              </a:endParaRPr>
            </a:p>
          </p:txBody>
        </p:sp>
        <p:sp>
          <p:nvSpPr>
            <p:cNvPr id="16" name="Diamond 15"/>
            <p:cNvSpPr/>
            <p:nvPr/>
          </p:nvSpPr>
          <p:spPr>
            <a:xfrm>
              <a:off x="3040905" y="3289305"/>
              <a:ext cx="2825703" cy="1089591"/>
            </a:xfrm>
            <a:prstGeom prst="diamond">
              <a:avLst/>
            </a:prstGeom>
            <a:solidFill>
              <a:schemeClr val="bg1">
                <a:lumMod val="7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b="1" dirty="0">
                  <a:effectLst/>
                  <a:ea typeface="Century Gothic"/>
                  <a:cs typeface="Times New Roman"/>
                </a:rPr>
                <a:t>Review of PEOs by DAB for Approval</a:t>
              </a:r>
              <a:endParaRPr lang="en-IN" sz="1200" dirty="0">
                <a:effectLst/>
                <a:ea typeface="Century Gothic"/>
                <a:cs typeface="Times New Roman"/>
              </a:endParaRPr>
            </a:p>
          </p:txBody>
        </p:sp>
        <p:sp>
          <p:nvSpPr>
            <p:cNvPr id="17" name="Rectangle 16"/>
            <p:cNvSpPr/>
            <p:nvPr/>
          </p:nvSpPr>
          <p:spPr>
            <a:xfrm>
              <a:off x="3615052" y="4648748"/>
              <a:ext cx="1711464" cy="316567"/>
            </a:xfrm>
            <a:prstGeom prst="rect">
              <a:avLst/>
            </a:prstGeom>
            <a:solidFill>
              <a:schemeClr val="accent2">
                <a:lumMod val="20000"/>
                <a:lumOff val="80000"/>
              </a:schemeClr>
            </a:solidFill>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IN" sz="1200" b="1">
                  <a:effectLst/>
                  <a:ea typeface="Century Gothic"/>
                  <a:cs typeface="Times New Roman"/>
                </a:rPr>
                <a:t>Finalize PEOs</a:t>
              </a:r>
              <a:endParaRPr lang="en-IN" sz="1200">
                <a:effectLst/>
                <a:ea typeface="Century Gothic"/>
                <a:cs typeface="Times New Roman"/>
              </a:endParaRPr>
            </a:p>
          </p:txBody>
        </p:sp>
        <p:sp>
          <p:nvSpPr>
            <p:cNvPr id="18" name="Rectangle 17"/>
            <p:cNvSpPr/>
            <p:nvPr/>
          </p:nvSpPr>
          <p:spPr>
            <a:xfrm>
              <a:off x="2252860" y="5855445"/>
              <a:ext cx="4424308" cy="381866"/>
            </a:xfrm>
            <a:prstGeom prst="rect">
              <a:avLst/>
            </a:prstGeom>
            <a:solidFill>
              <a:schemeClr val="bg1">
                <a:lumMod val="95000"/>
              </a:schemeClr>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IN" sz="1200" b="1" dirty="0">
                  <a:effectLst/>
                  <a:ea typeface="Century Gothic"/>
                  <a:cs typeface="Times New Roman"/>
                </a:rPr>
                <a:t>Publishing, Dissemination and Awareness of PEOs </a:t>
              </a:r>
            </a:p>
            <a:p>
              <a:pPr algn="ctr">
                <a:lnSpc>
                  <a:spcPct val="115000"/>
                </a:lnSpc>
                <a:spcAft>
                  <a:spcPts val="0"/>
                </a:spcAft>
              </a:pPr>
              <a:r>
                <a:rPr lang="en-IN" sz="1200" b="1" dirty="0">
                  <a:effectLst/>
                  <a:ea typeface="Century Gothic"/>
                  <a:cs typeface="Times New Roman"/>
                </a:rPr>
                <a:t>to all the stake holders.</a:t>
              </a:r>
              <a:endParaRPr lang="en-IN" sz="1200" dirty="0">
                <a:effectLst/>
                <a:ea typeface="Century Gothic"/>
                <a:cs typeface="Times New Roman"/>
              </a:endParaRPr>
            </a:p>
          </p:txBody>
        </p:sp>
        <p:cxnSp>
          <p:nvCxnSpPr>
            <p:cNvPr id="19" name="Straight Arrow Connector 18"/>
            <p:cNvCxnSpPr/>
            <p:nvPr/>
          </p:nvCxnSpPr>
          <p:spPr>
            <a:xfrm>
              <a:off x="4448128" y="3100917"/>
              <a:ext cx="0" cy="1883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459386" y="4964424"/>
              <a:ext cx="10132" cy="2932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459386" y="5570318"/>
              <a:ext cx="0" cy="26959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nvGrpSpPr>
            <p:cNvPr id="22" name="Group 56"/>
            <p:cNvGrpSpPr/>
            <p:nvPr/>
          </p:nvGrpSpPr>
          <p:grpSpPr>
            <a:xfrm>
              <a:off x="755576" y="1186496"/>
              <a:ext cx="1992627" cy="1272632"/>
              <a:chOff x="0" y="0"/>
              <a:chExt cx="1498600" cy="2116242"/>
            </a:xfrm>
          </p:grpSpPr>
          <p:sp>
            <p:nvSpPr>
              <p:cNvPr id="35" name="Text Box 214"/>
              <p:cNvSpPr txBox="1"/>
              <p:nvPr/>
            </p:nvSpPr>
            <p:spPr>
              <a:xfrm>
                <a:off x="0" y="0"/>
                <a:ext cx="1498600" cy="2116242"/>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200" b="1">
                    <a:effectLst/>
                    <a:ea typeface="Century Gothic"/>
                    <a:cs typeface="Times New Roman"/>
                  </a:rPr>
                  <a:t> </a:t>
                </a:r>
                <a:endParaRPr lang="en-IN" sz="1200">
                  <a:effectLst/>
                  <a:ea typeface="Century Gothic"/>
                  <a:cs typeface="Times New Roman"/>
                </a:endParaRPr>
              </a:p>
            </p:txBody>
          </p:sp>
          <p:sp>
            <p:nvSpPr>
              <p:cNvPr id="36" name="Text Box 215"/>
              <p:cNvSpPr txBox="1"/>
              <p:nvPr/>
            </p:nvSpPr>
            <p:spPr>
              <a:xfrm>
                <a:off x="127000" y="93133"/>
                <a:ext cx="1295400" cy="776922"/>
              </a:xfrm>
              <a:prstGeom prst="rect">
                <a:avLst/>
              </a:prstGeom>
              <a:solidFill>
                <a:schemeClr val="accent5">
                  <a:lumMod val="20000"/>
                  <a:lumOff val="80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IN" sz="1200" b="1" dirty="0">
                    <a:effectLst/>
                    <a:ea typeface="Century Gothic"/>
                    <a:cs typeface="Times New Roman"/>
                  </a:rPr>
                  <a:t>Vision and Mission of the Institution</a:t>
                </a:r>
                <a:endParaRPr lang="en-IN" sz="1200" dirty="0">
                  <a:effectLst/>
                  <a:ea typeface="Century Gothic"/>
                  <a:cs typeface="Times New Roman"/>
                </a:endParaRPr>
              </a:p>
              <a:p>
                <a:pPr>
                  <a:lnSpc>
                    <a:spcPct val="115000"/>
                  </a:lnSpc>
                  <a:spcAft>
                    <a:spcPts val="1000"/>
                  </a:spcAft>
                </a:pPr>
                <a:r>
                  <a:rPr lang="en-IN" sz="1200" b="1" dirty="0">
                    <a:effectLst/>
                    <a:ea typeface="Century Gothic"/>
                    <a:cs typeface="Times New Roman"/>
                  </a:rPr>
                  <a:t> </a:t>
                </a:r>
                <a:endParaRPr lang="en-IN" sz="1200" dirty="0">
                  <a:effectLst/>
                  <a:ea typeface="Century Gothic"/>
                  <a:cs typeface="Times New Roman"/>
                </a:endParaRPr>
              </a:p>
            </p:txBody>
          </p:sp>
          <p:sp>
            <p:nvSpPr>
              <p:cNvPr id="37" name="Text Box 216"/>
              <p:cNvSpPr txBox="1"/>
              <p:nvPr/>
            </p:nvSpPr>
            <p:spPr>
              <a:xfrm>
                <a:off x="135466" y="1092200"/>
                <a:ext cx="1295400" cy="795655"/>
              </a:xfrm>
              <a:prstGeom prst="rect">
                <a:avLst/>
              </a:prstGeom>
              <a:solidFill>
                <a:schemeClr val="accent3">
                  <a:lumMod val="20000"/>
                  <a:lumOff val="80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IN" sz="1200" b="1" dirty="0">
                    <a:effectLst/>
                    <a:ea typeface="Century Gothic"/>
                    <a:cs typeface="Times New Roman"/>
                  </a:rPr>
                  <a:t>Vision and Mission of the Department</a:t>
                </a:r>
                <a:endParaRPr lang="en-IN" sz="1200" dirty="0">
                  <a:effectLst/>
                  <a:ea typeface="Century Gothic"/>
                  <a:cs typeface="Times New Roman"/>
                </a:endParaRPr>
              </a:p>
              <a:p>
                <a:pPr>
                  <a:lnSpc>
                    <a:spcPct val="115000"/>
                  </a:lnSpc>
                  <a:spcAft>
                    <a:spcPts val="1000"/>
                  </a:spcAft>
                </a:pPr>
                <a:r>
                  <a:rPr lang="en-IN" sz="1200" b="1" dirty="0">
                    <a:effectLst/>
                    <a:ea typeface="Century Gothic"/>
                    <a:cs typeface="Times New Roman"/>
                  </a:rPr>
                  <a:t> </a:t>
                </a:r>
                <a:endParaRPr lang="en-IN" sz="1200" dirty="0">
                  <a:effectLst/>
                  <a:ea typeface="Century Gothic"/>
                  <a:cs typeface="Times New Roman"/>
                </a:endParaRPr>
              </a:p>
            </p:txBody>
          </p:sp>
        </p:grpSp>
        <p:cxnSp>
          <p:nvCxnSpPr>
            <p:cNvPr id="23" name="Straight Arrow Connector 22"/>
            <p:cNvCxnSpPr/>
            <p:nvPr/>
          </p:nvCxnSpPr>
          <p:spPr>
            <a:xfrm>
              <a:off x="2748203" y="1665101"/>
              <a:ext cx="66364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5483844" y="1695650"/>
              <a:ext cx="484085" cy="509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nvGrpSpPr>
            <p:cNvPr id="25" name="Group 60"/>
            <p:cNvGrpSpPr/>
            <p:nvPr/>
          </p:nvGrpSpPr>
          <p:grpSpPr>
            <a:xfrm>
              <a:off x="5956671" y="1186496"/>
              <a:ext cx="1992627" cy="1364534"/>
              <a:chOff x="0" y="0"/>
              <a:chExt cx="1498600" cy="2269066"/>
            </a:xfrm>
          </p:grpSpPr>
          <p:sp>
            <p:nvSpPr>
              <p:cNvPr id="31" name="Text Box 218"/>
              <p:cNvSpPr txBox="1"/>
              <p:nvPr/>
            </p:nvSpPr>
            <p:spPr>
              <a:xfrm>
                <a:off x="0" y="0"/>
                <a:ext cx="1498600" cy="2269066"/>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200">
                    <a:effectLst/>
                    <a:ea typeface="Century Gothic"/>
                    <a:cs typeface="Times New Roman"/>
                  </a:rPr>
                  <a:t> </a:t>
                </a:r>
              </a:p>
            </p:txBody>
          </p:sp>
          <p:sp>
            <p:nvSpPr>
              <p:cNvPr id="32" name="Text Box 220"/>
              <p:cNvSpPr txBox="1"/>
              <p:nvPr/>
            </p:nvSpPr>
            <p:spPr>
              <a:xfrm>
                <a:off x="101600" y="127000"/>
                <a:ext cx="1303866" cy="499533"/>
              </a:xfrm>
              <a:prstGeom prst="rec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200" b="1" dirty="0">
                    <a:effectLst/>
                    <a:ea typeface="Century Gothic"/>
                    <a:cs typeface="Times New Roman"/>
                  </a:rPr>
                  <a:t>Program Outcomes</a:t>
                </a:r>
                <a:endParaRPr lang="en-IN" sz="1200" dirty="0">
                  <a:effectLst/>
                  <a:ea typeface="Century Gothic"/>
                  <a:cs typeface="Times New Roman"/>
                </a:endParaRPr>
              </a:p>
            </p:txBody>
          </p:sp>
          <p:sp>
            <p:nvSpPr>
              <p:cNvPr id="33" name="Text Box 221"/>
              <p:cNvSpPr txBox="1"/>
              <p:nvPr/>
            </p:nvSpPr>
            <p:spPr>
              <a:xfrm>
                <a:off x="101600" y="948266"/>
                <a:ext cx="1303655" cy="460951"/>
              </a:xfrm>
              <a:prstGeom prst="rect">
                <a:avLst/>
              </a:prstGeom>
              <a:solidFill>
                <a:schemeClr val="accent3">
                  <a:lumMod val="20000"/>
                  <a:lumOff val="80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200" b="1">
                    <a:effectLst/>
                    <a:ea typeface="Century Gothic"/>
                    <a:cs typeface="Times New Roman"/>
                  </a:rPr>
                  <a:t>SWOT Analysis</a:t>
                </a:r>
                <a:endParaRPr lang="en-IN" sz="1200">
                  <a:effectLst/>
                  <a:ea typeface="Century Gothic"/>
                  <a:cs typeface="Times New Roman"/>
                </a:endParaRPr>
              </a:p>
            </p:txBody>
          </p:sp>
          <p:sp>
            <p:nvSpPr>
              <p:cNvPr id="34" name="Text Box 223"/>
              <p:cNvSpPr txBox="1"/>
              <p:nvPr/>
            </p:nvSpPr>
            <p:spPr>
              <a:xfrm>
                <a:off x="101600" y="1642533"/>
                <a:ext cx="1303655" cy="473710"/>
              </a:xfrm>
              <a:prstGeom prst="rect">
                <a:avLst/>
              </a:prstGeom>
              <a:solidFill>
                <a:srgbClr val="CCECFF"/>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200" b="1">
                    <a:effectLst/>
                    <a:ea typeface="Century Gothic"/>
                    <a:cs typeface="Times New Roman"/>
                  </a:rPr>
                  <a:t>Stakeholders Input</a:t>
                </a:r>
                <a:endParaRPr lang="en-IN" sz="1200">
                  <a:effectLst/>
                  <a:ea typeface="Century Gothic"/>
                  <a:cs typeface="Times New Roman"/>
                </a:endParaRPr>
              </a:p>
            </p:txBody>
          </p:sp>
        </p:grpSp>
        <p:sp>
          <p:nvSpPr>
            <p:cNvPr id="26" name="Text Box 2"/>
            <p:cNvSpPr txBox="1">
              <a:spLocks noChangeArrowheads="1"/>
            </p:cNvSpPr>
            <p:nvPr/>
          </p:nvSpPr>
          <p:spPr bwMode="auto">
            <a:xfrm>
              <a:off x="3344865" y="4378895"/>
              <a:ext cx="1058232" cy="173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IN" sz="1050" b="1" dirty="0">
                  <a:effectLst/>
                  <a:ea typeface="Century Gothic"/>
                  <a:cs typeface="Times New Roman"/>
                </a:rPr>
                <a:t>Approved</a:t>
              </a:r>
              <a:endParaRPr lang="en-IN" sz="1200" dirty="0">
                <a:effectLst/>
                <a:ea typeface="Century Gothic"/>
                <a:cs typeface="Times New Roman"/>
              </a:endParaRPr>
            </a:p>
          </p:txBody>
        </p:sp>
        <p:cxnSp>
          <p:nvCxnSpPr>
            <p:cNvPr id="27" name="Straight Arrow Connector 26">
              <a:extLst>
                <a:ext uri="{FF2B5EF4-FFF2-40B4-BE49-F238E27FC236}">
                  <a16:creationId xmlns="" xmlns:a16="http://schemas.microsoft.com/office/drawing/2014/main" id="{1FEC9259-47EB-42FD-8313-9D8C89A72D2C}"/>
                </a:ext>
              </a:extLst>
            </p:cNvPr>
            <p:cNvCxnSpPr>
              <a:cxnSpLocks/>
              <a:endCxn id="15" idx="3"/>
            </p:cNvCxnSpPr>
            <p:nvPr/>
          </p:nvCxnSpPr>
          <p:spPr>
            <a:xfrm flipH="1">
              <a:off x="5573344" y="2882426"/>
              <a:ext cx="155693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08FA28F7-982E-45D7-9082-BE39169624C7}"/>
                </a:ext>
              </a:extLst>
            </p:cNvPr>
            <p:cNvCxnSpPr/>
            <p:nvPr/>
          </p:nvCxnSpPr>
          <p:spPr>
            <a:xfrm>
              <a:off x="5868144" y="3849658"/>
              <a:ext cx="126213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 Box 2">
              <a:extLst>
                <a:ext uri="{FF2B5EF4-FFF2-40B4-BE49-F238E27FC236}">
                  <a16:creationId xmlns="" xmlns:a16="http://schemas.microsoft.com/office/drawing/2014/main" id="{62DB070D-17E3-4304-9CD3-FF2E4CEE428B}"/>
                </a:ext>
              </a:extLst>
            </p:cNvPr>
            <p:cNvSpPr txBox="1">
              <a:spLocks noChangeArrowheads="1"/>
            </p:cNvSpPr>
            <p:nvPr/>
          </p:nvSpPr>
          <p:spPr bwMode="auto">
            <a:xfrm>
              <a:off x="5801477" y="3197302"/>
              <a:ext cx="1328802" cy="3331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IN" sz="1050" b="1" dirty="0">
                  <a:effectLst/>
                  <a:ea typeface="Century Gothic"/>
                  <a:cs typeface="Times New Roman"/>
                </a:rPr>
                <a:t>Not Approved</a:t>
              </a:r>
              <a:endParaRPr lang="en-IN" sz="1200" dirty="0">
                <a:effectLst/>
                <a:ea typeface="Century Gothic"/>
                <a:cs typeface="Times New Roman"/>
              </a:endParaRPr>
            </a:p>
            <a:p>
              <a:pPr algn="ctr">
                <a:lnSpc>
                  <a:spcPct val="115000"/>
                </a:lnSpc>
                <a:spcAft>
                  <a:spcPts val="0"/>
                </a:spcAft>
              </a:pPr>
              <a:r>
                <a:rPr lang="en-IN" sz="1050" b="1" dirty="0">
                  <a:effectLst/>
                  <a:ea typeface="Century Gothic"/>
                  <a:cs typeface="Times New Roman"/>
                </a:rPr>
                <a:t>(Incorporate Suggestion)</a:t>
              </a:r>
              <a:endParaRPr lang="en-IN" sz="1200" dirty="0">
                <a:effectLst/>
                <a:ea typeface="Century Gothic"/>
                <a:cs typeface="Times New Roman"/>
              </a:endParaRPr>
            </a:p>
          </p:txBody>
        </p:sp>
        <p:cxnSp>
          <p:nvCxnSpPr>
            <p:cNvPr id="30" name="Straight Connector 29">
              <a:extLst>
                <a:ext uri="{FF2B5EF4-FFF2-40B4-BE49-F238E27FC236}">
                  <a16:creationId xmlns="" xmlns:a16="http://schemas.microsoft.com/office/drawing/2014/main" id="{8EBB173D-C567-4DA9-A502-BE69868CA30B}"/>
                </a:ext>
              </a:extLst>
            </p:cNvPr>
            <p:cNvCxnSpPr>
              <a:cxnSpLocks/>
            </p:cNvCxnSpPr>
            <p:nvPr/>
          </p:nvCxnSpPr>
          <p:spPr>
            <a:xfrm>
              <a:off x="7130279" y="2882426"/>
              <a:ext cx="0" cy="973224"/>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56</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1791222" y="912637"/>
            <a:ext cx="10039610" cy="523220"/>
          </a:xfrm>
          <a:prstGeom prst="rect">
            <a:avLst/>
          </a:prstGeom>
          <a:noFill/>
        </p:spPr>
        <p:txBody>
          <a:bodyPr wrap="square" rtlCol="0">
            <a:spAutoFit/>
          </a:bodyPr>
          <a:lstStyle/>
          <a:p>
            <a:pPr algn="ctr"/>
            <a:r>
              <a:rPr lang="en-IN" sz="2800" b="1" dirty="0" smtClean="0">
                <a:solidFill>
                  <a:srgbClr val="800000"/>
                </a:solidFill>
              </a:rPr>
              <a:t>Quality Assurance</a:t>
            </a:r>
            <a:endParaRPr lang="en-IN" sz="2800" b="1" dirty="0">
              <a:solidFill>
                <a:srgbClr val="C00000"/>
              </a:solidFill>
            </a:endParaRPr>
          </a:p>
        </p:txBody>
      </p:sp>
      <p:pic>
        <p:nvPicPr>
          <p:cNvPr id="7" name="Picture 10"/>
          <p:cNvPicPr>
            <a:picLocks/>
          </p:cNvPicPr>
          <p:nvPr/>
        </p:nvPicPr>
        <p:blipFill rotWithShape="1">
          <a:blip r:embed="rId2"/>
          <a:srcRect l="3818" r="25930"/>
          <a:stretch>
            <a:fillRect/>
          </a:stretch>
        </p:blipFill>
        <p:spPr bwMode="auto">
          <a:xfrm>
            <a:off x="3296151" y="1584405"/>
            <a:ext cx="7029751" cy="4778534"/>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57</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3004467" y="881355"/>
            <a:ext cx="8193406" cy="523220"/>
          </a:xfrm>
          <a:prstGeom prst="rect">
            <a:avLst/>
          </a:prstGeom>
          <a:noFill/>
        </p:spPr>
        <p:txBody>
          <a:bodyPr wrap="square" rtlCol="0">
            <a:spAutoFit/>
          </a:bodyPr>
          <a:lstStyle/>
          <a:p>
            <a:pPr algn="ctr"/>
            <a:r>
              <a:rPr lang="en-IN" sz="2800" b="1" dirty="0" smtClean="0">
                <a:solidFill>
                  <a:srgbClr val="800000"/>
                </a:solidFill>
              </a:rPr>
              <a:t>Continuous Quality Improvement (CQI)</a:t>
            </a:r>
            <a:endParaRPr lang="en-IN" sz="2800" b="1" dirty="0">
              <a:solidFill>
                <a:srgbClr val="C00000"/>
              </a:solidFill>
            </a:endParaRPr>
          </a:p>
        </p:txBody>
      </p:sp>
      <p:grpSp>
        <p:nvGrpSpPr>
          <p:cNvPr id="7" name="Group 6"/>
          <p:cNvGrpSpPr/>
          <p:nvPr/>
        </p:nvGrpSpPr>
        <p:grpSpPr>
          <a:xfrm>
            <a:off x="2248315" y="1521841"/>
            <a:ext cx="9037637" cy="4613275"/>
            <a:chOff x="30163" y="1676400"/>
            <a:chExt cx="9037637" cy="4613275"/>
          </a:xfrm>
        </p:grpSpPr>
        <p:grpSp>
          <p:nvGrpSpPr>
            <p:cNvPr id="8" name="Group 7"/>
            <p:cNvGrpSpPr>
              <a:grpSpLocks/>
            </p:cNvGrpSpPr>
            <p:nvPr/>
          </p:nvGrpSpPr>
          <p:grpSpPr bwMode="auto">
            <a:xfrm>
              <a:off x="6172200" y="2819400"/>
              <a:ext cx="1676400" cy="2133600"/>
              <a:chOff x="3888" y="1776"/>
              <a:chExt cx="1056" cy="1344"/>
            </a:xfrm>
          </p:grpSpPr>
          <p:sp>
            <p:nvSpPr>
              <p:cNvPr id="53" name="AutoShape 4"/>
              <p:cNvSpPr>
                <a:spLocks noChangeArrowheads="1"/>
              </p:cNvSpPr>
              <p:nvPr/>
            </p:nvSpPr>
            <p:spPr bwMode="auto">
              <a:xfrm>
                <a:off x="3888" y="1776"/>
                <a:ext cx="1056" cy="1344"/>
              </a:xfrm>
              <a:prstGeom prst="roundRect">
                <a:avLst>
                  <a:gd name="adj" fmla="val 16667"/>
                </a:avLst>
              </a:prstGeom>
              <a:noFill/>
              <a:ln w="762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54" name="Line 5"/>
              <p:cNvSpPr>
                <a:spLocks noChangeShapeType="1"/>
              </p:cNvSpPr>
              <p:nvPr/>
            </p:nvSpPr>
            <p:spPr bwMode="auto">
              <a:xfrm flipV="1">
                <a:off x="3888" y="1872"/>
                <a:ext cx="0" cy="192"/>
              </a:xfrm>
              <a:prstGeom prst="line">
                <a:avLst/>
              </a:prstGeom>
              <a:noFill/>
              <a:ln w="571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IN"/>
              </a:p>
            </p:txBody>
          </p:sp>
          <p:sp>
            <p:nvSpPr>
              <p:cNvPr id="55" name="Line 6"/>
              <p:cNvSpPr>
                <a:spLocks noChangeShapeType="1"/>
              </p:cNvSpPr>
              <p:nvPr/>
            </p:nvSpPr>
            <p:spPr bwMode="auto">
              <a:xfrm flipH="1" flipV="1">
                <a:off x="4032" y="3120"/>
                <a:ext cx="192" cy="0"/>
              </a:xfrm>
              <a:prstGeom prst="line">
                <a:avLst/>
              </a:prstGeom>
              <a:noFill/>
              <a:ln w="76200">
                <a:solidFill>
                  <a:srgbClr val="0033CC"/>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grpSp>
        <p:grpSp>
          <p:nvGrpSpPr>
            <p:cNvPr id="9" name="Group 7"/>
            <p:cNvGrpSpPr>
              <a:grpSpLocks/>
            </p:cNvGrpSpPr>
            <p:nvPr/>
          </p:nvGrpSpPr>
          <p:grpSpPr bwMode="auto">
            <a:xfrm>
              <a:off x="4267200" y="2362200"/>
              <a:ext cx="4038600" cy="3124200"/>
              <a:chOff x="2688" y="1488"/>
              <a:chExt cx="2544" cy="1968"/>
            </a:xfrm>
          </p:grpSpPr>
          <p:sp>
            <p:nvSpPr>
              <p:cNvPr id="50" name="AutoShape 8"/>
              <p:cNvSpPr>
                <a:spLocks noChangeArrowheads="1"/>
              </p:cNvSpPr>
              <p:nvPr/>
            </p:nvSpPr>
            <p:spPr bwMode="auto">
              <a:xfrm>
                <a:off x="2688" y="1488"/>
                <a:ext cx="2544" cy="1968"/>
              </a:xfrm>
              <a:prstGeom prst="roundRect">
                <a:avLst>
                  <a:gd name="adj" fmla="val 16667"/>
                </a:avLst>
              </a:prstGeom>
              <a:noFill/>
              <a:ln w="762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51" name="Line 9"/>
              <p:cNvSpPr>
                <a:spLocks noChangeShapeType="1"/>
              </p:cNvSpPr>
              <p:nvPr/>
            </p:nvSpPr>
            <p:spPr bwMode="auto">
              <a:xfrm flipV="1">
                <a:off x="2688" y="1776"/>
                <a:ext cx="0" cy="192"/>
              </a:xfrm>
              <a:prstGeom prst="line">
                <a:avLst/>
              </a:prstGeom>
              <a:noFill/>
              <a:ln w="571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IN"/>
              </a:p>
            </p:txBody>
          </p:sp>
          <p:sp>
            <p:nvSpPr>
              <p:cNvPr id="52" name="Line 10"/>
              <p:cNvSpPr>
                <a:spLocks noChangeShapeType="1"/>
              </p:cNvSpPr>
              <p:nvPr/>
            </p:nvSpPr>
            <p:spPr bwMode="auto">
              <a:xfrm flipH="1" flipV="1">
                <a:off x="3168" y="3456"/>
                <a:ext cx="192" cy="0"/>
              </a:xfrm>
              <a:prstGeom prst="line">
                <a:avLst/>
              </a:prstGeom>
              <a:noFill/>
              <a:ln w="76200">
                <a:solidFill>
                  <a:srgbClr val="0033CC"/>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grpSp>
        <p:grpSp>
          <p:nvGrpSpPr>
            <p:cNvPr id="13" name="Group 11"/>
            <p:cNvGrpSpPr>
              <a:grpSpLocks/>
            </p:cNvGrpSpPr>
            <p:nvPr/>
          </p:nvGrpSpPr>
          <p:grpSpPr bwMode="auto">
            <a:xfrm>
              <a:off x="2674937" y="1827212"/>
              <a:ext cx="6172200" cy="4267200"/>
              <a:chOff x="1680" y="1152"/>
              <a:chExt cx="3888" cy="2688"/>
            </a:xfrm>
          </p:grpSpPr>
          <p:sp>
            <p:nvSpPr>
              <p:cNvPr id="47" name="AutoShape 12"/>
              <p:cNvSpPr>
                <a:spLocks noChangeArrowheads="1"/>
              </p:cNvSpPr>
              <p:nvPr/>
            </p:nvSpPr>
            <p:spPr bwMode="auto">
              <a:xfrm>
                <a:off x="1680" y="1152"/>
                <a:ext cx="3888" cy="2688"/>
              </a:xfrm>
              <a:prstGeom prst="roundRect">
                <a:avLst>
                  <a:gd name="adj" fmla="val 16667"/>
                </a:avLst>
              </a:prstGeom>
              <a:noFill/>
              <a:ln w="762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48" name="Line 13"/>
              <p:cNvSpPr>
                <a:spLocks noChangeShapeType="1"/>
              </p:cNvSpPr>
              <p:nvPr/>
            </p:nvSpPr>
            <p:spPr bwMode="auto">
              <a:xfrm flipV="1">
                <a:off x="1680" y="1680"/>
                <a:ext cx="0" cy="192"/>
              </a:xfrm>
              <a:prstGeom prst="line">
                <a:avLst/>
              </a:prstGeom>
              <a:noFill/>
              <a:ln w="571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IN"/>
              </a:p>
            </p:txBody>
          </p:sp>
          <p:sp>
            <p:nvSpPr>
              <p:cNvPr id="49" name="Line 14"/>
              <p:cNvSpPr>
                <a:spLocks noChangeShapeType="1"/>
              </p:cNvSpPr>
              <p:nvPr/>
            </p:nvSpPr>
            <p:spPr bwMode="auto">
              <a:xfrm flipH="1" flipV="1">
                <a:off x="2304" y="3840"/>
                <a:ext cx="192" cy="0"/>
              </a:xfrm>
              <a:prstGeom prst="line">
                <a:avLst/>
              </a:prstGeom>
              <a:noFill/>
              <a:ln w="76200">
                <a:solidFill>
                  <a:srgbClr val="0033CC"/>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grpSp>
        <p:grpSp>
          <p:nvGrpSpPr>
            <p:cNvPr id="15" name="Group 15"/>
            <p:cNvGrpSpPr>
              <a:grpSpLocks/>
            </p:cNvGrpSpPr>
            <p:nvPr/>
          </p:nvGrpSpPr>
          <p:grpSpPr bwMode="auto">
            <a:xfrm>
              <a:off x="3657600" y="3321050"/>
              <a:ext cx="1371600" cy="1371600"/>
              <a:chOff x="1440" y="1440"/>
              <a:chExt cx="864" cy="864"/>
            </a:xfrm>
          </p:grpSpPr>
          <p:sp>
            <p:nvSpPr>
              <p:cNvPr id="45" name="AutoShape 16"/>
              <p:cNvSpPr>
                <a:spLocks noChangeArrowheads="1"/>
              </p:cNvSpPr>
              <p:nvPr/>
            </p:nvSpPr>
            <p:spPr bwMode="auto">
              <a:xfrm>
                <a:off x="1440" y="1440"/>
                <a:ext cx="864" cy="864"/>
              </a:xfrm>
              <a:prstGeom prst="flowChartMultidocumen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46" name="Text Box 17"/>
              <p:cNvSpPr txBox="1">
                <a:spLocks noChangeArrowheads="1"/>
              </p:cNvSpPr>
              <p:nvPr/>
            </p:nvSpPr>
            <p:spPr bwMode="auto">
              <a:xfrm>
                <a:off x="1488" y="1680"/>
                <a:ext cx="682" cy="3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t>Program Outcomes</a:t>
                </a:r>
              </a:p>
            </p:txBody>
          </p:sp>
        </p:grpSp>
        <p:grpSp>
          <p:nvGrpSpPr>
            <p:cNvPr id="16" name="Group 18"/>
            <p:cNvGrpSpPr>
              <a:grpSpLocks/>
            </p:cNvGrpSpPr>
            <p:nvPr/>
          </p:nvGrpSpPr>
          <p:grpSpPr bwMode="auto">
            <a:xfrm>
              <a:off x="1917701" y="3321052"/>
              <a:ext cx="1511301" cy="1371601"/>
              <a:chOff x="1352" y="1440"/>
              <a:chExt cx="952" cy="864"/>
            </a:xfrm>
          </p:grpSpPr>
          <p:sp>
            <p:nvSpPr>
              <p:cNvPr id="43" name="AutoShape 19"/>
              <p:cNvSpPr>
                <a:spLocks noChangeArrowheads="1"/>
              </p:cNvSpPr>
              <p:nvPr/>
            </p:nvSpPr>
            <p:spPr bwMode="auto">
              <a:xfrm>
                <a:off x="1352" y="1440"/>
                <a:ext cx="952" cy="864"/>
              </a:xfrm>
              <a:prstGeom prst="flowChartMultidocumen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44" name="Text Box 20"/>
              <p:cNvSpPr txBox="1">
                <a:spLocks noChangeArrowheads="1"/>
              </p:cNvSpPr>
              <p:nvPr/>
            </p:nvSpPr>
            <p:spPr bwMode="auto">
              <a:xfrm>
                <a:off x="1395" y="1680"/>
                <a:ext cx="747" cy="4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smtClean="0"/>
                  <a:t>Program Educational </a:t>
                </a:r>
                <a:r>
                  <a:rPr lang="en-US" sz="1400" dirty="0"/>
                  <a:t>Objectives</a:t>
                </a:r>
              </a:p>
            </p:txBody>
          </p:sp>
        </p:grpSp>
        <p:sp>
          <p:nvSpPr>
            <p:cNvPr id="17" name="Text Box 28"/>
            <p:cNvSpPr txBox="1">
              <a:spLocks noChangeArrowheads="1"/>
            </p:cNvSpPr>
            <p:nvPr/>
          </p:nvSpPr>
          <p:spPr bwMode="auto">
            <a:xfrm>
              <a:off x="30163" y="3740150"/>
              <a:ext cx="181133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a:t>Stakeholders’ </a:t>
              </a:r>
            </a:p>
            <a:p>
              <a:pPr algn="ctr" eaLnBrk="1" hangingPunct="1"/>
              <a:r>
                <a:rPr lang="en-US" sz="1600" b="1"/>
                <a:t>Mission &amp; Vision</a:t>
              </a:r>
            </a:p>
          </p:txBody>
        </p:sp>
        <p:sp>
          <p:nvSpPr>
            <p:cNvPr id="18" name="AutoShape 29"/>
            <p:cNvSpPr>
              <a:spLocks noChangeArrowheads="1"/>
            </p:cNvSpPr>
            <p:nvPr/>
          </p:nvSpPr>
          <p:spPr bwMode="auto">
            <a:xfrm>
              <a:off x="1539824" y="391795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grpSp>
          <p:nvGrpSpPr>
            <p:cNvPr id="19" name="Group 30"/>
            <p:cNvGrpSpPr>
              <a:grpSpLocks/>
            </p:cNvGrpSpPr>
            <p:nvPr/>
          </p:nvGrpSpPr>
          <p:grpSpPr bwMode="auto">
            <a:xfrm>
              <a:off x="5486400" y="3321050"/>
              <a:ext cx="1371600" cy="1371600"/>
              <a:chOff x="1440" y="1440"/>
              <a:chExt cx="864" cy="864"/>
            </a:xfrm>
          </p:grpSpPr>
          <p:sp>
            <p:nvSpPr>
              <p:cNvPr id="41" name="AutoShape 31"/>
              <p:cNvSpPr>
                <a:spLocks noChangeArrowheads="1"/>
              </p:cNvSpPr>
              <p:nvPr/>
            </p:nvSpPr>
            <p:spPr bwMode="auto">
              <a:xfrm>
                <a:off x="1440" y="1440"/>
                <a:ext cx="864" cy="864"/>
              </a:xfrm>
              <a:prstGeom prst="flowChartMultidocumen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42" name="Text Box 32"/>
              <p:cNvSpPr txBox="1">
                <a:spLocks noChangeArrowheads="1"/>
              </p:cNvSpPr>
              <p:nvPr/>
            </p:nvSpPr>
            <p:spPr bwMode="auto">
              <a:xfrm>
                <a:off x="1488" y="1680"/>
                <a:ext cx="682" cy="3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smtClean="0"/>
                  <a:t>Course Outcomes</a:t>
                </a:r>
                <a:endParaRPr lang="en-US" sz="1400" dirty="0"/>
              </a:p>
            </p:txBody>
          </p:sp>
        </p:grpSp>
        <p:grpSp>
          <p:nvGrpSpPr>
            <p:cNvPr id="20" name="Group 36"/>
            <p:cNvGrpSpPr>
              <a:grpSpLocks/>
            </p:cNvGrpSpPr>
            <p:nvPr/>
          </p:nvGrpSpPr>
          <p:grpSpPr bwMode="auto">
            <a:xfrm>
              <a:off x="3200403" y="3521075"/>
              <a:ext cx="519114" cy="409575"/>
              <a:chOff x="2016" y="1101"/>
              <a:chExt cx="576" cy="387"/>
            </a:xfrm>
          </p:grpSpPr>
          <p:sp>
            <p:nvSpPr>
              <p:cNvPr id="39" name="Text Box 37"/>
              <p:cNvSpPr txBox="1">
                <a:spLocks noChangeArrowheads="1"/>
              </p:cNvSpPr>
              <p:nvPr/>
            </p:nvSpPr>
            <p:spPr bwMode="auto">
              <a:xfrm>
                <a:off x="2064" y="1101"/>
                <a:ext cx="20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000" i="1"/>
              </a:p>
            </p:txBody>
          </p:sp>
          <p:sp>
            <p:nvSpPr>
              <p:cNvPr id="40" name="AutoShape 38"/>
              <p:cNvSpPr>
                <a:spLocks noChangeArrowheads="1"/>
              </p:cNvSpPr>
              <p:nvPr/>
            </p:nvSpPr>
            <p:spPr bwMode="auto">
              <a:xfrm>
                <a:off x="2016" y="1296"/>
                <a:ext cx="576" cy="192"/>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grpSp>
        <p:grpSp>
          <p:nvGrpSpPr>
            <p:cNvPr id="21" name="Group 39"/>
            <p:cNvGrpSpPr>
              <a:grpSpLocks/>
            </p:cNvGrpSpPr>
            <p:nvPr/>
          </p:nvGrpSpPr>
          <p:grpSpPr bwMode="auto">
            <a:xfrm>
              <a:off x="4760913" y="3473450"/>
              <a:ext cx="725487" cy="457200"/>
              <a:chOff x="3030" y="1056"/>
              <a:chExt cx="666" cy="432"/>
            </a:xfrm>
          </p:grpSpPr>
          <p:sp>
            <p:nvSpPr>
              <p:cNvPr id="37" name="Text Box 40"/>
              <p:cNvSpPr txBox="1">
                <a:spLocks noChangeArrowheads="1"/>
              </p:cNvSpPr>
              <p:nvPr/>
            </p:nvSpPr>
            <p:spPr bwMode="auto">
              <a:xfrm>
                <a:off x="3030" y="1056"/>
                <a:ext cx="16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400" i="1"/>
              </a:p>
            </p:txBody>
          </p:sp>
          <p:sp>
            <p:nvSpPr>
              <p:cNvPr id="38" name="AutoShape 41"/>
              <p:cNvSpPr>
                <a:spLocks noChangeArrowheads="1"/>
              </p:cNvSpPr>
              <p:nvPr/>
            </p:nvSpPr>
            <p:spPr bwMode="auto">
              <a:xfrm>
                <a:off x="3120" y="1296"/>
                <a:ext cx="576" cy="192"/>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grpSp>
        <p:sp>
          <p:nvSpPr>
            <p:cNvPr id="22" name="Text Box 45"/>
            <p:cNvSpPr txBox="1">
              <a:spLocks noChangeArrowheads="1"/>
            </p:cNvSpPr>
            <p:nvPr/>
          </p:nvSpPr>
          <p:spPr bwMode="auto">
            <a:xfrm>
              <a:off x="6324600" y="2667000"/>
              <a:ext cx="1389063" cy="346075"/>
            </a:xfrm>
            <a:prstGeom prst="rect">
              <a:avLst/>
            </a:prstGeom>
            <a:solidFill>
              <a:srgbClr val="CCECFF"/>
            </a:solidFill>
            <a:ln w="9525">
              <a:solidFill>
                <a:srgbClr val="0033CC"/>
              </a:solidFill>
              <a:miter lim="800000"/>
              <a:headEnd/>
              <a:tailEnd/>
            </a:ln>
            <a:effectLst/>
          </p:spPr>
          <p:txBody>
            <a:bodyPr wrap="none">
              <a:spAutoFit/>
            </a:bodyPr>
            <a:lstStyle/>
            <a:p>
              <a:pPr>
                <a:defRPr/>
              </a:pPr>
              <a:r>
                <a:rPr lang="en-US" sz="1600" b="1" i="1">
                  <a:effectLst>
                    <a:outerShdw blurRad="38100" dist="38100" dir="2700000" algn="tl">
                      <a:srgbClr val="FFFFFF"/>
                    </a:outerShdw>
                  </a:effectLst>
                  <a:latin typeface="Arial" charset="0"/>
                  <a:cs typeface="Arial" charset="0"/>
                </a:rPr>
                <a:t>Assessment</a:t>
              </a:r>
            </a:p>
          </p:txBody>
        </p:sp>
        <p:sp>
          <p:nvSpPr>
            <p:cNvPr id="23" name="Text Box 46"/>
            <p:cNvSpPr txBox="1">
              <a:spLocks noChangeArrowheads="1"/>
            </p:cNvSpPr>
            <p:nvPr/>
          </p:nvSpPr>
          <p:spPr bwMode="auto">
            <a:xfrm>
              <a:off x="5562600" y="2209800"/>
              <a:ext cx="1389063" cy="346075"/>
            </a:xfrm>
            <a:prstGeom prst="rect">
              <a:avLst/>
            </a:prstGeom>
            <a:solidFill>
              <a:srgbClr val="CCECFF"/>
            </a:solidFill>
            <a:ln w="9525">
              <a:solidFill>
                <a:srgbClr val="0033CC"/>
              </a:solidFill>
              <a:miter lim="800000"/>
              <a:headEnd/>
              <a:tailEnd/>
            </a:ln>
            <a:effectLst/>
          </p:spPr>
          <p:txBody>
            <a:bodyPr wrap="none">
              <a:spAutoFit/>
            </a:bodyPr>
            <a:lstStyle/>
            <a:p>
              <a:pPr>
                <a:defRPr/>
              </a:pPr>
              <a:r>
                <a:rPr lang="en-US" sz="1600" b="1" i="1">
                  <a:effectLst>
                    <a:outerShdw blurRad="38100" dist="38100" dir="2700000" algn="tl">
                      <a:srgbClr val="FFFFFF"/>
                    </a:outerShdw>
                  </a:effectLst>
                  <a:latin typeface="Arial" charset="0"/>
                  <a:cs typeface="Arial" charset="0"/>
                </a:rPr>
                <a:t>Assessment</a:t>
              </a:r>
            </a:p>
          </p:txBody>
        </p:sp>
        <p:sp>
          <p:nvSpPr>
            <p:cNvPr id="24" name="Text Box 47"/>
            <p:cNvSpPr txBox="1">
              <a:spLocks noChangeArrowheads="1"/>
            </p:cNvSpPr>
            <p:nvPr/>
          </p:nvSpPr>
          <p:spPr bwMode="auto">
            <a:xfrm>
              <a:off x="4114800" y="1676400"/>
              <a:ext cx="1389063" cy="346075"/>
            </a:xfrm>
            <a:prstGeom prst="rect">
              <a:avLst/>
            </a:prstGeom>
            <a:solidFill>
              <a:srgbClr val="CCECFF"/>
            </a:solidFill>
            <a:ln w="9525">
              <a:solidFill>
                <a:srgbClr val="0033CC"/>
              </a:solidFill>
              <a:miter lim="800000"/>
              <a:headEnd/>
              <a:tailEnd/>
            </a:ln>
            <a:effectLst/>
          </p:spPr>
          <p:txBody>
            <a:bodyPr wrap="none">
              <a:spAutoFit/>
            </a:bodyPr>
            <a:lstStyle/>
            <a:p>
              <a:pPr>
                <a:defRPr/>
              </a:pPr>
              <a:r>
                <a:rPr lang="en-US" sz="1600" b="1" i="1">
                  <a:effectLst>
                    <a:outerShdw blurRad="38100" dist="38100" dir="2700000" algn="tl">
                      <a:srgbClr val="FFFFFF"/>
                    </a:outerShdw>
                  </a:effectLst>
                  <a:latin typeface="Arial" charset="0"/>
                  <a:cs typeface="Arial" charset="0"/>
                </a:rPr>
                <a:t>Assessment</a:t>
              </a:r>
            </a:p>
          </p:txBody>
        </p:sp>
        <p:sp>
          <p:nvSpPr>
            <p:cNvPr id="25" name="Text Box 48"/>
            <p:cNvSpPr txBox="1">
              <a:spLocks noChangeArrowheads="1"/>
            </p:cNvSpPr>
            <p:nvPr/>
          </p:nvSpPr>
          <p:spPr bwMode="auto">
            <a:xfrm>
              <a:off x="7064375" y="4800600"/>
              <a:ext cx="555625" cy="346075"/>
            </a:xfrm>
            <a:prstGeom prst="rect">
              <a:avLst/>
            </a:prstGeom>
            <a:solidFill>
              <a:srgbClr val="CCECFF"/>
            </a:solidFill>
            <a:ln w="9525">
              <a:solidFill>
                <a:srgbClr val="0033CC"/>
              </a:solidFill>
              <a:miter lim="800000"/>
              <a:headEnd/>
              <a:tailEnd/>
            </a:ln>
            <a:effectLst/>
          </p:spPr>
          <p:txBody>
            <a:bodyPr wrap="none">
              <a:spAutoFit/>
            </a:bodyPr>
            <a:lstStyle/>
            <a:p>
              <a:pPr>
                <a:defRPr/>
              </a:pPr>
              <a:r>
                <a:rPr lang="en-US" sz="1600" b="1" i="1" dirty="0">
                  <a:effectLst>
                    <a:outerShdw blurRad="38100" dist="38100" dir="2700000" algn="tl">
                      <a:srgbClr val="FFFFFF"/>
                    </a:outerShdw>
                  </a:effectLst>
                  <a:latin typeface="Arial" charset="0"/>
                  <a:cs typeface="Arial" charset="0"/>
                </a:rPr>
                <a:t>CQI</a:t>
              </a:r>
            </a:p>
          </p:txBody>
        </p:sp>
        <p:sp>
          <p:nvSpPr>
            <p:cNvPr id="26" name="Text Box 49"/>
            <p:cNvSpPr txBox="1">
              <a:spLocks noChangeArrowheads="1"/>
            </p:cNvSpPr>
            <p:nvPr/>
          </p:nvSpPr>
          <p:spPr bwMode="auto">
            <a:xfrm>
              <a:off x="5943600" y="5334000"/>
              <a:ext cx="555625" cy="346075"/>
            </a:xfrm>
            <a:prstGeom prst="rect">
              <a:avLst/>
            </a:prstGeom>
            <a:solidFill>
              <a:srgbClr val="CCECFF"/>
            </a:solidFill>
            <a:ln w="9525">
              <a:solidFill>
                <a:srgbClr val="0033CC"/>
              </a:solidFill>
              <a:miter lim="800000"/>
              <a:headEnd/>
              <a:tailEnd/>
            </a:ln>
            <a:effectLst/>
          </p:spPr>
          <p:txBody>
            <a:bodyPr wrap="none">
              <a:spAutoFit/>
            </a:bodyPr>
            <a:lstStyle/>
            <a:p>
              <a:pPr>
                <a:defRPr/>
              </a:pPr>
              <a:r>
                <a:rPr lang="en-US" sz="1600" b="1" i="1" dirty="0">
                  <a:effectLst>
                    <a:outerShdw blurRad="38100" dist="38100" dir="2700000" algn="tl">
                      <a:srgbClr val="FFFFFF"/>
                    </a:outerShdw>
                  </a:effectLst>
                  <a:latin typeface="Arial" charset="0"/>
                  <a:cs typeface="Arial" charset="0"/>
                </a:rPr>
                <a:t>CQI</a:t>
              </a:r>
            </a:p>
          </p:txBody>
        </p:sp>
        <p:sp>
          <p:nvSpPr>
            <p:cNvPr id="27" name="Text Box 50"/>
            <p:cNvSpPr txBox="1">
              <a:spLocks noChangeArrowheads="1"/>
            </p:cNvSpPr>
            <p:nvPr/>
          </p:nvSpPr>
          <p:spPr bwMode="auto">
            <a:xfrm>
              <a:off x="4724400" y="5943600"/>
              <a:ext cx="555625" cy="346075"/>
            </a:xfrm>
            <a:prstGeom prst="rect">
              <a:avLst/>
            </a:prstGeom>
            <a:solidFill>
              <a:srgbClr val="CCECFF"/>
            </a:solidFill>
            <a:ln w="9525">
              <a:solidFill>
                <a:srgbClr val="0033CC"/>
              </a:solidFill>
              <a:miter lim="800000"/>
              <a:headEnd/>
              <a:tailEnd/>
            </a:ln>
            <a:effectLst/>
          </p:spPr>
          <p:txBody>
            <a:bodyPr wrap="none">
              <a:spAutoFit/>
            </a:bodyPr>
            <a:lstStyle/>
            <a:p>
              <a:pPr>
                <a:defRPr/>
              </a:pPr>
              <a:r>
                <a:rPr lang="en-US" sz="1600" b="1" i="1" dirty="0">
                  <a:effectLst>
                    <a:outerShdw blurRad="38100" dist="38100" dir="2700000" algn="tl">
                      <a:srgbClr val="FFFFFF"/>
                    </a:outerShdw>
                  </a:effectLst>
                  <a:latin typeface="Arial" charset="0"/>
                  <a:cs typeface="Arial" charset="0"/>
                </a:rPr>
                <a:t>CQI</a:t>
              </a:r>
            </a:p>
          </p:txBody>
        </p:sp>
        <p:grpSp>
          <p:nvGrpSpPr>
            <p:cNvPr id="28" name="Group 51"/>
            <p:cNvGrpSpPr>
              <a:grpSpLocks/>
            </p:cNvGrpSpPr>
            <p:nvPr/>
          </p:nvGrpSpPr>
          <p:grpSpPr bwMode="auto">
            <a:xfrm>
              <a:off x="8670927" y="3276600"/>
              <a:ext cx="396875" cy="1066800"/>
              <a:chOff x="931" y="1008"/>
              <a:chExt cx="250" cy="672"/>
            </a:xfrm>
          </p:grpSpPr>
          <p:sp>
            <p:nvSpPr>
              <p:cNvPr id="35" name="Rectangle 52"/>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36" name="Text Box 53"/>
              <p:cNvSpPr txBox="1">
                <a:spLocks noChangeArrowheads="1"/>
              </p:cNvSpPr>
              <p:nvPr/>
            </p:nvSpPr>
            <p:spPr bwMode="auto">
              <a:xfrm>
                <a:off x="931" y="1008"/>
                <a:ext cx="250" cy="672"/>
              </a:xfrm>
              <a:prstGeom prst="rect">
                <a:avLst/>
              </a:prstGeom>
              <a:noFill/>
              <a:ln w="9525">
                <a:noFill/>
                <a:miter lim="800000"/>
                <a:headEnd/>
                <a:tailEnd/>
              </a:ln>
              <a:effectLst/>
            </p:spPr>
            <p:txBody>
              <a:bodyPr vert="eaVert">
                <a:spAutoFit/>
              </a:bodyPr>
              <a:lstStyle/>
              <a:p>
                <a:pPr>
                  <a:defRPr/>
                </a:pPr>
                <a:r>
                  <a:rPr lang="en-US" sz="1400" b="1" i="1">
                    <a:effectLst>
                      <a:outerShdw blurRad="38100" dist="38100" dir="2700000" algn="tl">
                        <a:srgbClr val="C0C0C0"/>
                      </a:outerShdw>
                    </a:effectLst>
                    <a:latin typeface="Arial" charset="0"/>
                    <a:cs typeface="Arial" charset="0"/>
                  </a:rPr>
                  <a:t>Analysis</a:t>
                </a:r>
              </a:p>
            </p:txBody>
          </p:sp>
        </p:grpSp>
        <p:grpSp>
          <p:nvGrpSpPr>
            <p:cNvPr id="29" name="Group 54"/>
            <p:cNvGrpSpPr>
              <a:grpSpLocks/>
            </p:cNvGrpSpPr>
            <p:nvPr/>
          </p:nvGrpSpPr>
          <p:grpSpPr bwMode="auto">
            <a:xfrm>
              <a:off x="8077202" y="3276600"/>
              <a:ext cx="396875" cy="1066800"/>
              <a:chOff x="931" y="1008"/>
              <a:chExt cx="250" cy="672"/>
            </a:xfrm>
          </p:grpSpPr>
          <p:sp>
            <p:nvSpPr>
              <p:cNvPr id="33" name="Rectangle 55"/>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34" name="Text Box 56"/>
              <p:cNvSpPr txBox="1">
                <a:spLocks noChangeArrowheads="1"/>
              </p:cNvSpPr>
              <p:nvPr/>
            </p:nvSpPr>
            <p:spPr bwMode="auto">
              <a:xfrm>
                <a:off x="931" y="1008"/>
                <a:ext cx="250" cy="672"/>
              </a:xfrm>
              <a:prstGeom prst="rect">
                <a:avLst/>
              </a:prstGeom>
              <a:noFill/>
              <a:ln w="9525">
                <a:noFill/>
                <a:miter lim="800000"/>
                <a:headEnd/>
                <a:tailEnd/>
              </a:ln>
              <a:effectLst/>
            </p:spPr>
            <p:txBody>
              <a:bodyPr vert="eaVert">
                <a:spAutoFit/>
              </a:bodyPr>
              <a:lstStyle/>
              <a:p>
                <a:pPr>
                  <a:defRPr/>
                </a:pPr>
                <a:r>
                  <a:rPr lang="en-US" sz="1400" b="1" i="1">
                    <a:effectLst>
                      <a:outerShdw blurRad="38100" dist="38100" dir="2700000" algn="tl">
                        <a:srgbClr val="C0C0C0"/>
                      </a:outerShdw>
                    </a:effectLst>
                    <a:latin typeface="Arial" charset="0"/>
                    <a:cs typeface="Arial" charset="0"/>
                  </a:rPr>
                  <a:t>Analysis</a:t>
                </a:r>
              </a:p>
            </p:txBody>
          </p:sp>
        </p:grpSp>
        <p:grpSp>
          <p:nvGrpSpPr>
            <p:cNvPr id="30" name="Group 57"/>
            <p:cNvGrpSpPr>
              <a:grpSpLocks/>
            </p:cNvGrpSpPr>
            <p:nvPr/>
          </p:nvGrpSpPr>
          <p:grpSpPr bwMode="auto">
            <a:xfrm>
              <a:off x="7620002" y="3276600"/>
              <a:ext cx="396875" cy="1066800"/>
              <a:chOff x="931" y="1008"/>
              <a:chExt cx="250" cy="672"/>
            </a:xfrm>
          </p:grpSpPr>
          <p:sp>
            <p:nvSpPr>
              <p:cNvPr id="31" name="Rectangle 58"/>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p>
            </p:txBody>
          </p:sp>
          <p:sp>
            <p:nvSpPr>
              <p:cNvPr id="32" name="Text Box 59"/>
              <p:cNvSpPr txBox="1">
                <a:spLocks noChangeArrowheads="1"/>
              </p:cNvSpPr>
              <p:nvPr/>
            </p:nvSpPr>
            <p:spPr bwMode="auto">
              <a:xfrm>
                <a:off x="931" y="1008"/>
                <a:ext cx="250" cy="672"/>
              </a:xfrm>
              <a:prstGeom prst="rect">
                <a:avLst/>
              </a:prstGeom>
              <a:noFill/>
              <a:ln w="9525">
                <a:noFill/>
                <a:miter lim="800000"/>
                <a:headEnd/>
                <a:tailEnd/>
              </a:ln>
              <a:effectLst/>
            </p:spPr>
            <p:txBody>
              <a:bodyPr vert="eaVert">
                <a:spAutoFit/>
              </a:bodyPr>
              <a:lstStyle/>
              <a:p>
                <a:pPr>
                  <a:defRPr/>
                </a:pPr>
                <a:r>
                  <a:rPr lang="en-US" sz="1400" b="1" i="1">
                    <a:effectLst>
                      <a:outerShdw blurRad="38100" dist="38100" dir="2700000" algn="tl">
                        <a:srgbClr val="C0C0C0"/>
                      </a:outerShdw>
                    </a:effectLst>
                    <a:latin typeface="Arial" charset="0"/>
                    <a:cs typeface="Arial" charset="0"/>
                  </a:rPr>
                  <a:t>Analysis</a:t>
                </a:r>
              </a:p>
            </p:txBody>
          </p:sp>
        </p:gr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58</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3004467" y="881355"/>
            <a:ext cx="8193406" cy="523220"/>
          </a:xfrm>
          <a:prstGeom prst="rect">
            <a:avLst/>
          </a:prstGeom>
          <a:noFill/>
        </p:spPr>
        <p:txBody>
          <a:bodyPr wrap="square" rtlCol="0">
            <a:spAutoFit/>
          </a:bodyPr>
          <a:lstStyle/>
          <a:p>
            <a:pPr algn="ctr"/>
            <a:r>
              <a:rPr lang="en-IN" sz="2800" b="1" dirty="0" smtClean="0">
                <a:solidFill>
                  <a:srgbClr val="800000"/>
                </a:solidFill>
              </a:rPr>
              <a:t>Problem Analysed for Project Work in OBE</a:t>
            </a:r>
            <a:endParaRPr lang="en-IN" sz="2800" b="1" dirty="0">
              <a:solidFill>
                <a:srgbClr val="C00000"/>
              </a:solidFill>
            </a:endParaRPr>
          </a:p>
        </p:txBody>
      </p:sp>
      <p:sp>
        <p:nvSpPr>
          <p:cNvPr id="7" name="Rectangle 5"/>
          <p:cNvSpPr>
            <a:spLocks noChangeArrowheads="1"/>
          </p:cNvSpPr>
          <p:nvPr/>
        </p:nvSpPr>
        <p:spPr bwMode="auto">
          <a:xfrm>
            <a:off x="8583636" y="3057378"/>
            <a:ext cx="2514600" cy="1143000"/>
          </a:xfrm>
          <a:prstGeom prst="rect">
            <a:avLst/>
          </a:prstGeom>
          <a:solidFill>
            <a:srgbClr val="C00000"/>
          </a:solidFill>
          <a:ln w="12700" cap="sq">
            <a:solidFill>
              <a:schemeClr val="tx1"/>
            </a:solidFill>
            <a:miter lim="800000"/>
            <a:headEnd type="none" w="sm" len="sm"/>
            <a:tailEnd type="none" w="sm" len="sm"/>
          </a:ln>
        </p:spPr>
        <p:txBody>
          <a:bodyPr wrap="none" anchor="ctr"/>
          <a:lstStyle/>
          <a:p>
            <a:pPr algn="ctr"/>
            <a:r>
              <a:rPr lang="en-US" sz="2400">
                <a:solidFill>
                  <a:srgbClr val="FFFFFF"/>
                </a:solidFill>
              </a:rPr>
              <a:t>Report</a:t>
            </a:r>
            <a:endParaRPr lang="en-GB" sz="2400">
              <a:solidFill>
                <a:srgbClr val="FFFFFF"/>
              </a:solidFill>
            </a:endParaRPr>
          </a:p>
        </p:txBody>
      </p:sp>
      <p:sp>
        <p:nvSpPr>
          <p:cNvPr id="8" name="Rectangle 6"/>
          <p:cNvSpPr>
            <a:spLocks noChangeArrowheads="1"/>
          </p:cNvSpPr>
          <p:nvPr/>
        </p:nvSpPr>
        <p:spPr bwMode="auto">
          <a:xfrm>
            <a:off x="2511083" y="1697576"/>
            <a:ext cx="2590800" cy="719316"/>
          </a:xfrm>
          <a:prstGeom prst="rect">
            <a:avLst/>
          </a:prstGeom>
          <a:solidFill>
            <a:schemeClr val="accent4">
              <a:lumMod val="40000"/>
              <a:lumOff val="60000"/>
            </a:schemeClr>
          </a:solidFill>
          <a:ln w="12700" cap="sq">
            <a:solidFill>
              <a:schemeClr val="tx1"/>
            </a:solidFill>
            <a:miter lim="800000"/>
            <a:headEnd type="none" w="sm" len="sm"/>
            <a:tailEnd type="none" w="sm" len="sm"/>
          </a:ln>
        </p:spPr>
        <p:txBody>
          <a:bodyPr wrap="none" anchor="ctr"/>
          <a:lstStyle/>
          <a:p>
            <a:pPr algn="ctr"/>
            <a:r>
              <a:rPr lang="en-US" sz="2400"/>
              <a:t>Literature</a:t>
            </a:r>
            <a:endParaRPr lang="en-GB" sz="2400"/>
          </a:p>
        </p:txBody>
      </p:sp>
      <p:sp>
        <p:nvSpPr>
          <p:cNvPr id="9" name="Rectangle 7"/>
          <p:cNvSpPr>
            <a:spLocks noChangeArrowheads="1"/>
          </p:cNvSpPr>
          <p:nvPr/>
        </p:nvSpPr>
        <p:spPr bwMode="auto">
          <a:xfrm>
            <a:off x="5587218" y="1697576"/>
            <a:ext cx="2362200" cy="685800"/>
          </a:xfrm>
          <a:prstGeom prst="rect">
            <a:avLst/>
          </a:prstGeom>
          <a:solidFill>
            <a:schemeClr val="accent6">
              <a:lumMod val="20000"/>
              <a:lumOff val="80000"/>
            </a:schemeClr>
          </a:solidFill>
          <a:ln w="12700" cap="sq">
            <a:solidFill>
              <a:schemeClr val="tx1"/>
            </a:solidFill>
            <a:miter lim="800000"/>
            <a:headEnd type="none" w="sm" len="sm"/>
            <a:tailEnd type="none" w="sm" len="sm"/>
          </a:ln>
        </p:spPr>
        <p:txBody>
          <a:bodyPr wrap="none" anchor="ctr"/>
          <a:lstStyle/>
          <a:p>
            <a:pPr algn="ctr"/>
            <a:r>
              <a:rPr lang="en-US" sz="2400"/>
              <a:t>Lectures</a:t>
            </a:r>
            <a:endParaRPr lang="en-GB" sz="2400"/>
          </a:p>
        </p:txBody>
      </p:sp>
      <p:sp>
        <p:nvSpPr>
          <p:cNvPr id="13" name="Rectangle 8"/>
          <p:cNvSpPr>
            <a:spLocks noChangeArrowheads="1"/>
          </p:cNvSpPr>
          <p:nvPr/>
        </p:nvSpPr>
        <p:spPr bwMode="auto">
          <a:xfrm>
            <a:off x="8434753" y="1697576"/>
            <a:ext cx="2362200" cy="6858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p>
            <a:pPr algn="ctr"/>
            <a:r>
              <a:rPr lang="en-US" sz="2400" dirty="0"/>
              <a:t>Group Studies</a:t>
            </a:r>
            <a:endParaRPr lang="en-GB" sz="2400" dirty="0"/>
          </a:p>
        </p:txBody>
      </p:sp>
      <p:sp>
        <p:nvSpPr>
          <p:cNvPr id="15" name="Rectangle 9"/>
          <p:cNvSpPr>
            <a:spLocks noChangeArrowheads="1"/>
          </p:cNvSpPr>
          <p:nvPr/>
        </p:nvSpPr>
        <p:spPr bwMode="auto">
          <a:xfrm>
            <a:off x="2486465" y="4840864"/>
            <a:ext cx="2615418" cy="744010"/>
          </a:xfrm>
          <a:prstGeom prst="rect">
            <a:avLst/>
          </a:prstGeom>
          <a:solidFill>
            <a:schemeClr val="accent4">
              <a:lumMod val="20000"/>
              <a:lumOff val="80000"/>
            </a:schemeClr>
          </a:solidFill>
          <a:ln w="12700" cap="sq">
            <a:solidFill>
              <a:schemeClr val="tx1"/>
            </a:solidFill>
            <a:miter lim="800000"/>
            <a:headEnd type="none" w="sm" len="sm"/>
            <a:tailEnd type="none" w="sm" len="sm"/>
          </a:ln>
        </p:spPr>
        <p:txBody>
          <a:bodyPr wrap="none" anchor="ctr"/>
          <a:lstStyle/>
          <a:p>
            <a:pPr algn="ctr"/>
            <a:r>
              <a:rPr lang="en-US" sz="2400"/>
              <a:t>Tutorials</a:t>
            </a:r>
            <a:endParaRPr lang="en-GB" sz="2400"/>
          </a:p>
        </p:txBody>
      </p:sp>
      <p:sp>
        <p:nvSpPr>
          <p:cNvPr id="16" name="Rectangle 10"/>
          <p:cNvSpPr>
            <a:spLocks noChangeArrowheads="1"/>
          </p:cNvSpPr>
          <p:nvPr/>
        </p:nvSpPr>
        <p:spPr bwMode="auto">
          <a:xfrm>
            <a:off x="5591827" y="4840864"/>
            <a:ext cx="2438400" cy="744010"/>
          </a:xfrm>
          <a:prstGeom prst="rect">
            <a:avLst/>
          </a:prstGeom>
          <a:solidFill>
            <a:schemeClr val="accent6">
              <a:lumMod val="20000"/>
              <a:lumOff val="80000"/>
            </a:schemeClr>
          </a:solidFill>
          <a:ln w="12700" cap="sq">
            <a:solidFill>
              <a:schemeClr val="tx1"/>
            </a:solidFill>
            <a:miter lim="800000"/>
            <a:headEnd type="none" w="sm" len="sm"/>
            <a:tailEnd type="none" w="sm" len="sm"/>
          </a:ln>
        </p:spPr>
        <p:txBody>
          <a:bodyPr wrap="none" anchor="ctr"/>
          <a:lstStyle/>
          <a:p>
            <a:pPr algn="ctr"/>
            <a:r>
              <a:rPr lang="en-US" sz="2400"/>
              <a:t>Field Work</a:t>
            </a:r>
            <a:endParaRPr lang="en-GB" sz="2400"/>
          </a:p>
        </p:txBody>
      </p:sp>
      <p:sp>
        <p:nvSpPr>
          <p:cNvPr id="17" name="Rectangle 11"/>
          <p:cNvSpPr>
            <a:spLocks noChangeArrowheads="1"/>
          </p:cNvSpPr>
          <p:nvPr/>
        </p:nvSpPr>
        <p:spPr bwMode="auto">
          <a:xfrm>
            <a:off x="8434754" y="4809978"/>
            <a:ext cx="2438400" cy="774896"/>
          </a:xfrm>
          <a:prstGeom prst="rect">
            <a:avLst/>
          </a:prstGeom>
          <a:solidFill>
            <a:schemeClr val="accent5">
              <a:lumMod val="20000"/>
              <a:lumOff val="80000"/>
            </a:schemeClr>
          </a:solidFill>
          <a:ln w="12700" cap="sq">
            <a:solidFill>
              <a:schemeClr val="tx1"/>
            </a:solidFill>
            <a:miter lim="800000"/>
            <a:headEnd type="none" w="sm" len="sm"/>
            <a:tailEnd type="none" w="sm" len="sm"/>
          </a:ln>
        </p:spPr>
        <p:txBody>
          <a:bodyPr wrap="none" anchor="ctr"/>
          <a:lstStyle/>
          <a:p>
            <a:pPr algn="ctr"/>
            <a:r>
              <a:rPr lang="en-US" sz="2400" dirty="0"/>
              <a:t>Experiment</a:t>
            </a:r>
            <a:endParaRPr lang="en-GB" sz="2400" dirty="0"/>
          </a:p>
        </p:txBody>
      </p:sp>
      <p:sp>
        <p:nvSpPr>
          <p:cNvPr id="18" name="Line 12"/>
          <p:cNvSpPr>
            <a:spLocks noChangeShapeType="1"/>
          </p:cNvSpPr>
          <p:nvPr/>
        </p:nvSpPr>
        <p:spPr bwMode="auto">
          <a:xfrm>
            <a:off x="5158154" y="3666978"/>
            <a:ext cx="457200" cy="0"/>
          </a:xfrm>
          <a:prstGeom prst="line">
            <a:avLst/>
          </a:prstGeom>
          <a:noFill/>
          <a:ln w="76200" cap="sq">
            <a:solidFill>
              <a:schemeClr val="tx1"/>
            </a:solidFill>
            <a:round/>
            <a:headEnd type="none" w="sm" len="sm"/>
            <a:tailEnd type="triangle" w="med" len="med"/>
          </a:ln>
        </p:spPr>
        <p:txBody>
          <a:bodyPr wrap="none"/>
          <a:lstStyle/>
          <a:p>
            <a:endParaRPr lang="en-MY" sz="2400">
              <a:solidFill>
                <a:srgbClr val="FFFFFF"/>
              </a:solidFill>
            </a:endParaRPr>
          </a:p>
        </p:txBody>
      </p:sp>
      <p:sp>
        <p:nvSpPr>
          <p:cNvPr id="19" name="Line 13"/>
          <p:cNvSpPr>
            <a:spLocks noChangeShapeType="1"/>
          </p:cNvSpPr>
          <p:nvPr/>
        </p:nvSpPr>
        <p:spPr bwMode="auto">
          <a:xfrm>
            <a:off x="8053754" y="3666978"/>
            <a:ext cx="529882" cy="0"/>
          </a:xfrm>
          <a:prstGeom prst="line">
            <a:avLst/>
          </a:prstGeom>
          <a:noFill/>
          <a:ln w="76200" cap="sq">
            <a:solidFill>
              <a:schemeClr val="tx1"/>
            </a:solidFill>
            <a:round/>
            <a:headEnd type="none" w="sm" len="sm"/>
            <a:tailEnd type="triangle" w="med" len="med"/>
          </a:ln>
        </p:spPr>
        <p:txBody>
          <a:bodyPr wrap="none"/>
          <a:lstStyle/>
          <a:p>
            <a:endParaRPr lang="en-MY" sz="2400">
              <a:solidFill>
                <a:srgbClr val="FFFFFF"/>
              </a:solidFill>
            </a:endParaRPr>
          </a:p>
        </p:txBody>
      </p:sp>
      <p:sp>
        <p:nvSpPr>
          <p:cNvPr id="20" name="Rectangle 4"/>
          <p:cNvSpPr>
            <a:spLocks noChangeArrowheads="1"/>
          </p:cNvSpPr>
          <p:nvPr/>
        </p:nvSpPr>
        <p:spPr bwMode="auto">
          <a:xfrm>
            <a:off x="5615354" y="3057378"/>
            <a:ext cx="2438400" cy="1143000"/>
          </a:xfrm>
          <a:prstGeom prst="rect">
            <a:avLst/>
          </a:prstGeom>
          <a:solidFill>
            <a:schemeClr val="accent2">
              <a:lumMod val="50000"/>
            </a:schemeClr>
          </a:solidFill>
          <a:ln w="12700" cap="sq">
            <a:solidFill>
              <a:schemeClr val="tx1"/>
            </a:solidFill>
            <a:miter lim="800000"/>
            <a:headEnd type="none" w="sm" len="sm"/>
            <a:tailEnd type="none" w="sm" len="sm"/>
          </a:ln>
        </p:spPr>
        <p:txBody>
          <a:bodyPr wrap="none" anchor="ctr"/>
          <a:lstStyle/>
          <a:p>
            <a:pPr algn="ctr"/>
            <a:r>
              <a:rPr lang="en-US" sz="2400" dirty="0">
                <a:solidFill>
                  <a:srgbClr val="FFFFFF"/>
                </a:solidFill>
              </a:rPr>
              <a:t>Problem Solving</a:t>
            </a:r>
            <a:endParaRPr lang="en-GB" sz="2400" dirty="0">
              <a:solidFill>
                <a:srgbClr val="FFFFFF"/>
              </a:solidFill>
            </a:endParaRPr>
          </a:p>
        </p:txBody>
      </p:sp>
      <p:sp>
        <p:nvSpPr>
          <p:cNvPr id="21" name="Rectangle 3"/>
          <p:cNvSpPr>
            <a:spLocks noChangeArrowheads="1"/>
          </p:cNvSpPr>
          <p:nvPr/>
        </p:nvSpPr>
        <p:spPr bwMode="auto">
          <a:xfrm>
            <a:off x="2491154" y="3057378"/>
            <a:ext cx="2667000" cy="11430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algn="ctr"/>
            <a:r>
              <a:rPr lang="en-US" sz="2400">
                <a:solidFill>
                  <a:srgbClr val="FFFFFF"/>
                </a:solidFill>
              </a:rPr>
              <a:t>Problem Analysis</a:t>
            </a:r>
            <a:endParaRPr lang="en-GB" sz="2400">
              <a:solidFill>
                <a:srgbClr val="FFFFFF"/>
              </a:solidFill>
            </a:endParaRPr>
          </a:p>
        </p:txBody>
      </p:sp>
      <p:cxnSp>
        <p:nvCxnSpPr>
          <p:cNvPr id="22" name="Straight Arrow Connector 21"/>
          <p:cNvCxnSpPr/>
          <p:nvPr/>
        </p:nvCxnSpPr>
        <p:spPr>
          <a:xfrm>
            <a:off x="5101883" y="2416892"/>
            <a:ext cx="919089" cy="640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9" idx="2"/>
          </p:cNvCxnSpPr>
          <p:nvPr/>
        </p:nvCxnSpPr>
        <p:spPr>
          <a:xfrm>
            <a:off x="6768318" y="2383376"/>
            <a:ext cx="0" cy="7014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a:off x="7638757" y="2383376"/>
            <a:ext cx="795996" cy="674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6763115" y="4200378"/>
            <a:ext cx="0" cy="6254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5101883" y="4200378"/>
            <a:ext cx="919089" cy="640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flipV="1">
            <a:off x="7638757" y="4192848"/>
            <a:ext cx="819524" cy="589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59</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3004467" y="768230"/>
            <a:ext cx="8193406" cy="523220"/>
          </a:xfrm>
          <a:prstGeom prst="rect">
            <a:avLst/>
          </a:prstGeom>
          <a:noFill/>
        </p:spPr>
        <p:txBody>
          <a:bodyPr wrap="square" rtlCol="0">
            <a:spAutoFit/>
          </a:bodyPr>
          <a:lstStyle/>
          <a:p>
            <a:pPr algn="ctr"/>
            <a:r>
              <a:rPr lang="en-IN" sz="2800" b="1" dirty="0" smtClean="0">
                <a:solidFill>
                  <a:srgbClr val="800000"/>
                </a:solidFill>
              </a:rPr>
              <a:t>Best Practices in Department</a:t>
            </a:r>
            <a:endParaRPr lang="en-IN" sz="2800" b="1" dirty="0">
              <a:solidFill>
                <a:srgbClr val="C00000"/>
              </a:solidFill>
            </a:endParaRPr>
          </a:p>
        </p:txBody>
      </p:sp>
      <p:grpSp>
        <p:nvGrpSpPr>
          <p:cNvPr id="7" name="Group 6"/>
          <p:cNvGrpSpPr/>
          <p:nvPr/>
        </p:nvGrpSpPr>
        <p:grpSpPr>
          <a:xfrm>
            <a:off x="1896014" y="1705419"/>
            <a:ext cx="9934818" cy="3891836"/>
            <a:chOff x="611557" y="811130"/>
            <a:chExt cx="8144043" cy="4599483"/>
          </a:xfrm>
        </p:grpSpPr>
        <p:sp>
          <p:nvSpPr>
            <p:cNvPr id="8" name="Rounded Rectangle 35"/>
            <p:cNvSpPr/>
            <p:nvPr/>
          </p:nvSpPr>
          <p:spPr>
            <a:xfrm>
              <a:off x="611560" y="811130"/>
              <a:ext cx="8135418" cy="665451"/>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r>
                <a:rPr kumimoji="0" lang="en-IN" sz="1800" b="1" i="0" u="none" strike="noStrike" kern="0" cap="none" spc="0" normalizeH="0" baseline="0" noProof="0" dirty="0">
                  <a:ln>
                    <a:noFill/>
                  </a:ln>
                  <a:effectLst/>
                  <a:uLnTx/>
                  <a:uFillTx/>
                  <a:latin typeface="Calibri"/>
                  <a:ea typeface="+mn-ea"/>
                  <a:cs typeface="+mn-cs"/>
                </a:rPr>
                <a:t>Curriculum Gap Analysis and Planning, students’ project work</a:t>
              </a:r>
              <a:r>
                <a:rPr kumimoji="0" lang="en-IN" sz="1800" b="1" i="0" u="none" strike="noStrike" kern="0" cap="none" spc="0" normalizeH="0" noProof="0" dirty="0">
                  <a:ln>
                    <a:noFill/>
                  </a:ln>
                  <a:effectLst/>
                  <a:uLnTx/>
                  <a:uFillTx/>
                  <a:latin typeface="Calibri"/>
                  <a:ea typeface="+mn-ea"/>
                  <a:cs typeface="+mn-cs"/>
                </a:rPr>
                <a:t> will be </a:t>
              </a:r>
              <a:r>
                <a:rPr kumimoji="0" lang="en-IN" sz="1800" b="1" i="0" u="none" strike="noStrike" kern="0" cap="none" spc="0" normalizeH="0" noProof="0" dirty="0">
                  <a:ln>
                    <a:noFill/>
                  </a:ln>
                  <a:solidFill>
                    <a:srgbClr val="C00000"/>
                  </a:solidFill>
                  <a:effectLst/>
                  <a:uLnTx/>
                  <a:uFillTx/>
                  <a:latin typeface="Calibri"/>
                  <a:ea typeface="+mn-ea"/>
                  <a:cs typeface="+mn-cs"/>
                </a:rPr>
                <a:t>reviewed</a:t>
              </a:r>
              <a:r>
                <a:rPr kumimoji="0" lang="en-IN" sz="1800" b="1" i="0" u="none" strike="noStrike" kern="0" cap="none" spc="0" normalizeH="0" noProof="0" dirty="0">
                  <a:ln>
                    <a:noFill/>
                  </a:ln>
                  <a:solidFill>
                    <a:schemeClr val="accent6">
                      <a:lumMod val="50000"/>
                    </a:schemeClr>
                  </a:solidFill>
                  <a:effectLst/>
                  <a:uLnTx/>
                  <a:uFillTx/>
                  <a:latin typeface="Calibri"/>
                  <a:ea typeface="+mn-ea"/>
                  <a:cs typeface="+mn-cs"/>
                </a:rPr>
                <a:t> </a:t>
              </a:r>
              <a:r>
                <a:rPr kumimoji="0" lang="en-IN" sz="1800" b="1" i="0" u="none" strike="noStrike" kern="0" cap="none" spc="0" normalizeH="0" noProof="0" dirty="0">
                  <a:ln>
                    <a:noFill/>
                  </a:ln>
                  <a:effectLst/>
                  <a:uLnTx/>
                  <a:uFillTx/>
                  <a:latin typeface="Calibri"/>
                  <a:ea typeface="+mn-ea"/>
                  <a:cs typeface="+mn-cs"/>
                </a:rPr>
                <a:t>periodically</a:t>
              </a:r>
              <a:endParaRPr kumimoji="0" lang="en-IN" sz="1800" b="1" i="0" u="none" strike="noStrike" kern="0" cap="none" spc="0" normalizeH="0" baseline="0" noProof="0" dirty="0">
                <a:ln>
                  <a:noFill/>
                </a:ln>
                <a:effectLst/>
                <a:uLnTx/>
                <a:uFillTx/>
                <a:latin typeface="Calibri"/>
                <a:ea typeface="+mn-ea"/>
                <a:cs typeface="+mn-cs"/>
              </a:endParaRPr>
            </a:p>
          </p:txBody>
        </p:sp>
        <p:sp>
          <p:nvSpPr>
            <p:cNvPr id="9" name="Rounded Rectangle 35"/>
            <p:cNvSpPr/>
            <p:nvPr/>
          </p:nvSpPr>
          <p:spPr>
            <a:xfrm>
              <a:off x="611557" y="1649298"/>
              <a:ext cx="8135421" cy="504056"/>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r>
                <a:rPr lang="en-US" b="1" kern="0" dirty="0">
                  <a:latin typeface="Calibri"/>
                </a:rPr>
                <a:t>Tutorial Classes are conducted</a:t>
              </a:r>
              <a:endParaRPr kumimoji="0" lang="en-IN" sz="1800" b="1" i="0" u="none" strike="noStrike" kern="0" cap="none" spc="0" normalizeH="0" baseline="0" noProof="0" dirty="0">
                <a:ln>
                  <a:noFill/>
                </a:ln>
                <a:effectLst/>
                <a:uLnTx/>
                <a:uFillTx/>
                <a:latin typeface="Calibri"/>
                <a:ea typeface="+mn-ea"/>
                <a:cs typeface="+mn-cs"/>
              </a:endParaRPr>
            </a:p>
          </p:txBody>
        </p:sp>
        <p:sp>
          <p:nvSpPr>
            <p:cNvPr id="13" name="Rounded Rectangle 35"/>
            <p:cNvSpPr/>
            <p:nvPr/>
          </p:nvSpPr>
          <p:spPr>
            <a:xfrm>
              <a:off x="622023" y="2291942"/>
              <a:ext cx="8124955" cy="665451"/>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a:latin typeface="Calibri"/>
                </a:rPr>
                <a:t>Student </a:t>
              </a:r>
              <a:r>
                <a:rPr lang="en-IN" b="1" kern="0" dirty="0">
                  <a:solidFill>
                    <a:srgbClr val="C00000"/>
                  </a:solidFill>
                  <a:latin typeface="Calibri"/>
                </a:rPr>
                <a:t>Performances</a:t>
              </a:r>
              <a:r>
                <a:rPr lang="en-IN" b="1" kern="0" dirty="0">
                  <a:latin typeface="Calibri"/>
                </a:rPr>
                <a:t> are  monitored and analysed regularly through </a:t>
              </a:r>
              <a:r>
                <a:rPr lang="en-IN" b="1" kern="0" dirty="0">
                  <a:solidFill>
                    <a:srgbClr val="C00000"/>
                  </a:solidFill>
                  <a:latin typeface="Calibri"/>
                </a:rPr>
                <a:t>Proctoring System</a:t>
              </a:r>
            </a:p>
          </p:txBody>
        </p:sp>
        <p:sp>
          <p:nvSpPr>
            <p:cNvPr id="15" name="Rounded Rectangle 35"/>
            <p:cNvSpPr/>
            <p:nvPr/>
          </p:nvSpPr>
          <p:spPr>
            <a:xfrm>
              <a:off x="615702" y="3770613"/>
              <a:ext cx="8131276" cy="833843"/>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a:latin typeface="Calibri"/>
                </a:rPr>
                <a:t>Content </a:t>
              </a:r>
              <a:r>
                <a:rPr lang="en-IN" b="1" kern="0" dirty="0">
                  <a:solidFill>
                    <a:srgbClr val="C00000"/>
                  </a:solidFill>
                  <a:latin typeface="Calibri"/>
                </a:rPr>
                <a:t>Beyond Syllabus </a:t>
              </a:r>
              <a:r>
                <a:rPr lang="en-IN" b="1" kern="0" dirty="0">
                  <a:latin typeface="Calibri"/>
                </a:rPr>
                <a:t>through Seminars, Flipped class, Project based learning, Workshops, Technical Talks, Industrial Visits, Regular aptitude and communication skill training </a:t>
              </a:r>
              <a:r>
                <a:rPr lang="en-US" b="1" kern="0" dirty="0">
                  <a:latin typeface="Calibri"/>
                </a:rPr>
                <a:t>are conducted</a:t>
              </a:r>
              <a:r>
                <a:rPr lang="en-IN" b="1" kern="0" dirty="0">
                  <a:latin typeface="Calibri"/>
                </a:rPr>
                <a:t>.</a:t>
              </a:r>
              <a:endParaRPr lang="en-IN" b="1" kern="0" dirty="0">
                <a:solidFill>
                  <a:srgbClr val="C00000"/>
                </a:solidFill>
                <a:latin typeface="Calibri"/>
              </a:endParaRPr>
            </a:p>
          </p:txBody>
        </p:sp>
        <p:sp>
          <p:nvSpPr>
            <p:cNvPr id="16" name="Rounded Rectangle 35"/>
            <p:cNvSpPr/>
            <p:nvPr/>
          </p:nvSpPr>
          <p:spPr>
            <a:xfrm>
              <a:off x="611557" y="3128333"/>
              <a:ext cx="8144043" cy="501574"/>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a:solidFill>
                    <a:srgbClr val="C00000"/>
                  </a:solidFill>
                  <a:latin typeface="Calibri"/>
                </a:rPr>
                <a:t>Student Centric Activities </a:t>
              </a:r>
              <a:r>
                <a:rPr lang="en-IN" b="1" kern="0" dirty="0">
                  <a:latin typeface="Calibri"/>
                </a:rPr>
                <a:t>are done regularly</a:t>
              </a:r>
              <a:endParaRPr lang="en-IN" b="1" kern="0" dirty="0">
                <a:solidFill>
                  <a:srgbClr val="C00000"/>
                </a:solidFill>
                <a:latin typeface="Calibri"/>
              </a:endParaRPr>
            </a:p>
          </p:txBody>
        </p:sp>
        <p:sp>
          <p:nvSpPr>
            <p:cNvPr id="17" name="Rounded Rectangle 35"/>
            <p:cNvSpPr/>
            <p:nvPr/>
          </p:nvSpPr>
          <p:spPr>
            <a:xfrm>
              <a:off x="611560" y="4745162"/>
              <a:ext cx="8135418" cy="665451"/>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a:solidFill>
                    <a:srgbClr val="C00000"/>
                  </a:solidFill>
                  <a:latin typeface="Calibri"/>
                </a:rPr>
                <a:t>Student Feedback System </a:t>
              </a:r>
              <a:r>
                <a:rPr lang="en-IN" b="1" kern="0" dirty="0">
                  <a:latin typeface="Calibri"/>
                </a:rPr>
                <a:t>(Mid of the Semester – </a:t>
              </a:r>
              <a:r>
                <a:rPr lang="en-IN" b="1" kern="0" dirty="0">
                  <a:solidFill>
                    <a:srgbClr val="C00000"/>
                  </a:solidFill>
                  <a:latin typeface="Calibri"/>
                </a:rPr>
                <a:t>Offline</a:t>
              </a:r>
              <a:r>
                <a:rPr lang="en-IN" b="1" kern="0" dirty="0">
                  <a:latin typeface="Calibri"/>
                </a:rPr>
                <a:t> and</a:t>
              </a:r>
            </a:p>
            <a:p>
              <a:pPr lvl="0" algn="ctr"/>
              <a:r>
                <a:rPr lang="en-IN" b="1" kern="0" dirty="0">
                  <a:latin typeface="Calibri"/>
                </a:rPr>
                <a:t>                                               End of the Semester – </a:t>
              </a:r>
              <a:r>
                <a:rPr lang="en-IN" b="1" kern="0" dirty="0">
                  <a:solidFill>
                    <a:srgbClr val="C00000"/>
                  </a:solidFill>
                  <a:latin typeface="Calibri"/>
                </a:rPr>
                <a:t>Online</a:t>
              </a:r>
              <a:r>
                <a:rPr lang="en-IN" b="1" kern="0" dirty="0">
                  <a:latin typeface="Calibri"/>
                </a:rPr>
                <a:t>) is followed</a:t>
              </a:r>
              <a:endParaRPr lang="en-IN" b="1" kern="0" dirty="0">
                <a:solidFill>
                  <a:srgbClr val="C00000"/>
                </a:solidFill>
                <a:latin typeface="Calibri"/>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110840" y="1385455"/>
            <a:ext cx="1246909" cy="73429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HOD Profile</a:t>
            </a:r>
            <a:endParaRPr lang="en-IN" sz="1400" dirty="0">
              <a:solidFill>
                <a:srgbClr val="002060"/>
              </a:solidFill>
              <a:latin typeface="Times New Roman" pitchFamily="18" charset="0"/>
              <a:cs typeface="Times New Roman" pitchFamily="18" charset="0"/>
            </a:endParaRPr>
          </a:p>
        </p:txBody>
      </p:sp>
      <p:sp>
        <p:nvSpPr>
          <p:cNvPr id="19" name="Flowchart: Alternate Process 18"/>
          <p:cNvSpPr/>
          <p:nvPr/>
        </p:nvSpPr>
        <p:spPr>
          <a:xfrm>
            <a:off x="55420" y="3380510"/>
            <a:ext cx="1330035"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Department achievements</a:t>
            </a:r>
            <a:endParaRPr lang="en-IN" sz="1200" dirty="0">
              <a:solidFill>
                <a:srgbClr val="002060"/>
              </a:solidFill>
              <a:latin typeface="Times New Roman" pitchFamily="18" charset="0"/>
              <a:cs typeface="Times New Roman" pitchFamily="18" charset="0"/>
            </a:endParaRPr>
          </a:p>
        </p:txBody>
      </p:sp>
      <p:sp>
        <p:nvSpPr>
          <p:cNvPr id="20" name="Flowchart: Alternate Process 19"/>
          <p:cNvSpPr/>
          <p:nvPr/>
        </p:nvSpPr>
        <p:spPr>
          <a:xfrm>
            <a:off x="41566" y="2341418"/>
            <a:ext cx="1343890"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Department Profile</a:t>
            </a:r>
            <a:endParaRPr lang="en-IN" sz="1400" dirty="0">
              <a:solidFill>
                <a:srgbClr val="002060"/>
              </a:solidFill>
              <a:latin typeface="Times New Roman" pitchFamily="18" charset="0"/>
              <a:cs typeface="Times New Roman" pitchFamily="18" charset="0"/>
            </a:endParaRPr>
          </a:p>
        </p:txBody>
      </p:sp>
      <p:sp>
        <p:nvSpPr>
          <p:cNvPr id="21" name="Flowchart: Alternate Process 20"/>
          <p:cNvSpPr/>
          <p:nvPr/>
        </p:nvSpPr>
        <p:spPr>
          <a:xfrm>
            <a:off x="69276" y="4447311"/>
            <a:ext cx="1330036" cy="77585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Faculty</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22" name="Flowchart: Alternate Process 21"/>
          <p:cNvSpPr/>
          <p:nvPr/>
        </p:nvSpPr>
        <p:spPr>
          <a:xfrm>
            <a:off x="83127" y="5486402"/>
            <a:ext cx="1330036" cy="775854"/>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smtClean="0">
                <a:solidFill>
                  <a:srgbClr val="002060"/>
                </a:solidFill>
                <a:latin typeface="Times New Roman" pitchFamily="18" charset="0"/>
                <a:cs typeface="Times New Roman" pitchFamily="18" charset="0"/>
              </a:rPr>
              <a:t>Students</a:t>
            </a:r>
          </a:p>
          <a:p>
            <a:pPr lvl="0" algn="ctr"/>
            <a:r>
              <a:rPr lang="en-IN" sz="1400" dirty="0" smtClean="0">
                <a:solidFill>
                  <a:srgbClr val="002060"/>
                </a:solidFill>
                <a:latin typeface="Times New Roman" pitchFamily="18" charset="0"/>
                <a:cs typeface="Times New Roman" pitchFamily="18" charset="0"/>
              </a:rPr>
              <a:t>achievements</a:t>
            </a:r>
            <a:endParaRPr lang="en-IN" sz="1400" dirty="0">
              <a:solidFill>
                <a:srgbClr val="002060"/>
              </a:solidFill>
              <a:latin typeface="Times New Roman" pitchFamily="18" charset="0"/>
              <a:cs typeface="Times New Roman" pitchFamily="18" charset="0"/>
            </a:endParaRPr>
          </a:p>
        </p:txBody>
      </p:sp>
      <p:sp>
        <p:nvSpPr>
          <p:cNvPr id="11" name="Rectangle 13"/>
          <p:cNvSpPr/>
          <p:nvPr/>
        </p:nvSpPr>
        <p:spPr>
          <a:xfrm>
            <a:off x="1723171" y="21862"/>
            <a:ext cx="93423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IN" sz="4000" i="0" u="none" strike="noStrike" kern="1200" normalizeH="0" baseline="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Student Level</a:t>
            </a:r>
            <a:r>
              <a:rPr kumimoji="0" lang="en-IN" sz="4000" i="0" u="none" strike="noStrike" kern="1200" normalizeH="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 A</a:t>
            </a:r>
            <a:r>
              <a:rPr kumimoji="0" lang="en-IN" sz="4000" i="0" u="none" strike="noStrike" kern="1200" normalizeH="0" baseline="0" noProof="0" dirty="0" smtClean="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rPr>
              <a:t>chievements</a:t>
            </a:r>
            <a:endParaRPr kumimoji="0" lang="en-IN" sz="4000" i="0" u="none" strike="noStrike" kern="1200" normalizeH="0" baseline="0" noProof="0" dirty="0">
              <a:ln w="0"/>
              <a:solidFill>
                <a:schemeClr val="accent2">
                  <a:lumMod val="75000"/>
                </a:schemeClr>
              </a:solidFill>
              <a:effectLst>
                <a:outerShdw blurRad="38100" dist="19050" dir="2700000" algn="tl" rotWithShape="0">
                  <a:schemeClr val="dk1">
                    <a:alpha val="40000"/>
                  </a:schemeClr>
                </a:outerShdw>
              </a:effectLst>
              <a:uLnTx/>
              <a:uFillTx/>
              <a:latin typeface="Garamond"/>
              <a:ea typeface="Cambria" panose="02040503050406030204" pitchFamily="18" charset="0"/>
              <a:cs typeface="+mn-cs"/>
            </a:endParaRPr>
          </a:p>
        </p:txBody>
      </p:sp>
      <p:sp>
        <p:nvSpPr>
          <p:cNvPr id="16" name="Date Placeholder 15"/>
          <p:cNvSpPr>
            <a:spLocks noGrp="1"/>
          </p:cNvSpPr>
          <p:nvPr>
            <p:ph type="dt" sz="half" idx="10"/>
          </p:nvPr>
        </p:nvSpPr>
        <p:spPr/>
        <p:txBody>
          <a:bodyPr/>
          <a:lstStyle/>
          <a:p>
            <a:fld id="{BE5A3469-83E1-49E2-B71B-7E0F816FE62A}" type="datetime5">
              <a:rPr lang="en-US" smtClean="0"/>
              <a:pPr/>
              <a:t>20-Sep-21</a:t>
            </a:fld>
            <a:endParaRPr lang="en-US"/>
          </a:p>
        </p:txBody>
      </p:sp>
      <p:sp>
        <p:nvSpPr>
          <p:cNvPr id="17" name="Slide Number Placeholder 16"/>
          <p:cNvSpPr>
            <a:spLocks noGrp="1"/>
          </p:cNvSpPr>
          <p:nvPr>
            <p:ph type="sldNum" sz="quarter" idx="12"/>
          </p:nvPr>
        </p:nvSpPr>
        <p:spPr/>
        <p:txBody>
          <a:bodyPr/>
          <a:lstStyle/>
          <a:p>
            <a:fld id="{655D1332-1337-463C-A5CC-B07214B49452}" type="slidenum">
              <a:rPr lang="en-US" smtClean="0"/>
              <a:pPr/>
              <a:t>6</a:t>
            </a:fld>
            <a:endParaRPr lang="en-US"/>
          </a:p>
        </p:txBody>
      </p:sp>
      <p:sp>
        <p:nvSpPr>
          <p:cNvPr id="23" name="Footer Placeholder 22"/>
          <p:cNvSpPr>
            <a:spLocks noGrp="1"/>
          </p:cNvSpPr>
          <p:nvPr>
            <p:ph type="ftr" sz="quarter" idx="11"/>
          </p:nvPr>
        </p:nvSpPr>
        <p:spPr/>
        <p:txBody>
          <a:bodyPr/>
          <a:lstStyle/>
          <a:p>
            <a:r>
              <a:rPr lang="en-US" smtClean="0"/>
              <a:t>Department of Civil Engineering</a:t>
            </a:r>
            <a:endParaRPr lang="en-US"/>
          </a:p>
        </p:txBody>
      </p:sp>
      <p:sp>
        <p:nvSpPr>
          <p:cNvPr id="24" name="Rectangle 23"/>
          <p:cNvSpPr/>
          <p:nvPr/>
        </p:nvSpPr>
        <p:spPr>
          <a:xfrm>
            <a:off x="2108199" y="983202"/>
            <a:ext cx="9237134" cy="5786199"/>
          </a:xfrm>
          <a:prstGeom prst="rect">
            <a:avLst/>
          </a:prstGeom>
        </p:spPr>
        <p:txBody>
          <a:bodyPr wrap="square">
            <a:spAutoFit/>
          </a:bodyPr>
          <a:lstStyle/>
          <a:p>
            <a:pPr marL="287338" lvl="0" indent="-287338">
              <a:buFont typeface="Arial" pitchFamily="34" charset="0"/>
              <a:buChar char="•"/>
            </a:pPr>
            <a:r>
              <a:rPr lang="en-US" dirty="0" smtClean="0">
                <a:solidFill>
                  <a:srgbClr val="00B050"/>
                </a:solidFill>
                <a:latin typeface="Times New Roman" pitchFamily="18" charset="0"/>
                <a:cs typeface="Times New Roman" pitchFamily="18" charset="0"/>
              </a:rPr>
              <a:t>Manjushree D R (4BW10CV023)</a:t>
            </a:r>
            <a:r>
              <a:rPr lang="en-US" dirty="0" smtClean="0">
                <a:solidFill>
                  <a:prstClr val="black"/>
                </a:solidFill>
                <a:latin typeface="Times New Roman" pitchFamily="18" charset="0"/>
                <a:cs typeface="Times New Roman" pitchFamily="18" charset="0"/>
              </a:rPr>
              <a:t>: </a:t>
            </a:r>
          </a:p>
          <a:p>
            <a:pPr marL="685800" lvl="1" indent="-228600">
              <a:buFont typeface="Arial" pitchFamily="34" charset="0"/>
              <a:buChar char="•"/>
            </a:pPr>
            <a:r>
              <a:rPr lang="en-US" dirty="0" smtClean="0">
                <a:latin typeface="Times New Roman" pitchFamily="18" charset="0"/>
                <a:cs typeface="Times New Roman" pitchFamily="18" charset="0"/>
              </a:rPr>
              <a:t>Secured VTU 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rank in the year 2014.</a:t>
            </a:r>
          </a:p>
          <a:p>
            <a:pPr marL="287338" indent="-287338">
              <a:buFont typeface="Arial" pitchFamily="34" charset="0"/>
              <a:buChar char="•"/>
            </a:pPr>
            <a:r>
              <a:rPr lang="en-US" dirty="0" err="1" smtClean="0">
                <a:solidFill>
                  <a:schemeClr val="tx2">
                    <a:lumMod val="60000"/>
                    <a:lumOff val="40000"/>
                  </a:schemeClr>
                </a:solidFill>
                <a:latin typeface="Times New Roman" pitchFamily="18" charset="0"/>
                <a:cs typeface="Times New Roman" pitchFamily="18" charset="0"/>
              </a:rPr>
              <a:t>Sachin</a:t>
            </a:r>
            <a:r>
              <a:rPr lang="en-US" dirty="0" smtClean="0">
                <a:solidFill>
                  <a:schemeClr val="tx2">
                    <a:lumMod val="60000"/>
                    <a:lumOff val="40000"/>
                  </a:schemeClr>
                </a:solidFill>
                <a:latin typeface="Times New Roman" pitchFamily="18" charset="0"/>
                <a:cs typeface="Times New Roman" pitchFamily="18" charset="0"/>
              </a:rPr>
              <a:t> J A  (4BW14CV044): </a:t>
            </a:r>
          </a:p>
          <a:p>
            <a:pPr marL="685800" lvl="1" indent="-228600">
              <a:buFont typeface="Arial" pitchFamily="34" charset="0"/>
              <a:buChar char="•"/>
            </a:pPr>
            <a:r>
              <a:rPr lang="en-US" dirty="0" smtClean="0">
                <a:latin typeface="Times New Roman" pitchFamily="18" charset="0"/>
                <a:cs typeface="Times New Roman" pitchFamily="18" charset="0"/>
              </a:rPr>
              <a:t>Secured 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place and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place in VTU inter colligate athletic meet.</a:t>
            </a:r>
          </a:p>
          <a:p>
            <a:pPr marL="287338" lvl="0" indent="-287338">
              <a:buFont typeface="Arial" pitchFamily="34" charset="0"/>
              <a:buChar char="•"/>
            </a:pPr>
            <a:r>
              <a:rPr lang="en-US" dirty="0" err="1" smtClean="0">
                <a:solidFill>
                  <a:srgbClr val="00B050"/>
                </a:solidFill>
                <a:latin typeface="Times New Roman" pitchFamily="18" charset="0"/>
                <a:cs typeface="Times New Roman" pitchFamily="18" charset="0"/>
              </a:rPr>
              <a:t>Kishan</a:t>
            </a:r>
            <a:r>
              <a:rPr lang="en-US" dirty="0" smtClean="0">
                <a:solidFill>
                  <a:srgbClr val="00B050"/>
                </a:solidFill>
                <a:latin typeface="Times New Roman" pitchFamily="18" charset="0"/>
                <a:cs typeface="Times New Roman" pitchFamily="18" charset="0"/>
              </a:rPr>
              <a:t> S &amp; </a:t>
            </a:r>
            <a:r>
              <a:rPr lang="en-US" dirty="0" err="1" smtClean="0">
                <a:solidFill>
                  <a:srgbClr val="00B050"/>
                </a:solidFill>
                <a:latin typeface="Times New Roman" pitchFamily="18" charset="0"/>
                <a:cs typeface="Times New Roman" pitchFamily="18" charset="0"/>
              </a:rPr>
              <a:t>Arun</a:t>
            </a:r>
            <a:r>
              <a:rPr lang="en-US" dirty="0" smtClean="0">
                <a:solidFill>
                  <a:srgbClr val="00B050"/>
                </a:solidFill>
                <a:latin typeface="Times New Roman" pitchFamily="18" charset="0"/>
                <a:cs typeface="Times New Roman" pitchFamily="18" charset="0"/>
              </a:rPr>
              <a:t> M</a:t>
            </a:r>
            <a:r>
              <a:rPr lang="en-US" dirty="0" smtClean="0">
                <a:solidFill>
                  <a:prstClr val="black"/>
                </a:solidFill>
                <a:latin typeface="Times New Roman" pitchFamily="18" charset="0"/>
                <a:cs typeface="Times New Roman" pitchFamily="18" charset="0"/>
              </a:rPr>
              <a:t>: </a:t>
            </a:r>
          </a:p>
          <a:p>
            <a:pPr marL="685800" lvl="1" indent="-228600">
              <a:buFont typeface="Arial" pitchFamily="34" charset="0"/>
              <a:buChar char="•"/>
            </a:pPr>
            <a:r>
              <a:rPr lang="en-US" dirty="0" smtClean="0">
                <a:latin typeface="Times New Roman" pitchFamily="18" charset="0"/>
                <a:cs typeface="Times New Roman" pitchFamily="18" charset="0"/>
              </a:rPr>
              <a:t>Won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prize at JVTM in the year 2017-18.</a:t>
            </a:r>
          </a:p>
          <a:p>
            <a:pPr marL="287338" lvl="0" indent="-287338">
              <a:buFont typeface="Arial" pitchFamily="34" charset="0"/>
              <a:buChar char="•"/>
            </a:pPr>
            <a:r>
              <a:rPr lang="en-US" dirty="0" err="1" smtClean="0">
                <a:solidFill>
                  <a:schemeClr val="tx2">
                    <a:lumMod val="60000"/>
                    <a:lumOff val="40000"/>
                  </a:schemeClr>
                </a:solidFill>
                <a:latin typeface="Times New Roman" pitchFamily="18" charset="0"/>
                <a:cs typeface="Times New Roman" pitchFamily="18" charset="0"/>
              </a:rPr>
              <a:t>Arun</a:t>
            </a:r>
            <a:r>
              <a:rPr lang="en-US" dirty="0" smtClean="0">
                <a:solidFill>
                  <a:schemeClr val="tx2">
                    <a:lumMod val="60000"/>
                    <a:lumOff val="40000"/>
                  </a:schemeClr>
                </a:solidFill>
                <a:latin typeface="Times New Roman" pitchFamily="18" charset="0"/>
                <a:cs typeface="Times New Roman" pitchFamily="18" charset="0"/>
              </a:rPr>
              <a:t> M: </a:t>
            </a:r>
          </a:p>
          <a:p>
            <a:pPr marL="685800" lvl="1" indent="-228600">
              <a:buFont typeface="Arial" pitchFamily="34" charset="0"/>
              <a:buChar char="•"/>
            </a:pPr>
            <a:r>
              <a:rPr lang="en-US" dirty="0" smtClean="0">
                <a:latin typeface="Times New Roman" pitchFamily="18" charset="0"/>
                <a:cs typeface="Times New Roman" pitchFamily="18" charset="0"/>
              </a:rPr>
              <a:t>Won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prize in </a:t>
            </a:r>
            <a:r>
              <a:rPr lang="en-U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echnical </a:t>
            </a:r>
            <a:r>
              <a:rPr lang="en-US" dirty="0" smtClean="0">
                <a:latin typeface="Times New Roman" pitchFamily="18" charset="0"/>
                <a:cs typeface="Times New Roman" pitchFamily="18" charset="0"/>
              </a:rPr>
              <a:t>fest (Innerve 17)..</a:t>
            </a:r>
          </a:p>
          <a:p>
            <a:pPr marL="287338" lvl="0" indent="-287338">
              <a:buFont typeface="Arial" pitchFamily="34" charset="0"/>
              <a:buChar char="•"/>
            </a:pPr>
            <a:r>
              <a:rPr lang="en-US" dirty="0" err="1" smtClean="0">
                <a:solidFill>
                  <a:srgbClr val="00B050"/>
                </a:solidFill>
                <a:latin typeface="Times New Roman" pitchFamily="18" charset="0"/>
                <a:cs typeface="Times New Roman" pitchFamily="18" charset="0"/>
              </a:rPr>
              <a:t>Jeevan</a:t>
            </a:r>
            <a:r>
              <a:rPr lang="en-US" dirty="0" smtClean="0">
                <a:solidFill>
                  <a:srgbClr val="00B050"/>
                </a:solidFill>
                <a:latin typeface="Times New Roman" pitchFamily="18" charset="0"/>
                <a:cs typeface="Times New Roman" pitchFamily="18" charset="0"/>
              </a:rPr>
              <a:t> </a:t>
            </a:r>
            <a:r>
              <a:rPr lang="en-US" dirty="0" err="1" smtClean="0">
                <a:solidFill>
                  <a:srgbClr val="00B050"/>
                </a:solidFill>
                <a:latin typeface="Times New Roman" pitchFamily="18" charset="0"/>
                <a:cs typeface="Times New Roman" pitchFamily="18" charset="0"/>
              </a:rPr>
              <a:t>kumar</a:t>
            </a:r>
            <a:r>
              <a:rPr lang="en-US" dirty="0" smtClean="0">
                <a:solidFill>
                  <a:srgbClr val="00B050"/>
                </a:solidFill>
                <a:latin typeface="Times New Roman" pitchFamily="18" charset="0"/>
                <a:cs typeface="Times New Roman" pitchFamily="18" charset="0"/>
              </a:rPr>
              <a:t> P &amp; </a:t>
            </a:r>
            <a:r>
              <a:rPr lang="en-US" dirty="0" err="1" smtClean="0">
                <a:solidFill>
                  <a:srgbClr val="00B050"/>
                </a:solidFill>
                <a:latin typeface="Times New Roman" pitchFamily="18" charset="0"/>
                <a:cs typeface="Times New Roman" pitchFamily="18" charset="0"/>
              </a:rPr>
              <a:t>Rohith</a:t>
            </a:r>
            <a:r>
              <a:rPr lang="en-US" dirty="0" smtClean="0">
                <a:solidFill>
                  <a:srgbClr val="00B050"/>
                </a:solidFill>
                <a:latin typeface="Times New Roman" pitchFamily="18" charset="0"/>
                <a:cs typeface="Times New Roman" pitchFamily="18" charset="0"/>
              </a:rPr>
              <a:t> B R</a:t>
            </a:r>
            <a:r>
              <a:rPr lang="en-US" dirty="0" smtClean="0">
                <a:solidFill>
                  <a:prstClr val="black"/>
                </a:solidFill>
                <a:latin typeface="Times New Roman" pitchFamily="18" charset="0"/>
                <a:cs typeface="Times New Roman" pitchFamily="18" charset="0"/>
              </a:rPr>
              <a:t>: </a:t>
            </a:r>
          </a:p>
          <a:p>
            <a:pPr marL="685800" lvl="1" indent="-228600">
              <a:buFont typeface="Arial" pitchFamily="34" charset="0"/>
              <a:buChar char="•"/>
            </a:pPr>
            <a:r>
              <a:rPr lang="en-US" dirty="0" smtClean="0">
                <a:latin typeface="Times New Roman" pitchFamily="18" charset="0"/>
                <a:cs typeface="Times New Roman" pitchFamily="18" charset="0"/>
              </a:rPr>
              <a:t>Won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prize at JVTM in the year 2018-19.</a:t>
            </a:r>
          </a:p>
          <a:p>
            <a:pPr marL="685800" lvl="1" indent="-228600">
              <a:buFont typeface="Arial" pitchFamily="34" charset="0"/>
              <a:buChar char="•"/>
            </a:pPr>
            <a:r>
              <a:rPr lang="en-US" dirty="0" smtClean="0">
                <a:latin typeface="Times New Roman" pitchFamily="18" charset="0"/>
                <a:cs typeface="Times New Roman" pitchFamily="18" charset="0"/>
              </a:rPr>
              <a:t>Won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prize in </a:t>
            </a:r>
            <a:r>
              <a:rPr lang="en-US" dirty="0" smtClean="0">
                <a:latin typeface="Times New Roman" pitchFamily="18" charset="0"/>
                <a:cs typeface="Times New Roman" pitchFamily="18" charset="0"/>
              </a:rPr>
              <a:t>Technical </a:t>
            </a:r>
            <a:r>
              <a:rPr lang="en-US" dirty="0" smtClean="0">
                <a:latin typeface="Times New Roman" pitchFamily="18" charset="0"/>
                <a:cs typeface="Times New Roman" pitchFamily="18" charset="0"/>
              </a:rPr>
              <a:t>fest (</a:t>
            </a:r>
            <a:r>
              <a:rPr lang="en-US" dirty="0" err="1" smtClean="0">
                <a:latin typeface="Times New Roman" pitchFamily="18" charset="0"/>
                <a:cs typeface="Times New Roman" pitchFamily="18" charset="0"/>
              </a:rPr>
              <a:t>Modex</a:t>
            </a:r>
            <a:r>
              <a:rPr lang="en-US" dirty="0" smtClean="0">
                <a:latin typeface="Times New Roman" pitchFamily="18" charset="0"/>
                <a:cs typeface="Times New Roman" pitchFamily="18" charset="0"/>
              </a:rPr>
              <a:t> 2018).</a:t>
            </a:r>
          </a:p>
          <a:p>
            <a:pPr marL="287338" lvl="0" indent="-287338">
              <a:buFont typeface="Arial" pitchFamily="34" charset="0"/>
              <a:buChar char="•"/>
            </a:pPr>
            <a:r>
              <a:rPr lang="en-US" dirty="0" err="1" smtClean="0">
                <a:solidFill>
                  <a:schemeClr val="tx2">
                    <a:lumMod val="60000"/>
                    <a:lumOff val="40000"/>
                  </a:schemeClr>
                </a:solidFill>
                <a:latin typeface="Times New Roman" pitchFamily="18" charset="0"/>
                <a:cs typeface="Times New Roman" pitchFamily="18" charset="0"/>
              </a:rPr>
              <a:t>Varun</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shankar</a:t>
            </a:r>
            <a:r>
              <a:rPr lang="en-US" dirty="0" smtClean="0">
                <a:solidFill>
                  <a:schemeClr val="tx2">
                    <a:lumMod val="60000"/>
                    <a:lumOff val="40000"/>
                  </a:schemeClr>
                </a:solidFill>
                <a:latin typeface="Times New Roman" pitchFamily="18" charset="0"/>
                <a:cs typeface="Times New Roman" pitchFamily="18" charset="0"/>
              </a:rPr>
              <a:t> C P, </a:t>
            </a:r>
            <a:r>
              <a:rPr lang="en-US" dirty="0" err="1" smtClean="0">
                <a:solidFill>
                  <a:schemeClr val="tx2">
                    <a:lumMod val="60000"/>
                    <a:lumOff val="40000"/>
                  </a:schemeClr>
                </a:solidFill>
                <a:latin typeface="Times New Roman" pitchFamily="18" charset="0"/>
                <a:cs typeface="Times New Roman" pitchFamily="18" charset="0"/>
              </a:rPr>
              <a:t>Chandrakanth</a:t>
            </a:r>
            <a:r>
              <a:rPr lang="en-US" dirty="0" smtClean="0">
                <a:solidFill>
                  <a:schemeClr val="tx2">
                    <a:lumMod val="60000"/>
                    <a:lumOff val="40000"/>
                  </a:schemeClr>
                </a:solidFill>
                <a:latin typeface="Times New Roman" pitchFamily="18" charset="0"/>
                <a:cs typeface="Times New Roman" pitchFamily="18" charset="0"/>
              </a:rPr>
              <a:t> J, </a:t>
            </a:r>
            <a:r>
              <a:rPr lang="en-US" dirty="0" err="1" smtClean="0">
                <a:solidFill>
                  <a:schemeClr val="tx2">
                    <a:lumMod val="60000"/>
                    <a:lumOff val="40000"/>
                  </a:schemeClr>
                </a:solidFill>
                <a:latin typeface="Times New Roman" pitchFamily="18" charset="0"/>
                <a:cs typeface="Times New Roman" pitchFamily="18" charset="0"/>
              </a:rPr>
              <a:t>Manjunath</a:t>
            </a:r>
            <a:r>
              <a:rPr lang="en-US" dirty="0" smtClean="0">
                <a:solidFill>
                  <a:schemeClr val="tx2">
                    <a:lumMod val="60000"/>
                    <a:lumOff val="40000"/>
                  </a:schemeClr>
                </a:solidFill>
                <a:latin typeface="Times New Roman" pitchFamily="18" charset="0"/>
                <a:cs typeface="Times New Roman" pitchFamily="18" charset="0"/>
              </a:rPr>
              <a:t> J H, </a:t>
            </a:r>
            <a:r>
              <a:rPr lang="en-US" dirty="0" err="1" smtClean="0">
                <a:solidFill>
                  <a:schemeClr val="tx2">
                    <a:lumMod val="60000"/>
                    <a:lumOff val="40000"/>
                  </a:schemeClr>
                </a:solidFill>
                <a:latin typeface="Times New Roman" pitchFamily="18" charset="0"/>
                <a:cs typeface="Times New Roman" pitchFamily="18" charset="0"/>
              </a:rPr>
              <a:t>Nandish</a:t>
            </a:r>
            <a:r>
              <a:rPr lang="en-US" dirty="0" smtClean="0">
                <a:solidFill>
                  <a:schemeClr val="tx2">
                    <a:lumMod val="60000"/>
                    <a:lumOff val="40000"/>
                  </a:schemeClr>
                </a:solidFill>
                <a:latin typeface="Times New Roman" pitchFamily="18" charset="0"/>
                <a:cs typeface="Times New Roman" pitchFamily="18" charset="0"/>
              </a:rPr>
              <a:t> M S, </a:t>
            </a:r>
            <a:r>
              <a:rPr lang="en-US" dirty="0" err="1" smtClean="0">
                <a:solidFill>
                  <a:schemeClr val="tx2">
                    <a:lumMod val="60000"/>
                    <a:lumOff val="40000"/>
                  </a:schemeClr>
                </a:solidFill>
                <a:latin typeface="Times New Roman" pitchFamily="18" charset="0"/>
                <a:cs typeface="Times New Roman" pitchFamily="18" charset="0"/>
              </a:rPr>
              <a:t>Uday</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shankar</a:t>
            </a:r>
            <a:r>
              <a:rPr lang="en-US" dirty="0" smtClean="0">
                <a:solidFill>
                  <a:schemeClr val="tx2">
                    <a:lumMod val="60000"/>
                    <a:lumOff val="40000"/>
                  </a:schemeClr>
                </a:solidFill>
                <a:latin typeface="Times New Roman" pitchFamily="18" charset="0"/>
                <a:cs typeface="Times New Roman" pitchFamily="18" charset="0"/>
              </a:rPr>
              <a:t> C P , </a:t>
            </a:r>
            <a:r>
              <a:rPr lang="en-US" dirty="0" err="1" smtClean="0">
                <a:solidFill>
                  <a:schemeClr val="tx2">
                    <a:lumMod val="60000"/>
                    <a:lumOff val="40000"/>
                  </a:schemeClr>
                </a:solidFill>
                <a:latin typeface="Times New Roman" pitchFamily="18" charset="0"/>
                <a:cs typeface="Times New Roman" pitchFamily="18" charset="0"/>
              </a:rPr>
              <a:t>Nithingowda</a:t>
            </a:r>
            <a:r>
              <a:rPr lang="en-US" dirty="0" smtClean="0">
                <a:solidFill>
                  <a:schemeClr val="tx2">
                    <a:lumMod val="60000"/>
                    <a:lumOff val="40000"/>
                  </a:schemeClr>
                </a:solidFill>
                <a:latin typeface="Times New Roman" pitchFamily="18" charset="0"/>
                <a:cs typeface="Times New Roman" pitchFamily="18" charset="0"/>
              </a:rPr>
              <a:t> M K : </a:t>
            </a:r>
          </a:p>
          <a:p>
            <a:pPr marL="685800" lvl="1" indent="-228600">
              <a:buFont typeface="Arial" pitchFamily="34" charset="0"/>
              <a:buChar char="•"/>
            </a:pPr>
            <a:r>
              <a:rPr lang="en-US" dirty="0" smtClean="0">
                <a:latin typeface="Times New Roman" pitchFamily="18" charset="0"/>
                <a:cs typeface="Times New Roman" pitchFamily="18" charset="0"/>
              </a:rPr>
              <a:t>Runner up for </a:t>
            </a:r>
            <a:r>
              <a:rPr lang="en-US" dirty="0" err="1" smtClean="0">
                <a:latin typeface="Times New Roman" pitchFamily="18" charset="0"/>
                <a:cs typeface="Times New Roman" pitchFamily="18" charset="0"/>
              </a:rPr>
              <a:t>Kabbadi</a:t>
            </a:r>
            <a:r>
              <a:rPr lang="en-US" dirty="0" smtClean="0">
                <a:latin typeface="Times New Roman" pitchFamily="18" charset="0"/>
                <a:cs typeface="Times New Roman" pitchFamily="18" charset="0"/>
              </a:rPr>
              <a:t> tournament organized  by VTU in the year 2017.</a:t>
            </a:r>
          </a:p>
          <a:p>
            <a:pPr marL="287338" lvl="0" indent="-287338">
              <a:buFont typeface="Arial" pitchFamily="34" charset="0"/>
              <a:buChar char="•"/>
            </a:pPr>
            <a:r>
              <a:rPr lang="en-US" dirty="0" err="1" smtClean="0">
                <a:solidFill>
                  <a:srgbClr val="00B050"/>
                </a:solidFill>
                <a:latin typeface="Times New Roman" pitchFamily="18" charset="0"/>
                <a:cs typeface="Times New Roman" pitchFamily="18" charset="0"/>
              </a:rPr>
              <a:t>Purushotham</a:t>
            </a:r>
            <a:r>
              <a:rPr lang="en-US" dirty="0" smtClean="0">
                <a:solidFill>
                  <a:srgbClr val="00B050"/>
                </a:solidFill>
                <a:latin typeface="Times New Roman" pitchFamily="18" charset="0"/>
                <a:cs typeface="Times New Roman" pitchFamily="18" charset="0"/>
              </a:rPr>
              <a:t>  (19CVE032)</a:t>
            </a:r>
            <a:r>
              <a:rPr lang="en-US" dirty="0" smtClean="0">
                <a:solidFill>
                  <a:prstClr val="black"/>
                </a:solidFill>
                <a:latin typeface="Times New Roman" pitchFamily="18" charset="0"/>
                <a:cs typeface="Times New Roman" pitchFamily="18" charset="0"/>
              </a:rPr>
              <a:t>: </a:t>
            </a:r>
          </a:p>
          <a:p>
            <a:pPr marL="685800" lvl="1" indent="-228600">
              <a:buFont typeface="Arial" pitchFamily="34" charset="0"/>
              <a:buChar char="•"/>
            </a:pPr>
            <a:r>
              <a:rPr lang="en-US" dirty="0" smtClean="0">
                <a:latin typeface="Times New Roman" pitchFamily="18" charset="0"/>
                <a:cs typeface="Times New Roman" pitchFamily="18" charset="0"/>
              </a:rPr>
              <a:t>Won </a:t>
            </a:r>
            <a:r>
              <a:rPr lang="en-US" dirty="0" smtClean="0">
                <a:latin typeface="Times New Roman" pitchFamily="18" charset="0"/>
                <a:cs typeface="Times New Roman" pitchFamily="18" charset="0"/>
              </a:rPr>
              <a:t>II Place </a:t>
            </a:r>
            <a:r>
              <a:rPr lang="en-US" dirty="0" smtClean="0">
                <a:latin typeface="Times New Roman" pitchFamily="18" charset="0"/>
                <a:cs typeface="Times New Roman" pitchFamily="18" charset="0"/>
              </a:rPr>
              <a:t>in long jump </a:t>
            </a:r>
            <a:r>
              <a:rPr lang="en-US" dirty="0" smtClean="0">
                <a:latin typeface="Times New Roman" pitchFamily="18" charset="0"/>
                <a:cs typeface="Times New Roman" pitchFamily="18" charset="0"/>
              </a:rPr>
              <a:t>event Men U-23, organized by </a:t>
            </a:r>
            <a:r>
              <a:rPr lang="en-US" dirty="0" smtClean="0">
                <a:latin typeface="Times New Roman" pitchFamily="18" charset="0"/>
                <a:cs typeface="Times New Roman" pitchFamily="18" charset="0"/>
              </a:rPr>
              <a:t>Karnataka state junior athletics championship </a:t>
            </a:r>
            <a:r>
              <a:rPr lang="en-US" dirty="0" smtClean="0">
                <a:latin typeface="Times New Roman" pitchFamily="18" charset="0"/>
                <a:cs typeface="Times New Roman" pitchFamily="18" charset="0"/>
              </a:rPr>
              <a:t>in </a:t>
            </a:r>
            <a:r>
              <a:rPr lang="en-US" dirty="0" smtClean="0">
                <a:latin typeface="Times New Roman" pitchFamily="18" charset="0"/>
                <a:cs typeface="Times New Roman" pitchFamily="18" charset="0"/>
              </a:rPr>
              <a:t>the year </a:t>
            </a:r>
            <a:r>
              <a:rPr lang="en-US" dirty="0" smtClean="0">
                <a:latin typeface="Times New Roman" pitchFamily="18" charset="0"/>
                <a:cs typeface="Times New Roman" pitchFamily="18" charset="0"/>
              </a:rPr>
              <a:t>2021.</a:t>
            </a:r>
            <a:endParaRPr lang="en-US" dirty="0" smtClean="0">
              <a:latin typeface="Times New Roman" pitchFamily="18" charset="0"/>
              <a:cs typeface="Times New Roman" pitchFamily="18" charset="0"/>
            </a:endParaRPr>
          </a:p>
          <a:p>
            <a:pPr marL="685800" lvl="1" indent="-228600"/>
            <a:endParaRPr lang="en-US" sz="1600" dirty="0" smtClean="0">
              <a:latin typeface="Times New Roman" pitchFamily="18" charset="0"/>
              <a:cs typeface="Times New Roman" pitchFamily="18" charset="0"/>
            </a:endParaRPr>
          </a:p>
          <a:p>
            <a:pPr marL="685800" lvl="1" indent="-228600"/>
            <a:endParaRPr lang="en-US" sz="1600" dirty="0" smtClean="0">
              <a:latin typeface="Times New Roman" pitchFamily="18" charset="0"/>
              <a:cs typeface="Times New Roman" pitchFamily="18" charset="0"/>
            </a:endParaRPr>
          </a:p>
          <a:p>
            <a:pPr marL="685800" lvl="1" indent="-228600">
              <a:buFont typeface="Arial" pitchFamily="34" charset="0"/>
              <a:buChar char="•"/>
            </a:pPr>
            <a:endParaRPr lang="en-US" sz="1600" dirty="0" smtClean="0">
              <a:latin typeface="Times New Roman" pitchFamily="18" charset="0"/>
              <a:cs typeface="Times New Roman" pitchFamily="18" charset="0"/>
            </a:endParaRPr>
          </a:p>
          <a:p>
            <a:pPr marL="685800" lvl="1" indent="-228600">
              <a:buFont typeface="Arial" pitchFamily="34" charset="0"/>
              <a:buChar char="•"/>
            </a:pPr>
            <a:endParaRPr lang="en-US" sz="1600" dirty="0" smtClean="0">
              <a:latin typeface="Times New Roman" pitchFamily="18" charset="0"/>
              <a:cs typeface="Times New Roman" pitchFamily="18" charset="0"/>
            </a:endParaRPr>
          </a:p>
        </p:txBody>
      </p:sp>
      <p:pic>
        <p:nvPicPr>
          <p:cNvPr id="1026" name="Picture 2" descr="C:\Users\CIVIL HOD\Downloads\WhatsApp Image 2021-09-18 at 8.16.19 PM.jpeg"/>
          <p:cNvPicPr>
            <a:picLocks noChangeAspect="1" noChangeArrowheads="1"/>
          </p:cNvPicPr>
          <p:nvPr/>
        </p:nvPicPr>
        <p:blipFill>
          <a:blip r:embed="rId2"/>
          <a:srcRect/>
          <a:stretch>
            <a:fillRect/>
          </a:stretch>
        </p:blipFill>
        <p:spPr bwMode="auto">
          <a:xfrm>
            <a:off x="8641848" y="2127779"/>
            <a:ext cx="2685750" cy="1817687"/>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60</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3004467" y="881355"/>
            <a:ext cx="8193406" cy="523220"/>
          </a:xfrm>
          <a:prstGeom prst="rect">
            <a:avLst/>
          </a:prstGeom>
          <a:noFill/>
        </p:spPr>
        <p:txBody>
          <a:bodyPr wrap="square" rtlCol="0">
            <a:spAutoFit/>
          </a:bodyPr>
          <a:lstStyle/>
          <a:p>
            <a:pPr algn="ctr"/>
            <a:r>
              <a:rPr lang="en-IN" sz="2800" b="1" dirty="0" smtClean="0">
                <a:solidFill>
                  <a:srgbClr val="800000"/>
                </a:solidFill>
              </a:rPr>
              <a:t>Best Practices in Department</a:t>
            </a:r>
            <a:endParaRPr lang="en-IN" sz="2800" b="1" dirty="0">
              <a:solidFill>
                <a:srgbClr val="C00000"/>
              </a:solidFill>
            </a:endParaRPr>
          </a:p>
        </p:txBody>
      </p:sp>
      <p:grpSp>
        <p:nvGrpSpPr>
          <p:cNvPr id="7" name="Group 6"/>
          <p:cNvGrpSpPr/>
          <p:nvPr/>
        </p:nvGrpSpPr>
        <p:grpSpPr>
          <a:xfrm>
            <a:off x="1840427" y="1888939"/>
            <a:ext cx="9941199" cy="3813899"/>
            <a:chOff x="1791222" y="1368434"/>
            <a:chExt cx="9941199" cy="3813899"/>
          </a:xfrm>
        </p:grpSpPr>
        <p:grpSp>
          <p:nvGrpSpPr>
            <p:cNvPr id="8" name="Group 2"/>
            <p:cNvGrpSpPr/>
            <p:nvPr/>
          </p:nvGrpSpPr>
          <p:grpSpPr>
            <a:xfrm>
              <a:off x="1791222" y="2657067"/>
              <a:ext cx="9937063" cy="2525266"/>
              <a:chOff x="1906532" y="1389751"/>
              <a:chExt cx="9937063" cy="2525266"/>
            </a:xfrm>
          </p:grpSpPr>
          <p:grpSp>
            <p:nvGrpSpPr>
              <p:cNvPr id="15" name="Group 11"/>
              <p:cNvGrpSpPr/>
              <p:nvPr/>
            </p:nvGrpSpPr>
            <p:grpSpPr>
              <a:xfrm>
                <a:off x="1906532" y="2098964"/>
                <a:ext cx="9924300" cy="1816053"/>
                <a:chOff x="611557" y="811130"/>
                <a:chExt cx="8135421" cy="2146263"/>
              </a:xfrm>
            </p:grpSpPr>
            <p:sp>
              <p:nvSpPr>
                <p:cNvPr id="17" name="Rounded Rectangle 35"/>
                <p:cNvSpPr/>
                <p:nvPr/>
              </p:nvSpPr>
              <p:spPr>
                <a:xfrm>
                  <a:off x="611560" y="811130"/>
                  <a:ext cx="8135418" cy="665451"/>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r>
                    <a:rPr kumimoji="0" lang="en-IN" sz="1800" b="1" i="0" u="none" strike="noStrike" kern="0" cap="none" spc="0" normalizeH="0" baseline="0" noProof="0" dirty="0" smtClean="0">
                      <a:ln>
                        <a:noFill/>
                      </a:ln>
                      <a:effectLst/>
                      <a:uLnTx/>
                      <a:uFillTx/>
                      <a:latin typeface="Calibri"/>
                      <a:ea typeface="+mn-ea"/>
                      <a:cs typeface="+mn-cs"/>
                    </a:rPr>
                    <a:t>Peer Review of Teaching</a:t>
                  </a:r>
                  <a:endParaRPr kumimoji="0" lang="en-IN" sz="1800" b="1" i="0" u="none" strike="noStrike" kern="0" cap="none" spc="0" normalizeH="0" baseline="0" noProof="0" dirty="0">
                    <a:ln>
                      <a:noFill/>
                    </a:ln>
                    <a:effectLst/>
                    <a:uLnTx/>
                    <a:uFillTx/>
                    <a:latin typeface="Calibri"/>
                    <a:ea typeface="+mn-ea"/>
                    <a:cs typeface="+mn-cs"/>
                  </a:endParaRPr>
                </a:p>
              </p:txBody>
            </p:sp>
            <p:sp>
              <p:nvSpPr>
                <p:cNvPr id="18" name="Rounded Rectangle 35"/>
                <p:cNvSpPr/>
                <p:nvPr/>
              </p:nvSpPr>
              <p:spPr>
                <a:xfrm>
                  <a:off x="611557" y="1649298"/>
                  <a:ext cx="8135421" cy="504056"/>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r>
                    <a:rPr lang="en-US" b="1" kern="0" dirty="0" smtClean="0">
                      <a:solidFill>
                        <a:srgbClr val="C00000"/>
                      </a:solidFill>
                      <a:latin typeface="Calibri"/>
                    </a:rPr>
                    <a:t>Counselling</a:t>
                  </a:r>
                  <a:r>
                    <a:rPr lang="en-US" b="1" kern="0" dirty="0" smtClean="0">
                      <a:latin typeface="Calibri"/>
                    </a:rPr>
                    <a:t> for Faculty Members</a:t>
                  </a:r>
                  <a:endParaRPr kumimoji="0" lang="en-IN" sz="1800" b="1" i="0" u="none" strike="noStrike" kern="0" cap="none" spc="0" normalizeH="0" baseline="0" noProof="0" dirty="0">
                    <a:ln>
                      <a:noFill/>
                    </a:ln>
                    <a:effectLst/>
                    <a:uLnTx/>
                    <a:uFillTx/>
                    <a:latin typeface="Calibri"/>
                    <a:ea typeface="+mn-ea"/>
                    <a:cs typeface="+mn-cs"/>
                  </a:endParaRPr>
                </a:p>
              </p:txBody>
            </p:sp>
            <p:sp>
              <p:nvSpPr>
                <p:cNvPr id="19" name="Rounded Rectangle 35"/>
                <p:cNvSpPr/>
                <p:nvPr/>
              </p:nvSpPr>
              <p:spPr>
                <a:xfrm>
                  <a:off x="622023" y="2291942"/>
                  <a:ext cx="8124955" cy="665451"/>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smtClean="0">
                      <a:latin typeface="Calibri"/>
                    </a:rPr>
                    <a:t>Entrepreneurship Development Cell</a:t>
                  </a:r>
                  <a:endParaRPr lang="en-IN" b="1" kern="0" dirty="0">
                    <a:solidFill>
                      <a:srgbClr val="C00000"/>
                    </a:solidFill>
                    <a:latin typeface="Calibri"/>
                  </a:endParaRPr>
                </a:p>
              </p:txBody>
            </p:sp>
          </p:grpSp>
          <p:sp>
            <p:nvSpPr>
              <p:cNvPr id="16" name="Rounded Rectangle 35"/>
              <p:cNvSpPr/>
              <p:nvPr/>
            </p:nvSpPr>
            <p:spPr>
              <a:xfrm>
                <a:off x="1919299" y="1389751"/>
                <a:ext cx="9924296" cy="563069"/>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r>
                  <a:rPr lang="en-US" b="1" kern="0" dirty="0" smtClean="0">
                    <a:latin typeface="Calibri"/>
                  </a:rPr>
                  <a:t>Encouraging </a:t>
                </a:r>
                <a:r>
                  <a:rPr lang="en-US" b="1" kern="0" dirty="0" smtClean="0">
                    <a:solidFill>
                      <a:srgbClr val="C00000"/>
                    </a:solidFill>
                    <a:latin typeface="Calibri"/>
                  </a:rPr>
                  <a:t>Bright Students </a:t>
                </a:r>
                <a:r>
                  <a:rPr lang="en-US" b="1" kern="0" dirty="0" smtClean="0">
                    <a:latin typeface="Calibri"/>
                  </a:rPr>
                  <a:t>in the Department</a:t>
                </a:r>
                <a:endParaRPr kumimoji="0" lang="en-IN" sz="1800" b="1" i="0" u="none" strike="noStrike" kern="0" cap="none" spc="0" normalizeH="0" baseline="0" noProof="0" dirty="0">
                  <a:ln>
                    <a:noFill/>
                  </a:ln>
                  <a:effectLst/>
                  <a:uLnTx/>
                  <a:uFillTx/>
                  <a:latin typeface="Calibri"/>
                  <a:ea typeface="+mn-ea"/>
                  <a:cs typeface="+mn-cs"/>
                </a:endParaRPr>
              </a:p>
            </p:txBody>
          </p:sp>
        </p:grpSp>
        <p:sp>
          <p:nvSpPr>
            <p:cNvPr id="9" name="Rounded Rectangle 35"/>
            <p:cNvSpPr/>
            <p:nvPr/>
          </p:nvSpPr>
          <p:spPr>
            <a:xfrm>
              <a:off x="1810370" y="1941662"/>
              <a:ext cx="9911533" cy="563069"/>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a:latin typeface="Calibri"/>
                </a:rPr>
                <a:t>Student </a:t>
              </a:r>
              <a:r>
                <a:rPr lang="en-IN" b="1" kern="0" dirty="0">
                  <a:solidFill>
                    <a:srgbClr val="C00000"/>
                  </a:solidFill>
                  <a:latin typeface="Calibri"/>
                </a:rPr>
                <a:t>Co-curricular</a:t>
              </a:r>
              <a:r>
                <a:rPr lang="en-IN" b="1" kern="0" dirty="0">
                  <a:latin typeface="Calibri"/>
                </a:rPr>
                <a:t> and </a:t>
              </a:r>
              <a:r>
                <a:rPr lang="en-IN" b="1" kern="0" dirty="0">
                  <a:solidFill>
                    <a:srgbClr val="C00000"/>
                  </a:solidFill>
                  <a:latin typeface="Calibri"/>
                </a:rPr>
                <a:t>extra curricular </a:t>
              </a:r>
              <a:r>
                <a:rPr lang="en-IN" b="1" kern="0" dirty="0">
                  <a:latin typeface="Calibri"/>
                </a:rPr>
                <a:t>activities are encouraged</a:t>
              </a:r>
              <a:r>
                <a:rPr lang="en-IN" b="1" kern="0" dirty="0">
                  <a:solidFill>
                    <a:schemeClr val="accent3"/>
                  </a:solidFill>
                  <a:latin typeface="Calibri"/>
                </a:rPr>
                <a:t> </a:t>
              </a:r>
            </a:p>
          </p:txBody>
        </p:sp>
        <p:sp>
          <p:nvSpPr>
            <p:cNvPr id="13" name="Rounded Rectangle 35">
              <a:extLst>
                <a:ext uri="{FF2B5EF4-FFF2-40B4-BE49-F238E27FC236}">
                  <a16:creationId xmlns="" xmlns:a16="http://schemas.microsoft.com/office/drawing/2014/main" id="{CF5C8590-6C82-46E1-B032-94FDF44C3C36}"/>
                </a:ext>
              </a:extLst>
            </p:cNvPr>
            <p:cNvSpPr/>
            <p:nvPr/>
          </p:nvSpPr>
          <p:spPr>
            <a:xfrm>
              <a:off x="1810370" y="1368434"/>
              <a:ext cx="9922051" cy="436010"/>
            </a:xfrm>
            <a:prstGeom prst="roundRect">
              <a:avLst/>
            </a:prstGeom>
            <a:solidFill>
              <a:schemeClr val="accent6">
                <a:lumMod val="40000"/>
                <a:lumOff val="60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lvl="0" algn="ctr"/>
              <a:r>
                <a:rPr lang="en-IN" b="1" kern="0" dirty="0" smtClean="0">
                  <a:solidFill>
                    <a:srgbClr val="C00000"/>
                  </a:solidFill>
                  <a:latin typeface="Calibri"/>
                </a:rPr>
                <a:t>MOUs</a:t>
              </a:r>
              <a:r>
                <a:rPr lang="en-IN" b="1" kern="0" dirty="0" smtClean="0">
                  <a:solidFill>
                    <a:schemeClr val="accent3"/>
                  </a:solidFill>
                  <a:latin typeface="Calibri"/>
                </a:rPr>
                <a:t> </a:t>
              </a:r>
              <a:r>
                <a:rPr lang="en-IN" b="1" kern="0" dirty="0">
                  <a:latin typeface="Calibri"/>
                </a:rPr>
                <a:t>with industries are executed and activities are conducted </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61</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TextBox 5"/>
          <p:cNvSpPr txBox="1"/>
          <p:nvPr/>
        </p:nvSpPr>
        <p:spPr>
          <a:xfrm>
            <a:off x="2953363" y="756588"/>
            <a:ext cx="8193406" cy="523220"/>
          </a:xfrm>
          <a:prstGeom prst="rect">
            <a:avLst/>
          </a:prstGeom>
          <a:noFill/>
        </p:spPr>
        <p:txBody>
          <a:bodyPr wrap="square" rtlCol="0">
            <a:spAutoFit/>
          </a:bodyPr>
          <a:lstStyle/>
          <a:p>
            <a:pPr algn="ctr"/>
            <a:r>
              <a:rPr lang="en-IN" sz="2800" b="1" dirty="0" smtClean="0">
                <a:solidFill>
                  <a:srgbClr val="800000"/>
                </a:solidFill>
              </a:rPr>
              <a:t>Conclusion</a:t>
            </a:r>
            <a:endParaRPr lang="en-IN" sz="2800" b="1" dirty="0">
              <a:solidFill>
                <a:srgbClr val="C00000"/>
              </a:solidFill>
            </a:endParaRPr>
          </a:p>
        </p:txBody>
      </p:sp>
      <p:sp>
        <p:nvSpPr>
          <p:cNvPr id="7" name="TextBox 6"/>
          <p:cNvSpPr txBox="1"/>
          <p:nvPr/>
        </p:nvSpPr>
        <p:spPr>
          <a:xfrm>
            <a:off x="1908132" y="1076747"/>
            <a:ext cx="10283868" cy="532453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b="1" dirty="0"/>
              <a:t>OBE is student </a:t>
            </a:r>
            <a:r>
              <a:rPr lang="en-US" sz="2000" b="1" dirty="0" smtClean="0"/>
              <a:t>focus and Improved learning process.</a:t>
            </a:r>
          </a:p>
          <a:p>
            <a:pPr marL="285750" lvl="0" indent="-285750">
              <a:lnSpc>
                <a:spcPct val="150000"/>
              </a:lnSpc>
              <a:buFont typeface="Wingdings" panose="05000000000000000000" pitchFamily="2" charset="2"/>
              <a:buChar char="§"/>
              <a:defRPr/>
            </a:pPr>
            <a:r>
              <a:rPr lang="en-US" sz="2000" b="1" dirty="0" smtClean="0"/>
              <a:t>That </a:t>
            </a:r>
            <a:r>
              <a:rPr lang="en-US" sz="2000" b="1" dirty="0"/>
              <a:t>change will require learning opportunities for teachers that reinforce and expand their knowledge </a:t>
            </a:r>
          </a:p>
          <a:p>
            <a:pPr marL="285750" lvl="0" indent="-285750">
              <a:lnSpc>
                <a:spcPct val="150000"/>
              </a:lnSpc>
              <a:buFont typeface="Wingdings" panose="05000000000000000000" pitchFamily="2" charset="2"/>
              <a:buChar char="§"/>
              <a:defRPr/>
            </a:pPr>
            <a:r>
              <a:rPr lang="en-US" sz="2000" b="1" dirty="0" smtClean="0"/>
              <a:t>Increased in institutional effectiveness</a:t>
            </a:r>
            <a:endParaRPr lang="en-US" sz="2000" b="1" dirty="0"/>
          </a:p>
          <a:p>
            <a:pPr marL="285750" lvl="0" indent="-285750">
              <a:lnSpc>
                <a:spcPct val="150000"/>
              </a:lnSpc>
              <a:buFont typeface="Wingdings" panose="05000000000000000000" pitchFamily="2" charset="2"/>
              <a:buChar char="§"/>
              <a:defRPr/>
            </a:pPr>
            <a:r>
              <a:rPr lang="en-US" sz="2000" b="1" dirty="0" smtClean="0"/>
              <a:t>Enhanced accountability in Teaching and Learning process</a:t>
            </a:r>
          </a:p>
          <a:p>
            <a:pPr marL="285750" indent="-285750">
              <a:lnSpc>
                <a:spcPct val="150000"/>
              </a:lnSpc>
              <a:buFont typeface="Wingdings" panose="05000000000000000000" pitchFamily="2" charset="2"/>
              <a:buChar char="§"/>
            </a:pPr>
            <a:r>
              <a:rPr lang="en-US" sz="2000" b="1" dirty="0" smtClean="0"/>
              <a:t>Quality </a:t>
            </a:r>
            <a:r>
              <a:rPr lang="en-US" sz="2000" b="1" dirty="0"/>
              <a:t>education</a:t>
            </a:r>
          </a:p>
          <a:p>
            <a:pPr marL="285750" indent="-285750">
              <a:lnSpc>
                <a:spcPct val="150000"/>
              </a:lnSpc>
              <a:buFont typeface="Wingdings" panose="05000000000000000000" pitchFamily="2" charset="2"/>
              <a:buChar char="§"/>
            </a:pPr>
            <a:r>
              <a:rPr lang="en-US" sz="2000" b="1" dirty="0" smtClean="0"/>
              <a:t>Develop </a:t>
            </a:r>
            <a:r>
              <a:rPr lang="en-US" sz="2000" b="1" dirty="0"/>
              <a:t>measurable &amp; linked </a:t>
            </a:r>
          </a:p>
          <a:p>
            <a:pPr marL="742950" lvl="1" indent="-285750">
              <a:lnSpc>
                <a:spcPct val="150000"/>
              </a:lnSpc>
              <a:buFont typeface="Arial" panose="020B0604020202020204" pitchFamily="34" charset="0"/>
              <a:buChar char="•"/>
            </a:pPr>
            <a:r>
              <a:rPr lang="en-US" sz="2000" b="1" dirty="0" smtClean="0"/>
              <a:t>Program/course </a:t>
            </a:r>
            <a:r>
              <a:rPr lang="en-US" sz="2000" b="1" dirty="0"/>
              <a:t>learning outcomes </a:t>
            </a:r>
          </a:p>
          <a:p>
            <a:pPr marL="742950" lvl="1" indent="-285750">
              <a:lnSpc>
                <a:spcPct val="150000"/>
              </a:lnSpc>
              <a:buFont typeface="Arial" panose="020B0604020202020204" pitchFamily="34" charset="0"/>
              <a:buChar char="•"/>
            </a:pPr>
            <a:r>
              <a:rPr lang="en-US" sz="2000" b="1" dirty="0" smtClean="0"/>
              <a:t>Program Educational Objectives</a:t>
            </a:r>
            <a:endParaRPr lang="en-US" sz="2000" b="1" dirty="0"/>
          </a:p>
          <a:p>
            <a:pPr marL="742950" lvl="1" indent="-285750">
              <a:lnSpc>
                <a:spcPct val="150000"/>
              </a:lnSpc>
              <a:buFont typeface="Arial" panose="020B0604020202020204" pitchFamily="34" charset="0"/>
              <a:buChar char="•"/>
            </a:pPr>
            <a:r>
              <a:rPr lang="en-US" sz="2000" b="1" dirty="0"/>
              <a:t>assessment &amp; </a:t>
            </a:r>
            <a:r>
              <a:rPr lang="en-US" sz="2000" b="1" dirty="0" smtClean="0"/>
              <a:t>evaluation</a:t>
            </a:r>
            <a:endParaRPr lang="en-US" sz="2000" b="1" dirty="0"/>
          </a:p>
          <a:p>
            <a:pPr marL="285750" lvl="0" indent="-285750">
              <a:buFont typeface="Wingdings" panose="05000000000000000000" pitchFamily="2" charset="2"/>
              <a:buChar char="§"/>
              <a:defRPr/>
            </a:pPr>
            <a:r>
              <a:rPr lang="en-US" sz="2000" b="1" dirty="0" smtClean="0"/>
              <a:t>Teachers</a:t>
            </a:r>
            <a:r>
              <a:rPr lang="en-US" sz="2000" b="1" dirty="0"/>
              <a:t>' Learning will be a valuable resource for classrooms, departments, and professional </a:t>
            </a:r>
            <a:r>
              <a:rPr lang="en-US" sz="2000" b="1" dirty="0" smtClean="0"/>
              <a:t>organizations</a:t>
            </a:r>
            <a:endParaRPr lang="en-IN" sz="2000" b="1" u="sng"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2CC2DBA-EDDE-4913-8F43-AAC69A943EE4}"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62</a:t>
            </a:fld>
            <a:endParaRPr lang="en-US"/>
          </a:p>
        </p:txBody>
      </p:sp>
      <p:sp>
        <p:nvSpPr>
          <p:cNvPr id="12" name="Footer Placeholder 11"/>
          <p:cNvSpPr>
            <a:spLocks noGrp="1"/>
          </p:cNvSpPr>
          <p:nvPr>
            <p:ph type="ftr" sz="quarter" idx="11"/>
          </p:nvPr>
        </p:nvSpPr>
        <p:spPr/>
        <p:txBody>
          <a:bodyPr/>
          <a:lstStyle/>
          <a:p>
            <a:r>
              <a:rPr lang="en-US" smtClean="0"/>
              <a:t>Department of Civil Engineering</a:t>
            </a:r>
            <a:endParaRPr lang="en-US"/>
          </a:p>
        </p:txBody>
      </p:sp>
      <p:sp>
        <p:nvSpPr>
          <p:cNvPr id="14" name="Rectangle 13"/>
          <p:cNvSpPr/>
          <p:nvPr/>
        </p:nvSpPr>
        <p:spPr>
          <a:xfrm>
            <a:off x="1833238" y="50802"/>
            <a:ext cx="9342394" cy="646331"/>
          </a:xfrm>
          <a:prstGeom prst="rect">
            <a:avLst/>
          </a:prstGeom>
        </p:spPr>
        <p:txBody>
          <a:bodyPr wrap="square">
            <a:spAutoFit/>
          </a:bodyPr>
          <a:lstStyle/>
          <a:p>
            <a:pPr lvl="0" algn="ctr"/>
            <a:r>
              <a:rPr lang="en-IN" sz="3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Outcome Based Education</a:t>
            </a:r>
            <a:endPar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
        <p:nvSpPr>
          <p:cNvPr id="6" name="Rectangle 5"/>
          <p:cNvSpPr/>
          <p:nvPr/>
        </p:nvSpPr>
        <p:spPr>
          <a:xfrm>
            <a:off x="1960238" y="2954869"/>
            <a:ext cx="9342394" cy="1107996"/>
          </a:xfrm>
          <a:prstGeom prst="rect">
            <a:avLst/>
          </a:prstGeom>
          <a:solidFill>
            <a:schemeClr val="accent3">
              <a:lumMod val="20000"/>
              <a:lumOff val="80000"/>
            </a:schemeClr>
          </a:solidFill>
          <a:ln w="34925">
            <a:solidFill>
              <a:srgbClr val="FFFFFF"/>
            </a:solidFill>
          </a:ln>
          <a:effectLst>
            <a:glow rad="63500">
              <a:schemeClr val="accent3">
                <a:satMod val="175000"/>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a:spAutoFit/>
          </a:bodyPr>
          <a:lstStyle/>
          <a:p>
            <a:pPr lvl="0" algn="ctr"/>
            <a:r>
              <a:rPr lang="en-IN" sz="6600" dirty="0" smtClean="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Thank You</a:t>
            </a:r>
            <a:endParaRPr lang="en-IN" sz="6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549237" y="928255"/>
            <a:ext cx="8990830" cy="238013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17780" rIns="0" bIns="0" rtlCol="0">
            <a:spAutoFit/>
          </a:bodyPr>
          <a:lstStyle/>
          <a:p>
            <a:pPr marL="16933" algn="just">
              <a:spcBef>
                <a:spcPts val="140"/>
              </a:spcBef>
            </a:pPr>
            <a:r>
              <a:rPr b="1" smtClean="0">
                <a:solidFill>
                  <a:schemeClr val="accent3">
                    <a:lumMod val="75000"/>
                  </a:schemeClr>
                </a:solidFill>
                <a:latin typeface="Times New Roman" pitchFamily="18" charset="0"/>
                <a:cs typeface="Times New Roman" pitchFamily="18" charset="0"/>
              </a:rPr>
              <a:t>Vision</a:t>
            </a:r>
            <a:endParaRPr lang="en-US" b="1" dirty="0" smtClean="0">
              <a:solidFill>
                <a:schemeClr val="accent3">
                  <a:lumMod val="75000"/>
                </a:schemeClr>
              </a:solidFill>
              <a:latin typeface="Times New Roman" pitchFamily="18" charset="0"/>
              <a:cs typeface="Times New Roman" pitchFamily="18" charset="0"/>
            </a:endParaRPr>
          </a:p>
          <a:p>
            <a:pPr marL="16933" algn="just">
              <a:spcBef>
                <a:spcPts val="140"/>
              </a:spcBef>
            </a:pPr>
            <a:r>
              <a:rPr lang="en-US" b="1" dirty="0" smtClean="0">
                <a:solidFill>
                  <a:schemeClr val="tx2">
                    <a:lumMod val="75000"/>
                  </a:schemeClr>
                </a:solidFill>
                <a:latin typeface="Times New Roman" pitchFamily="18" charset="0"/>
                <a:cs typeface="Times New Roman" pitchFamily="18" charset="0"/>
              </a:rPr>
              <a:t>BGSIT is committed to the cause of creating tomorrow’s engineers by providing quality education and  inculcating ethical values.</a:t>
            </a:r>
            <a:endParaRPr b="1" dirty="0">
              <a:solidFill>
                <a:schemeClr val="tx2">
                  <a:lumMod val="75000"/>
                </a:schemeClr>
              </a:solidFill>
              <a:latin typeface="Times New Roman" pitchFamily="18" charset="0"/>
              <a:cs typeface="Times New Roman" pitchFamily="18" charset="0"/>
            </a:endParaRPr>
          </a:p>
          <a:p>
            <a:pPr marL="16086" marR="6773" algn="just">
              <a:spcBef>
                <a:spcPts val="800"/>
              </a:spcBef>
              <a:buClr>
                <a:srgbClr val="C6D2E6"/>
              </a:buClr>
              <a:buSzPct val="142857"/>
              <a:tabLst>
                <a:tab pos="549473" algn="l"/>
              </a:tabLst>
            </a:pPr>
            <a:r>
              <a:rPr b="1" smtClean="0">
                <a:solidFill>
                  <a:schemeClr val="accent6">
                    <a:lumMod val="75000"/>
                  </a:schemeClr>
                </a:solidFill>
                <a:latin typeface="Times New Roman" pitchFamily="18" charset="0"/>
                <a:cs typeface="Times New Roman" pitchFamily="18" charset="0"/>
              </a:rPr>
              <a:t>Mission</a:t>
            </a:r>
            <a:endParaRPr lang="en-US" b="1" dirty="0" smtClean="0">
              <a:solidFill>
                <a:schemeClr val="accent6">
                  <a:lumMod val="75000"/>
                </a:schemeClr>
              </a:solidFill>
              <a:latin typeface="Times New Roman" pitchFamily="18" charset="0"/>
              <a:cs typeface="Times New Roman" pitchFamily="18" charset="0"/>
            </a:endParaRPr>
          </a:p>
          <a:p>
            <a:pPr marL="228600" marR="6773" indent="-212725" algn="just">
              <a:spcBef>
                <a:spcPts val="800"/>
              </a:spcBef>
              <a:buClr>
                <a:srgbClr val="C6D2E6"/>
              </a:buClr>
              <a:buSzPct val="142857"/>
              <a:buFont typeface="Wingdings" pitchFamily="2" charset="2"/>
              <a:buChar char="Ø"/>
              <a:tabLst>
                <a:tab pos="549473" algn="l"/>
              </a:tabLst>
            </a:pPr>
            <a:r>
              <a:rPr lang="en-US" dirty="0" smtClean="0">
                <a:solidFill>
                  <a:srgbClr val="00B050"/>
                </a:solidFill>
                <a:latin typeface="Times New Roman" pitchFamily="18" charset="0"/>
                <a:cs typeface="Times New Roman" pitchFamily="18" charset="0"/>
              </a:rPr>
              <a:t>Imparting quality technical education by nurturing a conducive learning environment.</a:t>
            </a:r>
          </a:p>
          <a:p>
            <a:pPr marL="16086" marR="6773" algn="just">
              <a:spcBef>
                <a:spcPts val="800"/>
              </a:spcBef>
              <a:buClr>
                <a:srgbClr val="C6D2E6"/>
              </a:buClr>
              <a:buSzPct val="142857"/>
              <a:buFont typeface="Wingdings" pitchFamily="2" charset="2"/>
              <a:buChar char="Ø"/>
              <a:tabLst>
                <a:tab pos="549473" algn="l"/>
              </a:tabLst>
            </a:pPr>
            <a:r>
              <a:rPr lang="en-US" dirty="0" smtClean="0">
                <a:solidFill>
                  <a:schemeClr val="tx2">
                    <a:lumMod val="75000"/>
                  </a:schemeClr>
                </a:solidFill>
                <a:latin typeface="Times New Roman" pitchFamily="18" charset="0"/>
                <a:cs typeface="Times New Roman" pitchFamily="18" charset="0"/>
              </a:rPr>
              <a:t>Offering professional training to meet industry requirements.</a:t>
            </a:r>
          </a:p>
          <a:p>
            <a:pPr marL="228600" marR="6773" indent="-212725" algn="just">
              <a:spcBef>
                <a:spcPts val="800"/>
              </a:spcBef>
              <a:buClr>
                <a:srgbClr val="C6D2E6"/>
              </a:buClr>
              <a:buSzPct val="142857"/>
              <a:buFont typeface="Wingdings" pitchFamily="2" charset="2"/>
              <a:buChar char="Ø"/>
              <a:tabLst>
                <a:tab pos="549473" algn="l"/>
              </a:tabLst>
            </a:pPr>
            <a:r>
              <a:rPr lang="en-US" dirty="0" smtClean="0">
                <a:solidFill>
                  <a:srgbClr val="00B050"/>
                </a:solidFill>
                <a:latin typeface="Times New Roman" pitchFamily="18" charset="0"/>
                <a:cs typeface="Times New Roman" pitchFamily="18" charset="0"/>
              </a:rPr>
              <a:t>Providing education with a moral - cultural base and spiritual touch.</a:t>
            </a:r>
          </a:p>
        </p:txBody>
      </p:sp>
      <p:sp>
        <p:nvSpPr>
          <p:cNvPr id="14" name="object 14"/>
          <p:cNvSpPr txBox="1"/>
          <p:nvPr/>
        </p:nvSpPr>
        <p:spPr>
          <a:xfrm>
            <a:off x="2535382" y="3463637"/>
            <a:ext cx="9004685" cy="2904210"/>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132923" rIns="0" bIns="0" rtlCol="0">
            <a:spAutoFit/>
          </a:bodyPr>
          <a:lstStyle/>
          <a:p>
            <a:pPr marL="150813" indent="-150813" algn="just">
              <a:spcBef>
                <a:spcPts val="813"/>
              </a:spcBef>
            </a:pPr>
            <a:r>
              <a:rPr b="1" smtClean="0">
                <a:solidFill>
                  <a:schemeClr val="accent3">
                    <a:lumMod val="75000"/>
                  </a:schemeClr>
                </a:solidFill>
                <a:latin typeface="Times New Roman" pitchFamily="18" charset="0"/>
                <a:cs typeface="Times New Roman" pitchFamily="18" charset="0"/>
              </a:rPr>
              <a:t>Vision</a:t>
            </a:r>
            <a:endParaRPr b="1" dirty="0">
              <a:solidFill>
                <a:schemeClr val="accent3">
                  <a:lumMod val="75000"/>
                </a:schemeClr>
              </a:solidFill>
              <a:latin typeface="Times New Roman" pitchFamily="18" charset="0"/>
              <a:cs typeface="Times New Roman" pitchFamily="18" charset="0"/>
            </a:endParaRPr>
          </a:p>
          <a:p>
            <a:pPr algn="just"/>
            <a:r>
              <a:rPr lang="en-US" sz="1600" b="1" dirty="0" smtClean="0">
                <a:solidFill>
                  <a:schemeClr val="tx2">
                    <a:lumMod val="75000"/>
                  </a:schemeClr>
                </a:solidFill>
                <a:latin typeface="Times New Roman" pitchFamily="18" charset="0"/>
                <a:cs typeface="Times New Roman" pitchFamily="18" charset="0"/>
              </a:rPr>
              <a:t>Producing technically competent and Environmental friendly Civil Engineering Professionals to cope with the societal challenges.</a:t>
            </a:r>
          </a:p>
          <a:p>
            <a:pPr algn="just"/>
            <a:endParaRPr lang="en-IN" sz="1600" b="1" dirty="0" smtClean="0">
              <a:solidFill>
                <a:schemeClr val="accent6">
                  <a:lumMod val="75000"/>
                </a:schemeClr>
              </a:solidFill>
              <a:latin typeface="Times New Roman" pitchFamily="18" charset="0"/>
              <a:cs typeface="Times New Roman" pitchFamily="18" charset="0"/>
            </a:endParaRPr>
          </a:p>
          <a:p>
            <a:pPr algn="just"/>
            <a:r>
              <a:rPr b="1" smtClean="0">
                <a:solidFill>
                  <a:schemeClr val="accent6">
                    <a:lumMod val="75000"/>
                  </a:schemeClr>
                </a:solidFill>
                <a:latin typeface="Times New Roman" pitchFamily="18" charset="0"/>
                <a:cs typeface="Times New Roman" pitchFamily="18" charset="0"/>
              </a:rPr>
              <a:t>Mission</a:t>
            </a:r>
            <a:endParaRPr lang="en-US" b="1" dirty="0">
              <a:solidFill>
                <a:schemeClr val="accent6">
                  <a:lumMod val="75000"/>
                </a:schemeClr>
              </a:solidFill>
              <a:latin typeface="Times New Roman" pitchFamily="18" charset="0"/>
              <a:cs typeface="Times New Roman" pitchFamily="18" charset="0"/>
            </a:endParaRPr>
          </a:p>
          <a:p>
            <a:pPr marL="169863" lvl="0" indent="-169863" algn="just" fontAlgn="base">
              <a:lnSpc>
                <a:spcPct val="150000"/>
              </a:lnSpc>
              <a:spcBef>
                <a:spcPct val="0"/>
              </a:spcBef>
              <a:spcAft>
                <a:spcPct val="0"/>
              </a:spcAft>
              <a:buFont typeface="Wingdings" pitchFamily="2" charset="2"/>
              <a:buChar char="Ø"/>
            </a:pPr>
            <a:r>
              <a:rPr lang="en-US" sz="1600" dirty="0" smtClean="0">
                <a:solidFill>
                  <a:srgbClr val="00B050"/>
                </a:solidFill>
                <a:latin typeface="Times New Roman" pitchFamily="18" charset="0"/>
                <a:ea typeface="Times New Roman" pitchFamily="18" charset="0"/>
                <a:cs typeface="Times New Roman" pitchFamily="18" charset="0"/>
              </a:rPr>
              <a:t>Imparting quality education and professional ethics by proficient   faculty.</a:t>
            </a:r>
            <a:endParaRPr lang="en-US" sz="1600" dirty="0" smtClean="0">
              <a:solidFill>
                <a:srgbClr val="00B050"/>
              </a:solidFill>
              <a:latin typeface="Times New Roman" pitchFamily="18" charset="0"/>
              <a:cs typeface="Times New Roman" pitchFamily="18" charset="0"/>
            </a:endParaRPr>
          </a:p>
          <a:p>
            <a:pPr marL="169863" lvl="0" indent="-169863" algn="just" eaLnBrk="0" fontAlgn="base" hangingPunct="0">
              <a:lnSpc>
                <a:spcPct val="150000"/>
              </a:lnSpc>
              <a:spcBef>
                <a:spcPct val="0"/>
              </a:spcBef>
              <a:spcAft>
                <a:spcPct val="0"/>
              </a:spcAft>
              <a:buFont typeface="Wingdings" pitchFamily="2" charset="2"/>
              <a:buChar char="Ø"/>
            </a:pPr>
            <a:r>
              <a:rPr lang="en-US" sz="1600" dirty="0" smtClean="0">
                <a:solidFill>
                  <a:srgbClr val="FF0000"/>
                </a:solidFill>
                <a:latin typeface="Times New Roman" pitchFamily="18" charset="0"/>
                <a:ea typeface="Times New Roman" pitchFamily="18" charset="0"/>
                <a:cs typeface="Times New Roman" pitchFamily="18" charset="0"/>
              </a:rPr>
              <a:t>Providing infrastructure to meet the requirements of curriculum, research and consultancy.</a:t>
            </a:r>
            <a:endParaRPr lang="en-US" sz="1600" dirty="0" smtClean="0">
              <a:solidFill>
                <a:srgbClr val="FF0000"/>
              </a:solidFill>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Wingdings" pitchFamily="2" charset="2"/>
              <a:buChar char="Ø"/>
            </a:pPr>
            <a:r>
              <a:rPr lang="en-US" sz="1600" dirty="0" smtClean="0">
                <a:solidFill>
                  <a:srgbClr val="00B050"/>
                </a:solidFill>
                <a:latin typeface="Times New Roman" pitchFamily="18" charset="0"/>
                <a:ea typeface="Times New Roman" pitchFamily="18" charset="0"/>
                <a:cs typeface="Times New Roman" pitchFamily="18" charset="0"/>
              </a:rPr>
              <a:t>Motivating towards higher education and entrepreneurship.</a:t>
            </a:r>
            <a:endParaRPr lang="en-US" sz="1600" dirty="0" smtClean="0">
              <a:solidFill>
                <a:srgbClr val="00B050"/>
              </a:solidFill>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Wingdings" pitchFamily="2" charset="2"/>
              <a:buChar char="Ø"/>
            </a:pPr>
            <a:r>
              <a:rPr lang="en-US" sz="1600" dirty="0" smtClean="0">
                <a:solidFill>
                  <a:srgbClr val="C00000"/>
                </a:solidFill>
                <a:latin typeface="Times New Roman" pitchFamily="18" charset="0"/>
                <a:ea typeface="Times New Roman" pitchFamily="18" charset="0"/>
                <a:cs typeface="Times New Roman" pitchFamily="18" charset="0"/>
              </a:rPr>
              <a:t>Promoting Interaction with design and construction industries.</a:t>
            </a:r>
            <a:endParaRPr lang="en-US" sz="1600" dirty="0">
              <a:latin typeface="Times New Roman" pitchFamily="18" charset="0"/>
              <a:cs typeface="Times New Roman" pitchFamily="18" charset="0"/>
            </a:endParaRPr>
          </a:p>
        </p:txBody>
      </p:sp>
      <p:sp>
        <p:nvSpPr>
          <p:cNvPr id="17" name="Rectangle 16"/>
          <p:cNvSpPr/>
          <p:nvPr/>
        </p:nvSpPr>
        <p:spPr>
          <a:xfrm>
            <a:off x="1662545" y="1122218"/>
            <a:ext cx="498764" cy="2008909"/>
          </a:xfrm>
          <a:prstGeom prst="rect">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3200" dirty="0" smtClean="0">
                <a:solidFill>
                  <a:srgbClr val="7030A0"/>
                </a:solidFill>
                <a:latin typeface="Times New Roman" pitchFamily="18" charset="0"/>
                <a:cs typeface="Times New Roman" pitchFamily="18" charset="0"/>
              </a:rPr>
              <a:t>Institute</a:t>
            </a:r>
            <a:endParaRPr lang="en-IN" sz="3200" dirty="0">
              <a:solidFill>
                <a:srgbClr val="7030A0"/>
              </a:solidFill>
              <a:latin typeface="Times New Roman" pitchFamily="18" charset="0"/>
              <a:cs typeface="Times New Roman" pitchFamily="18" charset="0"/>
            </a:endParaRPr>
          </a:p>
        </p:txBody>
      </p:sp>
      <p:sp>
        <p:nvSpPr>
          <p:cNvPr id="19" name="Rectangle 18"/>
          <p:cNvSpPr/>
          <p:nvPr/>
        </p:nvSpPr>
        <p:spPr>
          <a:xfrm>
            <a:off x="1676399" y="3740726"/>
            <a:ext cx="498764" cy="2008909"/>
          </a:xfrm>
          <a:prstGeom prst="rect">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800" dirty="0" smtClean="0">
                <a:solidFill>
                  <a:srgbClr val="7030A0"/>
                </a:solidFill>
                <a:latin typeface="Times New Roman" pitchFamily="18" charset="0"/>
                <a:cs typeface="Times New Roman" pitchFamily="18" charset="0"/>
              </a:rPr>
              <a:t>Department</a:t>
            </a:r>
            <a:endParaRPr lang="en-IN" sz="2800" dirty="0">
              <a:solidFill>
                <a:srgbClr val="7030A0"/>
              </a:solidFill>
              <a:latin typeface="Times New Roman" pitchFamily="18" charset="0"/>
              <a:cs typeface="Times New Roman" pitchFamily="18" charset="0"/>
            </a:endParaRPr>
          </a:p>
        </p:txBody>
      </p:sp>
      <p:sp>
        <p:nvSpPr>
          <p:cNvPr id="21" name="Rectangle 20"/>
          <p:cNvSpPr/>
          <p:nvPr/>
        </p:nvSpPr>
        <p:spPr>
          <a:xfrm>
            <a:off x="180110" y="1385455"/>
            <a:ext cx="1066799" cy="73429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Times New Roman" pitchFamily="18" charset="0"/>
                <a:cs typeface="Times New Roman" pitchFamily="18" charset="0"/>
              </a:rPr>
              <a:t>Vision Mission</a:t>
            </a:r>
            <a:endParaRPr lang="en-IN" sz="2000" dirty="0">
              <a:solidFill>
                <a:srgbClr val="002060"/>
              </a:solidFill>
              <a:latin typeface="Times New Roman" pitchFamily="18" charset="0"/>
              <a:cs typeface="Times New Roman" pitchFamily="18" charset="0"/>
            </a:endParaRPr>
          </a:p>
        </p:txBody>
      </p:sp>
      <p:sp>
        <p:nvSpPr>
          <p:cNvPr id="30" name="Rectangle 29"/>
          <p:cNvSpPr/>
          <p:nvPr/>
        </p:nvSpPr>
        <p:spPr>
          <a:xfrm>
            <a:off x="193963" y="2341418"/>
            <a:ext cx="1059103" cy="77585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Times New Roman" pitchFamily="18" charset="0"/>
                <a:cs typeface="Times New Roman" pitchFamily="18" charset="0"/>
              </a:rPr>
              <a:t>PEO</a:t>
            </a:r>
            <a:endParaRPr lang="en-IN" sz="2000" dirty="0">
              <a:solidFill>
                <a:srgbClr val="002060"/>
              </a:solidFill>
              <a:latin typeface="Times New Roman" pitchFamily="18" charset="0"/>
              <a:cs typeface="Times New Roman" pitchFamily="18" charset="0"/>
            </a:endParaRPr>
          </a:p>
        </p:txBody>
      </p:sp>
      <p:sp>
        <p:nvSpPr>
          <p:cNvPr id="15" name="Rectangle 13"/>
          <p:cNvSpPr/>
          <p:nvPr/>
        </p:nvSpPr>
        <p:spPr>
          <a:xfrm>
            <a:off x="1723171" y="21862"/>
            <a:ext cx="9342394" cy="707886"/>
          </a:xfrm>
          <a:prstGeom prst="rect">
            <a:avLst/>
          </a:prstGeom>
        </p:spPr>
        <p:txBody>
          <a:bodyPr wrap="square">
            <a:spAutoFit/>
          </a:bodyPr>
          <a:lstStyle/>
          <a:p>
            <a:pPr lvl="0" algn="ctr"/>
            <a:r>
              <a:rPr lang="en-IN" sz="40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Criterion-1: Vision, Mission and PEO</a:t>
            </a:r>
          </a:p>
        </p:txBody>
      </p:sp>
      <p:sp>
        <p:nvSpPr>
          <p:cNvPr id="18" name="Date Placeholder 17"/>
          <p:cNvSpPr>
            <a:spLocks noGrp="1"/>
          </p:cNvSpPr>
          <p:nvPr>
            <p:ph type="dt" sz="half" idx="10"/>
          </p:nvPr>
        </p:nvSpPr>
        <p:spPr/>
        <p:txBody>
          <a:bodyPr/>
          <a:lstStyle/>
          <a:p>
            <a:fld id="{3C2ED282-3EFC-4555-8899-9CD311DCCD35}" type="datetime5">
              <a:rPr lang="en-US" smtClean="0"/>
              <a:pPr/>
              <a:t>20-Sep-21</a:t>
            </a:fld>
            <a:endParaRPr lang="en-US"/>
          </a:p>
        </p:txBody>
      </p:sp>
      <p:sp>
        <p:nvSpPr>
          <p:cNvPr id="20" name="Slide Number Placeholder 19"/>
          <p:cNvSpPr>
            <a:spLocks noGrp="1"/>
          </p:cNvSpPr>
          <p:nvPr>
            <p:ph type="sldNum" sz="quarter" idx="12"/>
          </p:nvPr>
        </p:nvSpPr>
        <p:spPr/>
        <p:txBody>
          <a:bodyPr/>
          <a:lstStyle/>
          <a:p>
            <a:fld id="{655D1332-1337-463C-A5CC-B07214B49452}" type="slidenum">
              <a:rPr lang="en-US" smtClean="0"/>
              <a:pPr/>
              <a:t>7</a:t>
            </a:fld>
            <a:endParaRPr lang="en-US"/>
          </a:p>
        </p:txBody>
      </p:sp>
      <p:sp>
        <p:nvSpPr>
          <p:cNvPr id="22" name="Footer Placeholder 21"/>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143072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0110" y="1385455"/>
            <a:ext cx="1066799" cy="7342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Times New Roman" pitchFamily="18" charset="0"/>
                <a:cs typeface="Times New Roman" pitchFamily="18" charset="0"/>
              </a:rPr>
              <a:t>Vision Mission</a:t>
            </a:r>
            <a:endParaRPr lang="en-IN" sz="2000" dirty="0">
              <a:solidFill>
                <a:srgbClr val="002060"/>
              </a:solidFill>
              <a:latin typeface="Times New Roman" pitchFamily="18" charset="0"/>
              <a:cs typeface="Times New Roman" pitchFamily="18" charset="0"/>
            </a:endParaRPr>
          </a:p>
        </p:txBody>
      </p:sp>
      <p:sp>
        <p:nvSpPr>
          <p:cNvPr id="30" name="Rectangle 29"/>
          <p:cNvSpPr/>
          <p:nvPr/>
        </p:nvSpPr>
        <p:spPr>
          <a:xfrm>
            <a:off x="193964" y="2341418"/>
            <a:ext cx="1067570" cy="77585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Times New Roman" pitchFamily="18" charset="0"/>
                <a:cs typeface="Times New Roman" pitchFamily="18" charset="0"/>
              </a:rPr>
              <a:t>PEO</a:t>
            </a:r>
            <a:endParaRPr lang="en-IN" sz="2000" dirty="0">
              <a:solidFill>
                <a:srgbClr val="002060"/>
              </a:solidFill>
              <a:latin typeface="Times New Roman" pitchFamily="18" charset="0"/>
              <a:cs typeface="Times New Roman" pitchFamily="18" charset="0"/>
            </a:endParaRPr>
          </a:p>
        </p:txBody>
      </p:sp>
      <p:sp>
        <p:nvSpPr>
          <p:cNvPr id="15" name="Rectangle 13"/>
          <p:cNvSpPr/>
          <p:nvPr/>
        </p:nvSpPr>
        <p:spPr>
          <a:xfrm>
            <a:off x="1723171" y="21862"/>
            <a:ext cx="9342394" cy="707886"/>
          </a:xfrm>
          <a:prstGeom prst="rect">
            <a:avLst/>
          </a:prstGeom>
        </p:spPr>
        <p:txBody>
          <a:bodyPr wrap="square">
            <a:spAutoFit/>
          </a:bodyPr>
          <a:lstStyle/>
          <a:p>
            <a:pPr lvl="0" algn="ctr"/>
            <a:r>
              <a:rPr lang="en-IN" sz="40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Criterion-1: Vision, Mission and PEO</a:t>
            </a:r>
          </a:p>
        </p:txBody>
      </p:sp>
      <p:sp>
        <p:nvSpPr>
          <p:cNvPr id="18" name="object 10"/>
          <p:cNvSpPr txBox="1">
            <a:spLocks/>
          </p:cNvSpPr>
          <p:nvPr/>
        </p:nvSpPr>
        <p:spPr>
          <a:xfrm>
            <a:off x="2861733" y="926993"/>
            <a:ext cx="7763933" cy="324020"/>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0" tIns="16086" rIns="0" bIns="0" rtlCol="0" anchor="ctr" anchorCtr="1">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18530">
              <a:spcBef>
                <a:spcPts val="127"/>
              </a:spcBef>
            </a:pPr>
            <a:r>
              <a:rPr lang="en-US" sz="2000" b="1" spc="-7" dirty="0">
                <a:latin typeface="Times New Roman" pitchFamily="18" charset="0"/>
                <a:cs typeface="Times New Roman" pitchFamily="18" charset="0"/>
              </a:rPr>
              <a:t>PROGRAM EDUCATIONAL OBJECTIVES</a:t>
            </a:r>
            <a:r>
              <a:rPr lang="en-US" sz="2000" b="1" spc="53" dirty="0">
                <a:latin typeface="Times New Roman" pitchFamily="18" charset="0"/>
                <a:cs typeface="Times New Roman" pitchFamily="18" charset="0"/>
              </a:rPr>
              <a:t> </a:t>
            </a:r>
            <a:r>
              <a:rPr lang="en-US" sz="2000" b="1" spc="-7" dirty="0">
                <a:latin typeface="Times New Roman" pitchFamily="18" charset="0"/>
                <a:cs typeface="Times New Roman" pitchFamily="18" charset="0"/>
              </a:rPr>
              <a:t>(</a:t>
            </a:r>
            <a:r>
              <a:rPr lang="en-US" sz="2000" b="1" spc="-7" dirty="0" smtClean="0">
                <a:latin typeface="Times New Roman" pitchFamily="18" charset="0"/>
                <a:cs typeface="Times New Roman" pitchFamily="18" charset="0"/>
              </a:rPr>
              <a:t>PEOs)</a:t>
            </a:r>
            <a:endParaRPr lang="en-US" sz="2000" b="1" spc="-7" dirty="0">
              <a:latin typeface="Times New Roman" pitchFamily="18" charset="0"/>
              <a:cs typeface="Times New Roman" pitchFamily="18" charset="0"/>
            </a:endParaRPr>
          </a:p>
        </p:txBody>
      </p:sp>
      <p:sp>
        <p:nvSpPr>
          <p:cNvPr id="20" name="Rectangle 19"/>
          <p:cNvSpPr/>
          <p:nvPr/>
        </p:nvSpPr>
        <p:spPr>
          <a:xfrm>
            <a:off x="1794933" y="1369516"/>
            <a:ext cx="9516533" cy="4647422"/>
          </a:xfrm>
          <a:prstGeom prst="rect">
            <a:avLst/>
          </a:prstGeom>
        </p:spPr>
        <p:style>
          <a:lnRef idx="2">
            <a:schemeClr val="accent5"/>
          </a:lnRef>
          <a:fillRef idx="1">
            <a:schemeClr val="lt1"/>
          </a:fillRef>
          <a:effectRef idx="0">
            <a:schemeClr val="accent5"/>
          </a:effectRef>
          <a:fontRef idx="minor">
            <a:schemeClr val="dk1"/>
          </a:fontRef>
        </p:style>
        <p:txBody>
          <a:bodyPr wrap="square" lIns="121917" tIns="60958" rIns="121917" bIns="60958">
            <a:spAutoFit/>
          </a:bodyPr>
          <a:lstStyle/>
          <a:p>
            <a:pPr algn="just">
              <a:lnSpc>
                <a:spcPct val="150000"/>
              </a:lnSpc>
              <a:buNone/>
            </a:pPr>
            <a:r>
              <a:rPr lang="en-US" sz="2800" b="1" dirty="0" smtClean="0">
                <a:solidFill>
                  <a:srgbClr val="C00000"/>
                </a:solidFill>
                <a:latin typeface="Times New Roman" pitchFamily="18" charset="0"/>
                <a:cs typeface="Times New Roman" pitchFamily="18" charset="0"/>
              </a:rPr>
              <a:t>PEO 1: </a:t>
            </a:r>
            <a:r>
              <a:rPr lang="en-US" sz="2800" dirty="0" smtClean="0">
                <a:solidFill>
                  <a:srgbClr val="C00000"/>
                </a:solidFill>
                <a:latin typeface="Times New Roman" pitchFamily="18" charset="0"/>
                <a:cs typeface="Times New Roman" pitchFamily="18" charset="0"/>
              </a:rPr>
              <a:t>Graduates will be pursuing successful career &amp; higher education.</a:t>
            </a:r>
          </a:p>
          <a:p>
            <a:pPr algn="just">
              <a:lnSpc>
                <a:spcPct val="150000"/>
              </a:lnSpc>
              <a:buNone/>
            </a:pPr>
            <a:r>
              <a:rPr lang="en-US" sz="2800" b="1" dirty="0" smtClean="0">
                <a:solidFill>
                  <a:srgbClr val="00B050"/>
                </a:solidFill>
                <a:latin typeface="Times New Roman" pitchFamily="18" charset="0"/>
                <a:cs typeface="Times New Roman" pitchFamily="18" charset="0"/>
              </a:rPr>
              <a:t>PEO 2: </a:t>
            </a:r>
            <a:r>
              <a:rPr lang="en-US" sz="2800" dirty="0" smtClean="0">
                <a:solidFill>
                  <a:srgbClr val="00B050"/>
                </a:solidFill>
                <a:latin typeface="Times New Roman" pitchFamily="18" charset="0"/>
                <a:cs typeface="Times New Roman" pitchFamily="18" charset="0"/>
              </a:rPr>
              <a:t>Graduates will be able to design safe, economical &amp; sustainable civil engineering structures conforming to standards.</a:t>
            </a:r>
          </a:p>
          <a:p>
            <a:pPr algn="just">
              <a:lnSpc>
                <a:spcPct val="150000"/>
              </a:lnSpc>
              <a:buNone/>
            </a:pPr>
            <a:r>
              <a:rPr lang="en-US" sz="2800" b="1" dirty="0" smtClean="0">
                <a:solidFill>
                  <a:srgbClr val="002060"/>
                </a:solidFill>
                <a:latin typeface="Times New Roman" pitchFamily="18" charset="0"/>
                <a:cs typeface="Times New Roman" pitchFamily="18" charset="0"/>
              </a:rPr>
              <a:t>PEO 3: </a:t>
            </a:r>
            <a:r>
              <a:rPr lang="en-US" sz="2800" dirty="0" smtClean="0">
                <a:solidFill>
                  <a:srgbClr val="002060"/>
                </a:solidFill>
                <a:latin typeface="Times New Roman" pitchFamily="18" charset="0"/>
                <a:cs typeface="Times New Roman" pitchFamily="18" charset="0"/>
              </a:rPr>
              <a:t>Graduates will display professional ethics to work in a team &amp; lead the team by effectively communicating the ideas.</a:t>
            </a:r>
          </a:p>
          <a:p>
            <a:pPr algn="just">
              <a:lnSpc>
                <a:spcPct val="150000"/>
              </a:lnSpc>
              <a:buNone/>
            </a:pPr>
            <a:r>
              <a:rPr lang="en-US" sz="2800" b="1" dirty="0" smtClean="0">
                <a:solidFill>
                  <a:srgbClr val="FF0000"/>
                </a:solidFill>
                <a:latin typeface="Times New Roman" pitchFamily="18" charset="0"/>
                <a:cs typeface="Times New Roman" pitchFamily="18" charset="0"/>
              </a:rPr>
              <a:t>PEO 4: </a:t>
            </a:r>
            <a:r>
              <a:rPr lang="en-US" sz="2800" dirty="0" smtClean="0">
                <a:solidFill>
                  <a:srgbClr val="FF0000"/>
                </a:solidFill>
                <a:latin typeface="Times New Roman" pitchFamily="18" charset="0"/>
                <a:cs typeface="Times New Roman" pitchFamily="18" charset="0"/>
              </a:rPr>
              <a:t>Graduates will practice lifelong learning.</a:t>
            </a:r>
            <a:endParaRPr lang="en-US" dirty="0">
              <a:solidFill>
                <a:srgbClr val="002060"/>
              </a:solidFill>
              <a:latin typeface="Times New Roman"/>
              <a:cs typeface="Times New Roman"/>
            </a:endParaRPr>
          </a:p>
        </p:txBody>
      </p:sp>
      <p:sp>
        <p:nvSpPr>
          <p:cNvPr id="10" name="Date Placeholder 9"/>
          <p:cNvSpPr>
            <a:spLocks noGrp="1"/>
          </p:cNvSpPr>
          <p:nvPr>
            <p:ph type="dt" sz="half" idx="10"/>
          </p:nvPr>
        </p:nvSpPr>
        <p:spPr/>
        <p:txBody>
          <a:bodyPr/>
          <a:lstStyle/>
          <a:p>
            <a:fld id="{92D70436-E1EB-44A0-955C-3E9E27F14353}" type="datetime5">
              <a:rPr lang="en-US" smtClean="0"/>
              <a:pPr/>
              <a:t>20-Sep-21</a:t>
            </a:fld>
            <a:endParaRPr lang="en-US"/>
          </a:p>
        </p:txBody>
      </p:sp>
      <p:sp>
        <p:nvSpPr>
          <p:cNvPr id="11" name="Slide Number Placeholder 10"/>
          <p:cNvSpPr>
            <a:spLocks noGrp="1"/>
          </p:cNvSpPr>
          <p:nvPr>
            <p:ph type="sldNum" sz="quarter" idx="12"/>
          </p:nvPr>
        </p:nvSpPr>
        <p:spPr/>
        <p:txBody>
          <a:bodyPr/>
          <a:lstStyle/>
          <a:p>
            <a:fld id="{655D1332-1337-463C-A5CC-B07214B49452}" type="slidenum">
              <a:rPr lang="en-US" smtClean="0"/>
              <a:pPr/>
              <a:t>8</a:t>
            </a:fld>
            <a:endParaRPr lang="en-US"/>
          </a:p>
        </p:txBody>
      </p:sp>
      <p:sp>
        <p:nvSpPr>
          <p:cNvPr id="13" name="Footer Placeholder 12"/>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 xmlns:p14="http://schemas.microsoft.com/office/powerpoint/2010/main" val="143072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54" y="990321"/>
            <a:ext cx="4710546" cy="512763"/>
          </a:xfrm>
          <a:solidFill>
            <a:schemeClr val="accent6">
              <a:lumMod val="60000"/>
              <a:lumOff val="40000"/>
            </a:schemeClr>
          </a:solidFill>
          <a:effectLst>
            <a:innerShdw blurRad="114300">
              <a:prstClr val="black"/>
            </a:innerShdw>
          </a:effectLst>
        </p:spPr>
        <p:txBody>
          <a:bodyPr>
            <a:normAutofit/>
          </a:bodyPr>
          <a:lstStyle/>
          <a:p>
            <a:r>
              <a:rPr lang="en-US" sz="2000" b="1" spc="-5" dirty="0">
                <a:latin typeface="Times New Roman" panose="02020603050405020304" pitchFamily="18" charset="0"/>
                <a:cs typeface="Times New Roman" panose="02020603050405020304" pitchFamily="18" charset="0"/>
              </a:rPr>
              <a:t>VTU SCHEMES OF</a:t>
            </a:r>
            <a:r>
              <a:rPr lang="en-US" sz="2000" b="1" spc="-55"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STUDY</a:t>
            </a:r>
            <a:endParaRPr lang="en-US" sz="2000" b="1" dirty="0">
              <a:latin typeface="Times New Roman" panose="02020603050405020304" pitchFamily="18" charset="0"/>
              <a:cs typeface="Times New Roman" panose="02020603050405020304" pitchFamily="18" charset="0"/>
            </a:endParaRPr>
          </a:p>
        </p:txBody>
      </p:sp>
      <p:graphicFrame>
        <p:nvGraphicFramePr>
          <p:cNvPr id="8" name="object 14"/>
          <p:cNvGraphicFramePr>
            <a:graphicFrameLocks noGrp="1"/>
          </p:cNvGraphicFramePr>
          <p:nvPr>
            <p:extLst>
              <p:ext uri="{D42A27DB-BD31-4B8C-83A1-F6EECF244321}">
                <p14:modId xmlns:p14="http://schemas.microsoft.com/office/powerpoint/2010/main" xmlns="" val="1461648306"/>
              </p:ext>
            </p:extLst>
          </p:nvPr>
        </p:nvGraphicFramePr>
        <p:xfrm>
          <a:off x="1704109" y="1717963"/>
          <a:ext cx="4793673" cy="4153641"/>
        </p:xfrm>
        <a:graphic>
          <a:graphicData uri="http://schemas.openxmlformats.org/drawingml/2006/table">
            <a:tbl>
              <a:tblPr>
                <a:tableStyleId>{BDBED569-4797-4DF1-A0F4-6AAB3CD982D8}</a:tableStyleId>
              </a:tblPr>
              <a:tblGrid>
                <a:gridCol w="1011382">
                  <a:extLst>
                    <a:ext uri="{9D8B030D-6E8A-4147-A177-3AD203B41FA5}">
                      <a16:colId xmlns:a16="http://schemas.microsoft.com/office/drawing/2014/main" xmlns="" val="894066254"/>
                    </a:ext>
                  </a:extLst>
                </a:gridCol>
                <a:gridCol w="1427018">
                  <a:extLst>
                    <a:ext uri="{9D8B030D-6E8A-4147-A177-3AD203B41FA5}">
                      <a16:colId xmlns:a16="http://schemas.microsoft.com/office/drawing/2014/main" xmlns="" val="20001"/>
                    </a:ext>
                  </a:extLst>
                </a:gridCol>
                <a:gridCol w="1205346">
                  <a:extLst>
                    <a:ext uri="{9D8B030D-6E8A-4147-A177-3AD203B41FA5}">
                      <a16:colId xmlns:a16="http://schemas.microsoft.com/office/drawing/2014/main" xmlns="" val="20002"/>
                    </a:ext>
                  </a:extLst>
                </a:gridCol>
                <a:gridCol w="1149927">
                  <a:extLst>
                    <a:ext uri="{9D8B030D-6E8A-4147-A177-3AD203B41FA5}">
                      <a16:colId xmlns:a16="http://schemas.microsoft.com/office/drawing/2014/main" xmlns="" val="20003"/>
                    </a:ext>
                  </a:extLst>
                </a:gridCol>
              </a:tblGrid>
              <a:tr h="507984">
                <a:tc>
                  <a:txBody>
                    <a:bodyPr/>
                    <a:lstStyle/>
                    <a:p>
                      <a:pPr marL="0" marR="0" lvl="0" indent="0" algn="ctr" defTabSz="914400" rtl="0" eaLnBrk="1" fontAlgn="base" latinLnBrk="0" hangingPunct="1">
                        <a:lnSpc>
                          <a:spcPct val="100000"/>
                        </a:lnSpc>
                        <a:spcBef>
                          <a:spcPts val="788"/>
                        </a:spcBef>
                        <a:spcAft>
                          <a:spcPct val="0"/>
                        </a:spcAft>
                        <a:buClrTx/>
                        <a:buSzTx/>
                        <a:buFontTx/>
                        <a:buNone/>
                        <a:tabLst/>
                        <a:defRPr/>
                      </a:pPr>
                      <a:r>
                        <a:rPr kumimoji="0" lang="en-US" sz="1900" u="none" strike="noStrike" cap="none" normalizeH="0" baseline="0" dirty="0" smtClean="0">
                          <a:ln>
                            <a:noFill/>
                          </a:ln>
                          <a:effectLst/>
                        </a:rPr>
                        <a:t>Scheme</a:t>
                      </a:r>
                      <a:endParaRPr kumimoji="0" lang="en-US" sz="1900" u="none" strike="noStrike" cap="none" normalizeH="0" baseline="0" dirty="0">
                        <a:ln>
                          <a:noFill/>
                        </a:ln>
                        <a:effectLst/>
                      </a:endParaRPr>
                    </a:p>
                  </a:txBody>
                  <a:tcPr marL="0" marR="0" marT="133773" marB="0"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ts val="788"/>
                        </a:spcBef>
                        <a:spcAft>
                          <a:spcPct val="0"/>
                        </a:spcAft>
                        <a:buClrTx/>
                        <a:buSzTx/>
                        <a:buFontTx/>
                        <a:buNone/>
                        <a:tabLst/>
                      </a:pPr>
                      <a:r>
                        <a:rPr kumimoji="0" lang="en-US" sz="1900" u="none" strike="noStrike" cap="none" normalizeH="0" baseline="0" dirty="0">
                          <a:ln>
                            <a:noFill/>
                          </a:ln>
                          <a:effectLst/>
                        </a:rPr>
                        <a:t>Year of Study</a:t>
                      </a:r>
                      <a:endParaRPr kumimoji="0" lang="en-US"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133773" marB="0"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ts val="788"/>
                        </a:spcBef>
                        <a:spcAft>
                          <a:spcPct val="0"/>
                        </a:spcAft>
                        <a:buClrTx/>
                        <a:buSzTx/>
                        <a:buFontTx/>
                        <a:buNone/>
                        <a:tabLst/>
                      </a:pPr>
                      <a:r>
                        <a:rPr kumimoji="0" lang="en-US" sz="1900" u="none" strike="noStrike" cap="none" normalizeH="0" baseline="0" dirty="0">
                          <a:ln>
                            <a:noFill/>
                          </a:ln>
                          <a:effectLst/>
                        </a:rPr>
                        <a:t>Semester</a:t>
                      </a:r>
                      <a:endParaRPr kumimoji="0" lang="en-US"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133773" marB="0" horzOverflow="overflow">
                    <a:solidFill>
                      <a:schemeClr val="accent5">
                        <a:lumMod val="40000"/>
                        <a:lumOff val="60000"/>
                      </a:schemeClr>
                    </a:solidFill>
                  </a:tcPr>
                </a:tc>
                <a:tc>
                  <a:txBody>
                    <a:bodyPr/>
                    <a:lstStyle/>
                    <a:p>
                      <a:pPr marL="782638" marR="0" lvl="0" indent="-782638" algn="ctr" defTabSz="914400" rtl="0" eaLnBrk="1" fontAlgn="base" latinLnBrk="0" hangingPunct="1">
                        <a:lnSpc>
                          <a:spcPct val="100000"/>
                        </a:lnSpc>
                        <a:spcBef>
                          <a:spcPts val="788"/>
                        </a:spcBef>
                        <a:spcAft>
                          <a:spcPct val="0"/>
                        </a:spcAft>
                        <a:buClrTx/>
                        <a:buSzTx/>
                        <a:buFontTx/>
                        <a:buNone/>
                        <a:tabLst/>
                      </a:pPr>
                      <a:r>
                        <a:rPr kumimoji="0" lang="en-US" sz="1900" u="none" strike="noStrike" cap="none" normalizeH="0" baseline="0" dirty="0">
                          <a:ln>
                            <a:noFill/>
                          </a:ln>
                          <a:effectLst/>
                        </a:rPr>
                        <a:t>Evaluation</a:t>
                      </a:r>
                      <a:endParaRPr kumimoji="0" lang="en-US"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133773" marB="0" horzOverflow="overflow">
                    <a:solidFill>
                      <a:schemeClr val="accent5">
                        <a:lumMod val="40000"/>
                        <a:lumOff val="60000"/>
                      </a:schemeClr>
                    </a:solidFill>
                  </a:tcPr>
                </a:tc>
                <a:extLst>
                  <a:ext uri="{0D108BD9-81ED-4DB2-BD59-A6C34878D82A}">
                    <a16:rowId xmlns:a16="http://schemas.microsoft.com/office/drawing/2014/main" xmlns="" val="10000"/>
                  </a:ext>
                </a:extLst>
              </a:tr>
              <a:tr h="4399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u="none" strike="noStrike" kern="1200" cap="none" spc="0" normalizeH="0" baseline="0" noProof="0" dirty="0">
                          <a:ln>
                            <a:noFill/>
                          </a:ln>
                          <a:effectLst/>
                          <a:uLnTx/>
                          <a:uFillTx/>
                        </a:rPr>
                        <a:t>2010</a:t>
                      </a:r>
                      <a:endParaRPr kumimoji="0" lang="en-US" sz="21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txBody>
                  <a:tcPr marL="0" marR="0" marT="118533"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2013-17</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8533" marB="0"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u="none" strike="noStrike" cap="none" normalizeH="0" baseline="0" dirty="0">
                          <a:ln>
                            <a:noFill/>
                          </a:ln>
                          <a:effectLst/>
                        </a:rPr>
                        <a:t>   </a:t>
                      </a:r>
                      <a:r>
                        <a:rPr kumimoji="0" lang="en-US" sz="2100" u="none" strike="noStrike" cap="none" normalizeH="0" baseline="0" dirty="0" smtClean="0">
                          <a:ln>
                            <a:noFill/>
                          </a:ln>
                          <a:effectLst/>
                        </a:rPr>
                        <a:t>Graduated</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smtClean="0">
                          <a:ln>
                            <a:noFill/>
                          </a:ln>
                          <a:effectLst/>
                        </a:rPr>
                        <a:t>100 (SEE) </a:t>
                      </a:r>
                      <a:r>
                        <a:rPr kumimoji="0" lang="en-US" sz="1900" u="none" strike="noStrike" cap="none" normalizeH="0" baseline="0" dirty="0">
                          <a:ln>
                            <a:noFill/>
                          </a:ln>
                          <a:effectLst/>
                        </a:rPr>
                        <a:t>+ 25 </a:t>
                      </a:r>
                      <a:r>
                        <a:rPr kumimoji="0" lang="en-US" sz="1900" u="none" strike="noStrike" cap="none" normalizeH="0" baseline="0" dirty="0" smtClean="0">
                          <a:ln>
                            <a:noFill/>
                          </a:ln>
                          <a:effectLst/>
                        </a:rPr>
                        <a:t>(CIE)</a:t>
                      </a:r>
                      <a:endParaRPr kumimoji="0" lang="en-US" sz="1900" b="0" i="0" u="none" strike="noStrike" cap="none" normalizeH="0" baseline="0" dirty="0">
                        <a:ln>
                          <a:noFill/>
                        </a:ln>
                        <a:solidFill>
                          <a:srgbClr val="00B0F0"/>
                        </a:solidFill>
                        <a:effectLst/>
                        <a:latin typeface="Times New Roman" pitchFamily="18" charset="0"/>
                        <a:cs typeface="Times New Roman" pitchFamily="18" charset="0"/>
                      </a:endParaRPr>
                    </a:p>
                  </a:txBody>
                  <a:tcPr marL="0" marR="0" marT="0" marB="0" horzOverflow="overflow"/>
                </a:tc>
                <a:extLst>
                  <a:ext uri="{0D108BD9-81ED-4DB2-BD59-A6C34878D82A}">
                    <a16:rowId xmlns:a16="http://schemas.microsoft.com/office/drawing/2014/main" xmlns="" val="822112662"/>
                  </a:ext>
                </a:extLst>
              </a:tr>
              <a:tr h="565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u="none" strike="noStrike" kern="1200" cap="none" spc="0" normalizeH="0" baseline="0" noProof="0" dirty="0">
                          <a:ln>
                            <a:noFill/>
                          </a:ln>
                          <a:effectLst/>
                          <a:uLnTx/>
                          <a:uFillTx/>
                        </a:rPr>
                        <a:t>2010</a:t>
                      </a:r>
                      <a:endParaRPr kumimoji="0" lang="en-US" sz="21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txBody>
                  <a:tcPr marL="0" marR="0" marT="118533" marB="0"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u="none" strike="noStrike" cap="none" normalizeH="0" baseline="0" dirty="0">
                          <a:ln>
                            <a:noFill/>
                          </a:ln>
                          <a:effectLst/>
                        </a:rPr>
                        <a:t>2014-18</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8533" marB="0" horzOverflow="overflow"/>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195537350"/>
                  </a:ext>
                </a:extLst>
              </a:tr>
              <a:tr h="439982">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2015</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2015-19</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rowSpan="2">
                  <a:txBody>
                    <a:bodyPr/>
                    <a:lstStyle/>
                    <a:p>
                      <a:pPr marL="1588" marR="0" lvl="0" indent="0" algn="ctr" defTabSz="914400" rtl="0" eaLnBrk="1" fontAlgn="base" latinLnBrk="0" hangingPunct="1">
                        <a:lnSpc>
                          <a:spcPct val="100000"/>
                        </a:lnSpc>
                        <a:spcBef>
                          <a:spcPts val="700"/>
                        </a:spcBef>
                        <a:spcAft>
                          <a:spcPct val="0"/>
                        </a:spcAft>
                        <a:buClrTx/>
                        <a:buSzTx/>
                        <a:buFontTx/>
                        <a:buNone/>
                        <a:tabLst/>
                        <a:defRPr/>
                      </a:pPr>
                      <a:endParaRPr kumimoji="0" lang="en-US" sz="2100" u="none" strike="noStrike" cap="none" normalizeH="0" baseline="0" dirty="0" smtClean="0">
                        <a:ln>
                          <a:noFill/>
                        </a:ln>
                        <a:effectLst/>
                      </a:endParaRPr>
                    </a:p>
                    <a:p>
                      <a:pPr marL="1588" marR="0" lvl="0" indent="0" algn="ctr" defTabSz="914400" rtl="0" eaLnBrk="1" fontAlgn="base" latinLnBrk="0" hangingPunct="1">
                        <a:lnSpc>
                          <a:spcPct val="100000"/>
                        </a:lnSpc>
                        <a:spcBef>
                          <a:spcPts val="700"/>
                        </a:spcBef>
                        <a:spcAft>
                          <a:spcPct val="0"/>
                        </a:spcAft>
                        <a:buClrTx/>
                        <a:buSzTx/>
                        <a:buFontTx/>
                        <a:buNone/>
                        <a:tabLst/>
                        <a:defRPr/>
                      </a:pPr>
                      <a:r>
                        <a:rPr kumimoji="0" lang="en-US" sz="2100" u="none" strike="noStrike" cap="none" normalizeH="0" baseline="0" dirty="0" smtClean="0">
                          <a:ln>
                            <a:noFill/>
                          </a:ln>
                          <a:effectLst/>
                        </a:rPr>
                        <a:t>Graduated</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rowSpan="2">
                  <a:txBody>
                    <a:bodyPr/>
                    <a:lstStyle/>
                    <a:p>
                      <a:pPr marL="0" marR="0" lvl="0" indent="0" algn="ctr" defTabSz="914400" rtl="0" eaLnBrk="1" fontAlgn="base" latinLnBrk="0" hangingPunct="1">
                        <a:lnSpc>
                          <a:spcPct val="100000"/>
                        </a:lnSpc>
                        <a:spcBef>
                          <a:spcPts val="50"/>
                        </a:spcBef>
                        <a:spcAft>
                          <a:spcPct val="0"/>
                        </a:spcAft>
                        <a:buClrTx/>
                        <a:buSzTx/>
                        <a:buFontTx/>
                        <a:buNone/>
                        <a:tabLst/>
                      </a:pPr>
                      <a:endParaRPr kumimoji="0" lang="en-US" sz="19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effectLst/>
                        </a:rPr>
                        <a:t>80 </a:t>
                      </a:r>
                      <a:r>
                        <a:rPr kumimoji="0" lang="en-US" sz="1900" u="none" strike="noStrike" cap="none" normalizeH="0" baseline="0" dirty="0" smtClean="0">
                          <a:ln>
                            <a:noFill/>
                          </a:ln>
                          <a:effectLst/>
                        </a:rPr>
                        <a:t>(SEE) </a:t>
                      </a:r>
                      <a:r>
                        <a:rPr kumimoji="0" lang="en-US" sz="1900" u="none" strike="noStrike" cap="none" normalizeH="0" baseline="0" dirty="0">
                          <a:ln>
                            <a:noFill/>
                          </a:ln>
                          <a:effectLst/>
                        </a:rPr>
                        <a:t>+ 20 </a:t>
                      </a:r>
                      <a:r>
                        <a:rPr kumimoji="0" lang="en-US" sz="1900" u="none" strike="noStrike" cap="none" normalizeH="0" baseline="0" dirty="0" smtClean="0">
                          <a:ln>
                            <a:noFill/>
                          </a:ln>
                          <a:effectLst/>
                        </a:rPr>
                        <a:t>(CIE)</a:t>
                      </a:r>
                      <a:endParaRPr kumimoji="0" lang="en-US" sz="1900" b="0" i="0" u="none" strike="noStrike" cap="none" normalizeH="0" baseline="0" dirty="0">
                        <a:ln>
                          <a:noFill/>
                        </a:ln>
                        <a:solidFill>
                          <a:srgbClr val="00B0F0"/>
                        </a:solidFill>
                        <a:effectLst/>
                        <a:latin typeface="Times New Roman" pitchFamily="18" charset="0"/>
                        <a:cs typeface="Times New Roman" pitchFamily="18" charset="0"/>
                      </a:endParaRPr>
                    </a:p>
                  </a:txBody>
                  <a:tcPr marL="0" marR="0" marT="7620" marB="0" horzOverflow="overflow"/>
                </a:tc>
                <a:extLst>
                  <a:ext uri="{0D108BD9-81ED-4DB2-BD59-A6C34878D82A}">
                    <a16:rowId xmlns:a16="http://schemas.microsoft.com/office/drawing/2014/main" xmlns="" val="10001"/>
                  </a:ext>
                </a:extLst>
              </a:tr>
              <a:tr h="439982">
                <a:tc>
                  <a:txBody>
                    <a:bodyPr/>
                    <a:lstStyle/>
                    <a:p>
                      <a:pPr marL="0" marR="0" lvl="0" indent="0" algn="ctr" defTabSz="914400" rtl="0" eaLnBrk="1" fontAlgn="base" latinLnBrk="0" hangingPunct="1">
                        <a:lnSpc>
                          <a:spcPct val="100000"/>
                        </a:lnSpc>
                        <a:spcBef>
                          <a:spcPts val="700"/>
                        </a:spcBef>
                        <a:spcAft>
                          <a:spcPct val="0"/>
                        </a:spcAft>
                        <a:buClrTx/>
                        <a:buSzTx/>
                        <a:buFontTx/>
                        <a:buNone/>
                        <a:tabLst/>
                        <a:defRPr/>
                      </a:pPr>
                      <a:r>
                        <a:rPr kumimoji="0" lang="en-US" sz="2100" u="none" strike="noStrike" cap="none" normalizeH="0" baseline="0" dirty="0">
                          <a:ln>
                            <a:noFill/>
                          </a:ln>
                          <a:effectLst/>
                        </a:rPr>
                        <a:t>2015</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2016-20</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vMerge="1">
                  <a:txBody>
                    <a:bodyPr/>
                    <a:lstStyle/>
                    <a:p>
                      <a:pPr marL="1588" marR="0" lvl="0" indent="0" algn="ctr" defTabSz="914400" rtl="0" eaLnBrk="1" fontAlgn="base" latinLnBrk="0" hangingPunct="1">
                        <a:lnSpc>
                          <a:spcPct val="100000"/>
                        </a:lnSpc>
                        <a:spcBef>
                          <a:spcPts val="700"/>
                        </a:spcBef>
                        <a:spcAft>
                          <a:spcPct val="0"/>
                        </a:spcAft>
                        <a:buClrTx/>
                        <a:buSzTx/>
                        <a:buFontTx/>
                        <a:buNone/>
                        <a:tabLst/>
                        <a:defRPr/>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vMerge="1">
                  <a:txBody>
                    <a:bodyPr/>
                    <a:lstStyle/>
                    <a:p>
                      <a:endParaRPr lang="en-US"/>
                    </a:p>
                  </a:txBody>
                  <a:tcPr/>
                </a:tc>
                <a:extLst>
                  <a:ext uri="{0D108BD9-81ED-4DB2-BD59-A6C34878D82A}">
                    <a16:rowId xmlns:a16="http://schemas.microsoft.com/office/drawing/2014/main" xmlns="" val="10002"/>
                  </a:ext>
                </a:extLst>
              </a:tr>
              <a:tr h="439982">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2017</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a:ln>
                            <a:noFill/>
                          </a:ln>
                          <a:effectLst/>
                        </a:rPr>
                        <a:t>2017-21</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smtClean="0">
                          <a:ln>
                            <a:noFill/>
                          </a:ln>
                          <a:effectLst/>
                        </a:rPr>
                        <a:t>VIII</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smtClean="0">
                          <a:ln>
                            <a:noFill/>
                          </a:ln>
                          <a:effectLst/>
                        </a:rPr>
                        <a:t>60 (SEE) </a:t>
                      </a:r>
                      <a:r>
                        <a:rPr kumimoji="0" lang="en-US" sz="1900" u="none" strike="noStrike" cap="none" normalizeH="0" baseline="0" dirty="0">
                          <a:ln>
                            <a:noFill/>
                          </a:ln>
                          <a:effectLst/>
                        </a:rPr>
                        <a:t>+ 40 </a:t>
                      </a:r>
                      <a:r>
                        <a:rPr kumimoji="0" lang="en-US" sz="1900" u="none" strike="noStrike" cap="none" normalizeH="0" baseline="0" dirty="0" smtClean="0">
                          <a:ln>
                            <a:noFill/>
                          </a:ln>
                          <a:effectLst/>
                        </a:rPr>
                        <a:t>(CIE)</a:t>
                      </a:r>
                      <a:endParaRPr kumimoji="0" lang="en-US" sz="1900" b="0" i="0" u="none" strike="noStrike" cap="none" normalizeH="0" baseline="0" dirty="0">
                        <a:ln>
                          <a:noFill/>
                        </a:ln>
                        <a:solidFill>
                          <a:srgbClr val="00B0F0"/>
                        </a:solidFill>
                        <a:effectLst/>
                        <a:latin typeface="Times New Roman" pitchFamily="18" charset="0"/>
                        <a:cs typeface="Times New Roman" pitchFamily="18" charset="0"/>
                      </a:endParaRPr>
                    </a:p>
                  </a:txBody>
                  <a:tcPr marL="0" marR="0" marT="7620" marB="0" anchor="ctr" horzOverflow="overflow"/>
                </a:tc>
                <a:extLst>
                  <a:ext uri="{0D108BD9-81ED-4DB2-BD59-A6C34878D82A}">
                    <a16:rowId xmlns:a16="http://schemas.microsoft.com/office/drawing/2014/main" xmlns="" val="10003"/>
                  </a:ext>
                </a:extLst>
              </a:tr>
              <a:tr h="439982">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2018</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a:ln>
                            <a:noFill/>
                          </a:ln>
                          <a:effectLst/>
                        </a:rPr>
                        <a:t>2018-22</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smtClean="0">
                          <a:ln>
                            <a:noFill/>
                          </a:ln>
                          <a:effectLst/>
                        </a:rPr>
                        <a:t>VII</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vMerge="1">
                  <a:txBody>
                    <a:bodyPr/>
                    <a:lstStyle/>
                    <a:p>
                      <a:endParaRPr lang="en-US"/>
                    </a:p>
                  </a:txBody>
                  <a:tcPr/>
                </a:tc>
                <a:extLst>
                  <a:ext uri="{0D108BD9-81ED-4DB2-BD59-A6C34878D82A}">
                    <a16:rowId xmlns:a16="http://schemas.microsoft.com/office/drawing/2014/main" xmlns="" val="10004"/>
                  </a:ext>
                </a:extLst>
              </a:tr>
              <a:tr h="439982">
                <a:tc>
                  <a:txBody>
                    <a:bodyPr/>
                    <a:lstStyle/>
                    <a:p>
                      <a:pPr marL="0" marR="0" lvl="0" indent="0" algn="ctr" defTabSz="914400" rtl="0" eaLnBrk="1" fontAlgn="base" latinLnBrk="0" hangingPunct="1">
                        <a:lnSpc>
                          <a:spcPct val="100000"/>
                        </a:lnSpc>
                        <a:spcBef>
                          <a:spcPts val="700"/>
                        </a:spcBef>
                        <a:spcAft>
                          <a:spcPct val="0"/>
                        </a:spcAft>
                        <a:buClrTx/>
                        <a:buSzTx/>
                        <a:buFontTx/>
                        <a:buNone/>
                        <a:tabLst/>
                        <a:defRPr/>
                      </a:pPr>
                      <a:r>
                        <a:rPr kumimoji="0" lang="en-US" sz="2100" u="none" strike="noStrike" cap="none" normalizeH="0" baseline="0" dirty="0">
                          <a:ln>
                            <a:noFill/>
                          </a:ln>
                          <a:effectLst/>
                        </a:rPr>
                        <a:t>2018</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2019-23</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IV</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B0F0"/>
                        </a:solidFill>
                        <a:effectLst/>
                        <a:latin typeface="Times New Roman" pitchFamily="18" charset="0"/>
                        <a:cs typeface="Times New Roman" pitchFamily="18" charset="0"/>
                      </a:endParaRPr>
                    </a:p>
                  </a:txBody>
                  <a:tcPr marL="0" marR="0" marT="5715" marB="0" horzOverflow="overflow"/>
                </a:tc>
                <a:extLst>
                  <a:ext uri="{0D108BD9-81ED-4DB2-BD59-A6C34878D82A}">
                    <a16:rowId xmlns:a16="http://schemas.microsoft.com/office/drawing/2014/main" xmlns="" val="1051951742"/>
                  </a:ext>
                </a:extLst>
              </a:tr>
              <a:tr h="439982">
                <a:tc>
                  <a:txBody>
                    <a:bodyPr/>
                    <a:lstStyle/>
                    <a:p>
                      <a:pPr marL="0" marR="0" lvl="0" indent="0" algn="ctr" defTabSz="914400" rtl="0" eaLnBrk="1" fontAlgn="base" latinLnBrk="0" hangingPunct="1">
                        <a:lnSpc>
                          <a:spcPct val="100000"/>
                        </a:lnSpc>
                        <a:spcBef>
                          <a:spcPts val="700"/>
                        </a:spcBef>
                        <a:spcAft>
                          <a:spcPct val="0"/>
                        </a:spcAft>
                        <a:buClrTx/>
                        <a:buSzTx/>
                        <a:buFontTx/>
                        <a:buNone/>
                        <a:tabLst/>
                        <a:defRPr/>
                      </a:pPr>
                      <a:r>
                        <a:rPr kumimoji="0" lang="en-US" sz="2100" u="none" strike="noStrike" cap="none" normalizeH="0" baseline="0" dirty="0">
                          <a:ln>
                            <a:noFill/>
                          </a:ln>
                          <a:effectLst/>
                        </a:rPr>
                        <a:t>2018</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a:ln>
                            <a:noFill/>
                          </a:ln>
                          <a:effectLst/>
                        </a:rPr>
                        <a:t>2020-24</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sz="2100" u="none" strike="noStrike" cap="none" normalizeH="0" baseline="0" dirty="0" smtClean="0">
                          <a:ln>
                            <a:noFill/>
                          </a:ln>
                          <a:effectLst/>
                        </a:rPr>
                        <a:t>II</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117687" marB="0"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B0F0"/>
                        </a:solidFill>
                        <a:effectLst/>
                        <a:latin typeface="Times New Roman" pitchFamily="18" charset="0"/>
                        <a:cs typeface="Times New Roman" pitchFamily="18" charset="0"/>
                      </a:endParaRPr>
                    </a:p>
                  </a:txBody>
                  <a:tcPr marL="0" marR="0" marT="5715" marB="0" horzOverflow="overflow"/>
                </a:tc>
                <a:extLst>
                  <a:ext uri="{0D108BD9-81ED-4DB2-BD59-A6C34878D82A}">
                    <a16:rowId xmlns:a16="http://schemas.microsoft.com/office/drawing/2014/main" xmlns="" val="1839503808"/>
                  </a:ext>
                </a:extLst>
              </a:tr>
            </a:tbl>
          </a:graphicData>
        </a:graphic>
      </p:graphicFrame>
      <p:sp>
        <p:nvSpPr>
          <p:cNvPr id="7" name="Flowchart: Alternate Process 6"/>
          <p:cNvSpPr/>
          <p:nvPr/>
        </p:nvSpPr>
        <p:spPr>
          <a:xfrm>
            <a:off x="193964" y="1454727"/>
            <a:ext cx="1122218" cy="623456"/>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a:t>
            </a:r>
            <a:endParaRPr lang="en-IN" sz="1400" dirty="0">
              <a:solidFill>
                <a:srgbClr val="002060"/>
              </a:solidFill>
              <a:latin typeface="Times New Roman" pitchFamily="18" charset="0"/>
              <a:cs typeface="Times New Roman" pitchFamily="18" charset="0"/>
            </a:endParaRPr>
          </a:p>
        </p:txBody>
      </p:sp>
      <p:sp>
        <p:nvSpPr>
          <p:cNvPr id="9" name="Flowchart: Alternate Process 8"/>
          <p:cNvSpPr/>
          <p:nvPr/>
        </p:nvSpPr>
        <p:spPr>
          <a:xfrm>
            <a:off x="207817" y="2246243"/>
            <a:ext cx="1122218" cy="70477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rgbClr val="002060"/>
                </a:solidFill>
                <a:latin typeface="Times New Roman" pitchFamily="18" charset="0"/>
                <a:cs typeface="Times New Roman" pitchFamily="18" charset="0"/>
              </a:rPr>
              <a:t>Curriculum Compliance</a:t>
            </a:r>
            <a:endParaRPr lang="en-IN" sz="1400" dirty="0">
              <a:solidFill>
                <a:srgbClr val="002060"/>
              </a:solidFill>
              <a:latin typeface="Times New Roman" pitchFamily="18" charset="0"/>
              <a:cs typeface="Times New Roman" pitchFamily="18" charset="0"/>
            </a:endParaRPr>
          </a:p>
        </p:txBody>
      </p:sp>
      <p:sp>
        <p:nvSpPr>
          <p:cNvPr id="10" name="Flowchart: Alternate Process 9"/>
          <p:cNvSpPr/>
          <p:nvPr/>
        </p:nvSpPr>
        <p:spPr>
          <a:xfrm>
            <a:off x="221672" y="3204014"/>
            <a:ext cx="1122218" cy="786095"/>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Times New Roman" pitchFamily="18" charset="0"/>
                <a:cs typeface="Times New Roman" pitchFamily="18" charset="0"/>
              </a:rPr>
              <a:t>Teaching Learning Process</a:t>
            </a:r>
            <a:endParaRPr lang="en-IN" sz="1400" dirty="0">
              <a:solidFill>
                <a:srgbClr val="002060"/>
              </a:solidFill>
              <a:latin typeface="Times New Roman" pitchFamily="18" charset="0"/>
              <a:cs typeface="Times New Roman" pitchFamily="18" charset="0"/>
            </a:endParaRPr>
          </a:p>
        </p:txBody>
      </p:sp>
      <p:pic>
        <p:nvPicPr>
          <p:cNvPr id="13" name="Picture 12"/>
          <p:cNvPicPr/>
          <p:nvPr/>
        </p:nvPicPr>
        <p:blipFill>
          <a:blip r:embed="rId2"/>
          <a:srcRect/>
          <a:stretch>
            <a:fillRect/>
          </a:stretch>
        </p:blipFill>
        <p:spPr bwMode="auto">
          <a:xfrm>
            <a:off x="6733309" y="1149928"/>
            <a:ext cx="5237020" cy="4752109"/>
          </a:xfrm>
          <a:prstGeom prst="rect">
            <a:avLst/>
          </a:prstGeom>
          <a:noFill/>
          <a:ln w="9525">
            <a:noFill/>
            <a:miter lim="800000"/>
            <a:headEnd/>
            <a:tailEnd/>
          </a:ln>
        </p:spPr>
      </p:pic>
      <p:sp>
        <p:nvSpPr>
          <p:cNvPr id="14" name="Rectangle 13"/>
          <p:cNvSpPr/>
          <p:nvPr/>
        </p:nvSpPr>
        <p:spPr>
          <a:xfrm>
            <a:off x="1723171" y="21862"/>
            <a:ext cx="9342394" cy="646331"/>
          </a:xfrm>
          <a:prstGeom prst="rect">
            <a:avLst/>
          </a:prstGeom>
        </p:spPr>
        <p:txBody>
          <a:bodyPr wrap="square">
            <a:spAutoFit/>
          </a:bodyPr>
          <a:lstStyle/>
          <a:p>
            <a:pPr lvl="0" algn="ctr"/>
            <a:r>
              <a:rPr lang="en-IN" sz="3600" dirty="0">
                <a:ln w="0"/>
                <a:solidFill>
                  <a:schemeClr val="accent2">
                    <a:lumMod val="75000"/>
                  </a:schemeClr>
                </a:solidFill>
                <a:effectLst>
                  <a:outerShdw blurRad="38100" dist="19050" dir="2700000" algn="tl" rotWithShape="0">
                    <a:schemeClr val="dk1">
                      <a:alpha val="40000"/>
                    </a:schemeClr>
                  </a:outerShdw>
                </a:effectLst>
                <a:latin typeface="Garamond"/>
                <a:ea typeface="Cambria" panose="02040503050406030204" pitchFamily="18" charset="0"/>
              </a:rPr>
              <a:t>Criterion-2 : Program Curriculum &amp; TLP</a:t>
            </a:r>
          </a:p>
        </p:txBody>
      </p:sp>
      <p:sp>
        <p:nvSpPr>
          <p:cNvPr id="12" name="Date Placeholder 11"/>
          <p:cNvSpPr>
            <a:spLocks noGrp="1"/>
          </p:cNvSpPr>
          <p:nvPr>
            <p:ph type="dt" sz="half" idx="10"/>
          </p:nvPr>
        </p:nvSpPr>
        <p:spPr/>
        <p:txBody>
          <a:bodyPr/>
          <a:lstStyle/>
          <a:p>
            <a:fld id="{C61CF28F-E9A8-4C03-A355-26657B5E09FB}" type="datetime5">
              <a:rPr lang="en-US" smtClean="0"/>
              <a:pPr/>
              <a:t>20-Sep-21</a:t>
            </a:fld>
            <a:endParaRPr lang="en-US"/>
          </a:p>
        </p:txBody>
      </p:sp>
      <p:sp>
        <p:nvSpPr>
          <p:cNvPr id="15" name="Slide Number Placeholder 14"/>
          <p:cNvSpPr>
            <a:spLocks noGrp="1"/>
          </p:cNvSpPr>
          <p:nvPr>
            <p:ph type="sldNum" sz="quarter" idx="12"/>
          </p:nvPr>
        </p:nvSpPr>
        <p:spPr/>
        <p:txBody>
          <a:bodyPr/>
          <a:lstStyle/>
          <a:p>
            <a:fld id="{655D1332-1337-463C-A5CC-B07214B49452}" type="slidenum">
              <a:rPr lang="en-US" smtClean="0"/>
              <a:pPr/>
              <a:t>9</a:t>
            </a:fld>
            <a:endParaRPr lang="en-US"/>
          </a:p>
        </p:txBody>
      </p:sp>
      <p:sp>
        <p:nvSpPr>
          <p:cNvPr id="16" name="Footer Placeholder 15"/>
          <p:cNvSpPr>
            <a:spLocks noGrp="1"/>
          </p:cNvSpPr>
          <p:nvPr>
            <p:ph type="ftr" sz="quarter" idx="11"/>
          </p:nvPr>
        </p:nvSpPr>
        <p:spPr/>
        <p:txBody>
          <a:bodyPr/>
          <a:lstStyle/>
          <a:p>
            <a:r>
              <a:rPr lang="en-US" smtClean="0"/>
              <a:t>Department of Civil Engineering</a:t>
            </a:r>
            <a:endParaRPr lang="en-US"/>
          </a:p>
        </p:txBody>
      </p:sp>
    </p:spTree>
    <p:extLst>
      <p:ext uri="{BB962C8B-B14F-4D97-AF65-F5344CB8AC3E}">
        <p14:creationId xmlns:p14="http://schemas.microsoft.com/office/powerpoint/2010/main" xmlns="" val="1554446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4824</TotalTime>
  <Words>6520</Words>
  <Application>Microsoft Office PowerPoint</Application>
  <PresentationFormat>Custom</PresentationFormat>
  <Paragraphs>2680</Paragraphs>
  <Slides>62</Slides>
  <Notes>8</Notes>
  <HiddenSlides>0</HiddenSlides>
  <MMClips>0</MMClips>
  <ScaleCrop>false</ScaleCrop>
  <HeadingPairs>
    <vt:vector size="4" baseType="variant">
      <vt:variant>
        <vt:lpstr>Theme</vt:lpstr>
      </vt:variant>
      <vt:variant>
        <vt:i4>5</vt:i4>
      </vt:variant>
      <vt:variant>
        <vt:lpstr>Slide Titles</vt:lpstr>
      </vt:variant>
      <vt:variant>
        <vt:i4>62</vt:i4>
      </vt:variant>
    </vt:vector>
  </HeadingPairs>
  <TitlesOfParts>
    <vt:vector size="67" baseType="lpstr">
      <vt:lpstr>Office Theme</vt:lpstr>
      <vt:lpstr>3_Custom Design</vt:lpstr>
      <vt:lpstr>2_Custom Design</vt:lpstr>
      <vt:lpstr>1_Custom Design</vt:lpstr>
      <vt:lpstr>Custom Design</vt:lpstr>
      <vt:lpstr>Slide 1</vt:lpstr>
      <vt:lpstr>Slide 2</vt:lpstr>
      <vt:lpstr>Slide 3</vt:lpstr>
      <vt:lpstr>Slide 4</vt:lpstr>
      <vt:lpstr>Slide 5</vt:lpstr>
      <vt:lpstr>Slide 6</vt:lpstr>
      <vt:lpstr>Slide 7</vt:lpstr>
      <vt:lpstr>Slide 8</vt:lpstr>
      <vt:lpstr>VTU SCHEMES OF STUDY</vt:lpstr>
      <vt:lpstr>Slide 10</vt:lpstr>
      <vt:lpstr>Slide 11</vt:lpstr>
      <vt:lpstr>Methodology to Identify Slow Learners &amp;  Bright Students</vt:lpstr>
      <vt:lpstr>Program Specific Outcomes(PSOs)</vt:lpstr>
      <vt:lpstr>Slide 14</vt:lpstr>
      <vt:lpstr>Slide 15</vt:lpstr>
      <vt:lpstr>Slide 16</vt:lpstr>
      <vt:lpstr>Slide 17</vt:lpstr>
      <vt:lpstr>Slide 18</vt:lpstr>
      <vt:lpstr>Slide 19</vt:lpstr>
      <vt:lpstr>Slide 20</vt:lpstr>
      <vt:lpstr>STUDENTS ENROLLMENT</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POs Attainment Levels and Actions for Improvement (2018-2019)</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ravikumar GK</dc:creator>
  <cp:lastModifiedBy>CIVIL HOD</cp:lastModifiedBy>
  <cp:revision>814</cp:revision>
  <dcterms:created xsi:type="dcterms:W3CDTF">2019-06-03T14:01:07Z</dcterms:created>
  <dcterms:modified xsi:type="dcterms:W3CDTF">2021-09-20T10:14:00Z</dcterms:modified>
</cp:coreProperties>
</file>